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8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717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C4E7-4382-4262-B3F1-7F14F02671EB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5A4F-4BBE-4DF1-9494-28030890A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033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C4E7-4382-4262-B3F1-7F14F02671EB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5A4F-4BBE-4DF1-9494-28030890A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986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C4E7-4382-4262-B3F1-7F14F02671EB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5A4F-4BBE-4DF1-9494-28030890A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16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C4E7-4382-4262-B3F1-7F14F02671EB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5A4F-4BBE-4DF1-9494-28030890A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67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C4E7-4382-4262-B3F1-7F14F02671EB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5A4F-4BBE-4DF1-9494-28030890A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227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C4E7-4382-4262-B3F1-7F14F02671EB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5A4F-4BBE-4DF1-9494-28030890A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694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C4E7-4382-4262-B3F1-7F14F02671EB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5A4F-4BBE-4DF1-9494-28030890A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27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C4E7-4382-4262-B3F1-7F14F02671EB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5A4F-4BBE-4DF1-9494-28030890A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303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C4E7-4382-4262-B3F1-7F14F02671EB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5A4F-4BBE-4DF1-9494-28030890A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0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C4E7-4382-4262-B3F1-7F14F02671EB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5A4F-4BBE-4DF1-9494-28030890A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C4E7-4382-4262-B3F1-7F14F02671EB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5A4F-4BBE-4DF1-9494-28030890A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76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3C4E7-4382-4262-B3F1-7F14F02671EB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45A4F-4BBE-4DF1-9494-28030890A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308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2694" y="170624"/>
            <a:ext cx="10475259" cy="7846332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</p:pic>
      <p:sp>
        <p:nvSpPr>
          <p:cNvPr id="4" name="TextBox 3"/>
          <p:cNvSpPr txBox="1"/>
          <p:nvPr/>
        </p:nvSpPr>
        <p:spPr>
          <a:xfrm>
            <a:off x="2904565" y="2178424"/>
            <a:ext cx="4693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44153" y="2702859"/>
            <a:ext cx="385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19519" y="2155162"/>
            <a:ext cx="86061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chemeClr val="bg1"/>
                </a:solidFill>
                <a:latin typeface="AdarshaLipi" pitchFamily="2" charset="0"/>
                <a:cs typeface="NikoshBAN" panose="02000000000000000000" pitchFamily="2" charset="0"/>
              </a:rPr>
              <a:t>	</a:t>
            </a:r>
            <a:r>
              <a:rPr lang="bn-BD" sz="7200" b="1" dirty="0" smtClean="0">
                <a:solidFill>
                  <a:srgbClr val="002060"/>
                </a:solidFill>
                <a:latin typeface="AdarshaLipi" pitchFamily="2" charset="0"/>
                <a:cs typeface="NikoshBAN" panose="02000000000000000000" pitchFamily="2" charset="0"/>
              </a:rPr>
              <a:t>তোমাদের সকলের প্রতি</a:t>
            </a:r>
          </a:p>
          <a:p>
            <a:r>
              <a:rPr lang="bn-BD" sz="7200" b="1" dirty="0" smtClean="0">
                <a:solidFill>
                  <a:schemeClr val="bg1"/>
                </a:solidFill>
                <a:latin typeface="AdarshaLipi" pitchFamily="2" charset="0"/>
                <a:cs typeface="NikoshBAN" panose="02000000000000000000" pitchFamily="2" charset="0"/>
              </a:rPr>
              <a:t> </a:t>
            </a:r>
            <a:r>
              <a:rPr lang="bn-BD" sz="7200" b="1" dirty="0" smtClean="0">
                <a:solidFill>
                  <a:schemeClr val="accent2">
                    <a:lumMod val="75000"/>
                  </a:schemeClr>
                </a:solidFill>
                <a:latin typeface="AdarshaLipi" pitchFamily="2" charset="0"/>
                <a:cs typeface="NikoshBAN" panose="02000000000000000000" pitchFamily="2" charset="0"/>
              </a:rPr>
              <a:t>রইল আন্তরিক ফুলেল শুভেচ্ছা</a:t>
            </a:r>
            <a:endParaRPr lang="en-US" sz="7200" b="1" dirty="0">
              <a:solidFill>
                <a:schemeClr val="accent2">
                  <a:lumMod val="75000"/>
                </a:schemeClr>
              </a:solidFill>
              <a:latin typeface="AdarshaLipi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665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43799" y="806825"/>
            <a:ext cx="4410635" cy="2716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386045" y="345160"/>
            <a:ext cx="1089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6 cm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6858607" y="1600809"/>
            <a:ext cx="847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4cm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0988" y="1438836"/>
            <a:ext cx="55132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90211" y="4612341"/>
            <a:ext cx="2043953" cy="15329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587753" y="4178905"/>
            <a:ext cx="887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en-US" sz="2400" dirty="0" smtClean="0"/>
              <a:t>5cm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8263448" y="5053338"/>
            <a:ext cx="921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5cm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749116" y="6209409"/>
            <a:ext cx="1055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smtClean="0"/>
              <a:t>5cm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0967661" y="5025671"/>
            <a:ext cx="742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5cm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860612" y="4178905"/>
            <a:ext cx="5002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17879" y="4821866"/>
            <a:ext cx="55132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986" y="806825"/>
            <a:ext cx="408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FF0000"/>
                </a:solidFill>
              </a:rPr>
              <a:t>গোলাপ ও শাপলা দলের জন্য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2694" y="4027566"/>
            <a:ext cx="5150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 ও রজনীগন্ধা দলের জন্য</a:t>
            </a:r>
            <a:endParaRPr lang="en-US" dirty="0"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741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8282" y="1546412"/>
            <a:ext cx="3509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38282" y="1928861"/>
            <a:ext cx="2823882" cy="199016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0810" y="3919026"/>
            <a:ext cx="5378823" cy="336176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3139885" y="141023"/>
            <a:ext cx="4020671" cy="1774721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rgbClr val="C717B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27494" y="2650650"/>
            <a:ext cx="521072" cy="11964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80328" y="2065875"/>
            <a:ext cx="2339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BD" sz="3200" dirty="0" smtClean="0">
                <a:solidFill>
                  <a:srgbClr val="FF0000"/>
                </a:solidFill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5835" y="4286778"/>
            <a:ext cx="11335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0234" y="4431884"/>
            <a:ext cx="5198159" cy="230832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পাশের চিত্রর কর্ণের সমান, বর্গের বাহু হলে কর্ণ নির্ণয় কর?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39633" y="4656110"/>
            <a:ext cx="3792073" cy="19060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7806888" y="4679185"/>
            <a:ext cx="3792073" cy="1906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01953" y="4066805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12 cm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6858433" y="5334171"/>
            <a:ext cx="1250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/>
              <a:t>8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092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/>
      <p:bldP spid="11" grpId="0" animBg="1"/>
      <p:bldP spid="12" grpId="0" animBg="1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6823" y="0"/>
            <a:ext cx="10132175" cy="67425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6341" y="1842247"/>
            <a:ext cx="9372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/>
                <a:cs typeface="NikoshBAN" panose="02000000000000000000" pitchFamily="2" charset="0"/>
              </a:rPr>
              <a:t>সবার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-স্বা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স্থ্য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কামনা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6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endParaRPr lang="bn-BD" sz="6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এখানেই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সমাপ্ত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.....................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94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gonal Stripe 4"/>
          <p:cNvSpPr/>
          <p:nvPr/>
        </p:nvSpPr>
        <p:spPr>
          <a:xfrm rot="21099917">
            <a:off x="4122829" y="599282"/>
            <a:ext cx="4083001" cy="118206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AdarshaLipi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391" y="3720027"/>
            <a:ext cx="5244353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BD" sz="4000" dirty="0" smtClean="0">
                <a:solidFill>
                  <a:srgbClr val="C00000"/>
                </a:solidFill>
                <a:latin typeface="NikoshBAN"/>
                <a:cs typeface="NikoshBAN" panose="02000000000000000000" pitchFamily="2" charset="0"/>
              </a:rPr>
              <a:t>সোলায়মান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আলী</a:t>
            </a:r>
          </a:p>
          <a:p>
            <a:r>
              <a:rPr lang="bn-BD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বি,এস-সি(১ম বিভাগ); বি,এড(১ম বিভাগ); এম,এস-সি</a:t>
            </a:r>
          </a:p>
          <a:p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শিক্ষক(গণিত)</a:t>
            </a:r>
          </a:p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রায়গঞ্জ পাইলট উচ্চ বিদ্যালয় 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রায়গঞ্জ, সিরাজগঞ্জ।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46260" y="3913093"/>
            <a:ext cx="4518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শ্রেণি-</a:t>
            </a:r>
            <a:r>
              <a:rPr lang="bn-BD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বিষয়-সাধারণ গণিত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তারিখ-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26</a:t>
            </a: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11</a:t>
            </a: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2019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7628" y="1738528"/>
            <a:ext cx="1564341" cy="19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081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6717" y="1237129"/>
            <a:ext cx="8955741" cy="46782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চারবাহু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দ্বারা আবদ্ধ ক্ষেত্রফলকে কি বলে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যে চতুর্ভূজের বিপরীত বাহুদ্বয় সমান ও প্রত্যেক কোন সমকোন তাকে কি </a:t>
            </a:r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বলে? </a:t>
            </a:r>
            <a:endParaRPr lang="bn-BD" sz="40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যে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চতুর্ভূজের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প্রত্যেক বাহু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কোন সমকোন তাকে কি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895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1317811" y="1048871"/>
            <a:ext cx="10596283" cy="3065929"/>
          </a:xfrm>
          <a:prstGeom prst="ellipseRibbon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25688" y="2111188"/>
            <a:ext cx="558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 আমরা আয়তক্ষেত্র ও বর্গক্ষেত্র নিয়ে আলোচনা করবো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930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4040904" y="342989"/>
            <a:ext cx="3953436" cy="223221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FF0000"/>
                </a:solidFill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যা পারবে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25097" y="3752629"/>
            <a:ext cx="3429003" cy="244053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 ও বর্গক্ষেত্র পার্থক্য করতে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Oval 4"/>
          <p:cNvSpPr/>
          <p:nvPr/>
        </p:nvSpPr>
        <p:spPr>
          <a:xfrm>
            <a:off x="4040904" y="3651371"/>
            <a:ext cx="3911098" cy="2541788"/>
          </a:xfrm>
          <a:prstGeom prst="ellipse">
            <a:avLst/>
          </a:prstGeom>
          <a:solidFill>
            <a:srgbClr val="C00000"/>
          </a:solidFill>
          <a:scene3d>
            <a:camera prst="isometricOffAxis2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bn-BD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 বিষয়ক সমস্যা সমাধান করতে </a:t>
            </a:r>
            <a:r>
              <a:rPr lang="bn-BD" sz="40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259189" y="3446317"/>
            <a:ext cx="3832381" cy="2746842"/>
          </a:xfrm>
          <a:prstGeom prst="ellipse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 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সমস্যা সমাধান করতে 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Left Arrow 6"/>
          <p:cNvSpPr/>
          <p:nvPr/>
        </p:nvSpPr>
        <p:spPr>
          <a:xfrm rot="18764339">
            <a:off x="2871008" y="2694511"/>
            <a:ext cx="2339789" cy="1398495"/>
          </a:xfrm>
          <a:prstGeom prst="lef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১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5549322" y="2107532"/>
            <a:ext cx="995082" cy="1543839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২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2379418">
            <a:off x="7092443" y="2462771"/>
            <a:ext cx="1955470" cy="1371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470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1344706" y="2958353"/>
            <a:ext cx="0" cy="18019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344706" y="4760259"/>
            <a:ext cx="4262717" cy="134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07423" y="2958353"/>
            <a:ext cx="1" cy="18355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344706" y="2944906"/>
            <a:ext cx="4303058" cy="134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580511" y="4750173"/>
            <a:ext cx="2662518" cy="336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592670" y="2568388"/>
            <a:ext cx="0" cy="22691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8592670" y="2534771"/>
            <a:ext cx="2662518" cy="134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1255188" y="2534771"/>
            <a:ext cx="0" cy="22254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112995" y="4504765"/>
            <a:ext cx="12236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</a:t>
            </a:r>
            <a:endParaRPr lang="en-US" sz="6000" dirty="0"/>
          </a:p>
        </p:txBody>
      </p:sp>
      <p:sp>
        <p:nvSpPr>
          <p:cNvPr id="48" name="TextBox 47"/>
          <p:cNvSpPr txBox="1"/>
          <p:nvPr/>
        </p:nvSpPr>
        <p:spPr>
          <a:xfrm>
            <a:off x="5661214" y="3443807"/>
            <a:ext cx="672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b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07679" y="4461062"/>
            <a:ext cx="309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</a:t>
            </a:r>
            <a:endParaRPr lang="en-US" sz="4400" dirty="0"/>
          </a:p>
        </p:txBody>
      </p:sp>
      <p:sp>
        <p:nvSpPr>
          <p:cNvPr id="50" name="TextBox 49"/>
          <p:cNvSpPr txBox="1"/>
          <p:nvPr/>
        </p:nvSpPr>
        <p:spPr>
          <a:xfrm>
            <a:off x="5600697" y="4522617"/>
            <a:ext cx="1008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51" name="TextBox 50"/>
          <p:cNvSpPr txBox="1"/>
          <p:nvPr/>
        </p:nvSpPr>
        <p:spPr>
          <a:xfrm>
            <a:off x="5506562" y="2375169"/>
            <a:ext cx="598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 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907679" y="2541494"/>
            <a:ext cx="517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810178" y="3443807"/>
            <a:ext cx="453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 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998696" y="2178476"/>
            <a:ext cx="739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1344706" y="2958353"/>
            <a:ext cx="4262717" cy="18153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20441502">
            <a:off x="2743143" y="3296378"/>
            <a:ext cx="887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কর্ণ</a:t>
            </a:r>
            <a:r>
              <a:rPr lang="en-US" sz="5400" dirty="0" smtClean="0"/>
              <a:t>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12724" y="5966176"/>
            <a:ext cx="1845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আয়্তক্ষেত্র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18071" y="1784099"/>
            <a:ext cx="378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82975" y="2958353"/>
            <a:ext cx="3092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70585" y="4522617"/>
            <a:ext cx="672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35869" y="2878211"/>
            <a:ext cx="5293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082975" y="4504765"/>
            <a:ext cx="5405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103829" y="2108770"/>
            <a:ext cx="336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174504" y="1874251"/>
            <a:ext cx="3092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201398" y="4049494"/>
            <a:ext cx="2689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en-US" sz="6600" dirty="0" smtClean="0"/>
              <a:t>B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8623508" y="2548218"/>
            <a:ext cx="2631680" cy="22355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9281026">
            <a:off x="9305365" y="3206166"/>
            <a:ext cx="83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33558" y="5901333"/>
            <a:ext cx="1828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14479" y="5358582"/>
            <a:ext cx="3191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a=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দৈঘ্য,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b=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44661" y="5237877"/>
            <a:ext cx="1557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a=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95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49" grpId="0"/>
      <p:bldP spid="50" grpId="0"/>
      <p:bldP spid="51" grpId="0"/>
      <p:bldP spid="53" grpId="0"/>
      <p:bldP spid="54" grpId="0"/>
      <p:bldP spid="55" grpId="0"/>
      <p:bldP spid="2" grpId="0"/>
      <p:bldP spid="3" grpId="0"/>
      <p:bldP spid="6" grpId="0"/>
      <p:bldP spid="7" grpId="0"/>
      <p:bldP spid="9" grpId="0"/>
      <p:bldP spid="11" grpId="0"/>
      <p:bldP spid="12" grpId="0"/>
      <p:bldP spid="13" grpId="0"/>
      <p:bldP spid="14" grpId="0"/>
      <p:bldP spid="20" grpId="0"/>
      <p:bldP spid="22" grpId="0"/>
      <p:bldP spid="24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41" t="1454" r="43523" b="-2032"/>
          <a:stretch/>
        </p:blipFill>
        <p:spPr>
          <a:xfrm>
            <a:off x="8928847" y="228602"/>
            <a:ext cx="3375212" cy="34693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1633" y="0"/>
            <a:ext cx="7839637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(দৈঘ্য×প্রস্থ) বর্গ একক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= 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পরিসীমা </a:t>
            </a:r>
          </a:p>
          <a:p>
            <a:r>
              <a:rPr lang="bn-BD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=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(দৈঘ্য +প্রস্থ) একক</a:t>
            </a:r>
            <a:endParaRPr lang="bn-BD" sz="3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</a:t>
            </a:r>
            <a:r>
              <a:rPr lang="bn-BD" sz="36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পরিসীমা </a:t>
            </a:r>
            <a:endParaRPr lang="bn-BD" sz="36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=</a:t>
            </a:r>
            <a:r>
              <a:rPr lang="en-US" sz="3600" dirty="0" smtClean="0">
                <a:solidFill>
                  <a:schemeClr val="accent6"/>
                </a:solidFill>
              </a:rPr>
              <a:t> 2</a:t>
            </a:r>
            <a:r>
              <a:rPr lang="en-US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(a +b)</a:t>
            </a:r>
            <a:r>
              <a:rPr lang="bn-BD" sz="36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একক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কর্ণ </a:t>
            </a:r>
          </a:p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=∙(দৈঘ্য± +প্রস্থ±)একক</a:t>
            </a:r>
            <a:endParaRPr lang="bn-BD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কর্ণ </a:t>
            </a:r>
          </a:p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=∙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(a± + b±)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একক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43226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62057" t="7653"/>
          <a:stretch/>
        </p:blipFill>
        <p:spPr>
          <a:xfrm>
            <a:off x="9144001" y="564776"/>
            <a:ext cx="2313319" cy="31670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0989" y="403412"/>
            <a:ext cx="86330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(বাহু/ধার) বর্গ একক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=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a±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পরিসীমা </a:t>
            </a:r>
          </a:p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= (</a:t>
            </a:r>
            <a:r>
              <a:rPr lang="en-US" sz="3600" dirty="0" smtClean="0">
                <a:solidFill>
                  <a:srgbClr val="FF0000"/>
                </a:solidFill>
              </a:rPr>
              <a:t>4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×বাহুর দৈঘ্য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একক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বর্গ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পরিসীমা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=</a:t>
            </a:r>
            <a:r>
              <a:rPr lang="en-US" sz="3600" dirty="0" smtClean="0"/>
              <a:t> 4a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bn-BD" sz="3600" i="1" dirty="0" smtClean="0">
              <a:latin typeface="Cambria Math" panose="02040503050406030204" pitchFamily="18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কর্ণ </a:t>
            </a:r>
          </a:p>
          <a:p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=∙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bn-BD" sz="3600" dirty="0" smtClean="0">
                <a:solidFill>
                  <a:srgbClr val="C00000"/>
                </a:solidFill>
              </a:rPr>
              <a:t>(</a:t>
            </a:r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বাহুর দৈঘ্য)±একক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কর্ণ =∙</a:t>
            </a:r>
            <a:r>
              <a:rPr lang="en-US" sz="3600" dirty="0" smtClean="0"/>
              <a:t>2a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± একক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6589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9753" y="1479176"/>
            <a:ext cx="73420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আমাদের গণিত বইয়ের ১৬¶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আয়তক্ষেত্র ও বর্গক্ষেত্র বিষয়ক একটি সমস্যা, বোর্ডে সমাধান দেখি..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</a:t>
            </a:r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18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246</Words>
  <Application>Microsoft Office PowerPoint</Application>
  <PresentationFormat>Custom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RCT</cp:lastModifiedBy>
  <cp:revision>309</cp:revision>
  <dcterms:created xsi:type="dcterms:W3CDTF">2014-02-23T06:18:54Z</dcterms:created>
  <dcterms:modified xsi:type="dcterms:W3CDTF">2019-11-26T04:34:45Z</dcterms:modified>
</cp:coreProperties>
</file>