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sldIdLst>
    <p:sldId id="257" r:id="rId2"/>
    <p:sldId id="286" r:id="rId3"/>
    <p:sldId id="287" r:id="rId4"/>
    <p:sldId id="285" r:id="rId5"/>
    <p:sldId id="284" r:id="rId6"/>
    <p:sldId id="260" r:id="rId7"/>
    <p:sldId id="263" r:id="rId8"/>
    <p:sldId id="274" r:id="rId9"/>
    <p:sldId id="271" r:id="rId10"/>
    <p:sldId id="277" r:id="rId11"/>
    <p:sldId id="278" r:id="rId12"/>
    <p:sldId id="279" r:id="rId13"/>
    <p:sldId id="280" r:id="rId14"/>
    <p:sldId id="281" r:id="rId15"/>
    <p:sldId id="272" r:id="rId16"/>
    <p:sldId id="283" r:id="rId17"/>
    <p:sldId id="273" r:id="rId18"/>
    <p:sldId id="270" r:id="rId19"/>
    <p:sldId id="266" r:id="rId20"/>
    <p:sldId id="264" r:id="rId21"/>
    <p:sldId id="262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5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06764-2AEF-4A62-9F6E-7D38649CB70A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52F1-AD68-43C4-8183-7926687CC3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752F1-AD68-43C4-8183-7926687CC3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0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752F1-AD68-43C4-8183-7926687CC3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8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0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42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664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7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0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1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3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24-11-19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2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C000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1266825"/>
          </a:xfrm>
          <a:prstGeom prst="rect">
            <a:avLst/>
          </a:prstGeom>
        </p:spPr>
      </p:pic>
      <p:pic>
        <p:nvPicPr>
          <p:cNvPr id="3" name="Picture 2" descr="C:\Users\user\Downloads\swapon 1@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2228850"/>
            <a:ext cx="5257800" cy="3461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8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l user\Desktop\photos\12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92988"/>
            <a:ext cx="6858000" cy="50506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ll user\Desktop\photos\p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150" y="866632"/>
            <a:ext cx="3371850" cy="31338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" name="Picture 6" descr="C:\Users\all user\Desktop\photos\tttt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326" y="857250"/>
            <a:ext cx="3350525" cy="31432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648200"/>
            <a:ext cx="8229600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Microsoft Excel –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সূত্র প্রয়োগ করে হিসাব নিকাশ করতে হবে ।</a:t>
            </a:r>
          </a:p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সূত্রঃ =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NikoshBAN" pitchFamily="2" charset="0"/>
              </a:rPr>
              <a:t>Sum(number  1 : number 2)           (Enter)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ll user\Desktop\photos\f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857250"/>
            <a:ext cx="3257551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5" descr="C:\Users\all user\Desktop\photos\rq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57250"/>
            <a:ext cx="3486150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4600" y="4746547"/>
            <a:ext cx="440055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Row 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 1 ,  2  ,  3  ,  4  ,  5,  6  ,  7  … … … ..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141826"/>
            <a:ext cx="440055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Column   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  A  ,  B  ,  C  ,   D  ,  E  ,   F ,  G   …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5543551"/>
            <a:ext cx="440055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Cell  </a:t>
            </a:r>
            <a:r>
              <a:rPr lang="en-US" b="1" dirty="0">
                <a:solidFill>
                  <a:srgbClr val="C00000"/>
                </a:solidFill>
                <a:sym typeface="Wingdings"/>
              </a:rPr>
              <a:t>  A1   ,  B2  ,  C3  ,  D4  ,  E5 ,  G6  … … 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942975"/>
            <a:ext cx="6629400" cy="33432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57300" y="4750275"/>
            <a:ext cx="64389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 2"/>
              <a:buChar char="A"/>
            </a:pP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 করার জন্য মোট রান সেলে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,=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NikoshBAN" pitchFamily="2" charset="0"/>
              </a:rPr>
              <a:t>Sum(A3:D3)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94173"/>
            <a:ext cx="6666932" cy="329207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4743451"/>
            <a:ext cx="5200650" cy="5078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7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en-US" sz="27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7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বিয়োগফল সূত্র ,  </a:t>
            </a:r>
            <a:r>
              <a:rPr lang="en-US" sz="2700" b="1" dirty="0">
                <a:solidFill>
                  <a:srgbClr val="C00000"/>
                </a:solidFill>
                <a:latin typeface="+mj-lt"/>
                <a:cs typeface="NikoshBAN" pitchFamily="2" charset="0"/>
              </a:rPr>
              <a:t>=Sum(A3-B3)</a:t>
            </a:r>
            <a:endParaRPr lang="en-US" sz="27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415617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1764"/>
              </p:ext>
            </p:extLst>
          </p:nvPr>
        </p:nvGraphicFramePr>
        <p:xfrm>
          <a:off x="2171700" y="2183130"/>
          <a:ext cx="3891626" cy="24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82"/>
                <a:gridCol w="632370"/>
                <a:gridCol w="632370"/>
                <a:gridCol w="632370"/>
                <a:gridCol w="632370"/>
                <a:gridCol w="624704"/>
                <a:gridCol w="162560"/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330">
                <a:tc gridSpan="7">
                  <a:txBody>
                    <a:bodyPr/>
                    <a:lstStyle/>
                    <a:p>
                      <a:pPr algn="ctr"/>
                      <a:r>
                        <a:rPr lang="bn-BD" sz="1500" b="1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মাসিক বাজার খরচ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bn-BD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দ্রব্য</a:t>
                      </a:r>
                      <a:endParaRPr lang="en-US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endParaRPr lang="en-US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পরিমান</a:t>
                      </a:r>
                      <a:endParaRPr lang="en-US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endParaRPr lang="en-US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bn-BD" sz="1000" dirty="0" smtClean="0">
                          <a:latin typeface="NikoshBAN" pitchFamily="2" charset="0"/>
                          <a:cs typeface="NikoshBAN" pitchFamily="2" charset="0"/>
                        </a:rPr>
                        <a:t>চাল</a:t>
                      </a:r>
                      <a:endParaRPr lang="en-US" sz="1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0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1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0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1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000" dirty="0" smtClean="0">
                          <a:latin typeface="NikoshBAN" pitchFamily="2" charset="0"/>
                          <a:cs typeface="NikoshBAN" pitchFamily="2" charset="0"/>
                        </a:rPr>
                        <a:t>১৭৬০</a:t>
                      </a:r>
                      <a:endParaRPr lang="en-US" sz="1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4686300" y="3143250"/>
            <a:ext cx="1885950" cy="3429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সেলে সূত্র লিখে</a:t>
            </a:r>
            <a:r>
              <a:rPr lang="en-US" sz="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dirty="0">
                <a:solidFill>
                  <a:srgbClr val="FF0000"/>
                </a:solidFill>
              </a:rPr>
              <a:t>Enter</a:t>
            </a:r>
            <a:r>
              <a:rPr lang="bn-BD" sz="1500" dirty="0">
                <a:solidFill>
                  <a:srgbClr val="FF0000"/>
                </a:solidFill>
              </a:rPr>
              <a:t> 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143500"/>
            <a:ext cx="6257925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স্পেডশিটে গুন করার জন্য  ফলাফল সেলে সূত্র লিখতে হবে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642948"/>
            <a:ext cx="411480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C00000"/>
                </a:solidFill>
              </a:rPr>
              <a:t>=</a:t>
            </a:r>
            <a:r>
              <a:rPr lang="en-US" sz="2000" b="1" dirty="0">
                <a:solidFill>
                  <a:srgbClr val="C00000"/>
                </a:solidFill>
              </a:rPr>
              <a:t>SUM(C5*D5)    Enter</a:t>
            </a:r>
          </a:p>
        </p:txBody>
      </p:sp>
    </p:spTree>
    <p:extLst>
      <p:ext uri="{BB962C8B-B14F-4D97-AF65-F5344CB8AC3E}">
        <p14:creationId xmlns:p14="http://schemas.microsoft.com/office/powerpoint/2010/main" val="28729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033467"/>
            <a:ext cx="5172075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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 2"/>
              </a:rPr>
              <a:t>ভাগফল সূত্র , =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NikoshBAN" pitchFamily="2" charset="0"/>
                <a:sym typeface="Wingdings 2"/>
              </a:rPr>
              <a:t>Sum(A3/B3)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G:\DCIM\Camera\IMG_20150205_12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6343650" cy="36004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54" y="1028701"/>
            <a:ext cx="2958703" cy="87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4450" y="3186626"/>
            <a:ext cx="6343650" cy="55399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0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as-IN" sz="3000" dirty="0">
                <a:latin typeface="NikoshBAN" pitchFamily="2" charset="0"/>
                <a:cs typeface="NikoshBAN" pitchFamily="2" charset="0"/>
              </a:rPr>
              <a:t>স্প্রেডশিটের গুরুত্বপুর্ন বৈশি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ষ্ট্যগুলো খাতায় লিখ 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647" y="652024"/>
            <a:ext cx="635191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i="1" dirty="0">
                <a:latin typeface="NikoshBAN" pitchFamily="2" charset="0"/>
                <a:cs typeface="NikoshBAN" pitchFamily="2" charset="0"/>
              </a:rPr>
              <a:t>স্পেডশিট বিশ্লেষণের  বৈশিষ্ট্যসমুহ 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812" y="1658288"/>
            <a:ext cx="805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2"/>
              <a:buChar char="ó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বিভিন্ন রকমের সংখ্যা বা  অক্ষরভিত্তিক উপাত্ত নিয়ে 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812" y="2400301"/>
            <a:ext cx="655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যেকোন ধরনের হিসাবের জন্য সুবিধাজনক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118" y="2971801"/>
            <a:ext cx="682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কলাম ও সারি থাকার কারনে উপাত্ত শ্রেণিকরন সহজ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48615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সূত্র ব্যবহারের সুযোগ থাকায় অনেক বেশী উপাত্ত নিয়ে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করা যায়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458" y="4335587"/>
            <a:ext cx="821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2"/>
              <a:buChar char="ó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বিভিন্ন ফাংশন সূত্রাকারে ব্যবহার করে সহজে উপাত্ত বিশ্লেষণ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21927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আকর্ষণীয় গ্রাফ, চার্ট ব্যবহার উপাত্ত উপস্থাপন করা যায়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0" y="1028701"/>
            <a:ext cx="337185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77724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4450" y="2465085"/>
            <a:ext cx="389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2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সূত্রের সাহায্যে  মোট নম্বর বের করঃ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077" y="1941865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স্প্রেডশিট ব্যবহারের কৌশল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গুলো ধারাবাহিক ভাবে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বর্ননা কর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20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118241"/>
            <a:ext cx="5638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জয়দেব কুমার মন্ডল।</a:t>
            </a:r>
            <a:endParaRPr lang="bn-IN" sz="66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40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40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  <a:endParaRPr lang="bn-BD" sz="24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ভান্ডারিয়া, পিরোজপুর</a:t>
            </a:r>
            <a:r>
              <a:rPr lang="bn-IN" sz="32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E-mail-joyshinha@gmail.com</a:t>
            </a:r>
            <a:endParaRPr lang="en-US" sz="2800" b="1" dirty="0" smtClean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Cont:01775902929</a:t>
            </a:r>
            <a:endParaRPr lang="bn-BD" sz="3200" b="1" dirty="0" smtClean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066800"/>
            <a:ext cx="33826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7200" b="1" u="sng" spc="50" dirty="0" smtClean="0">
                <a:ln w="11430"/>
                <a:solidFill>
                  <a:schemeClr val="accent1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7200" b="1" u="sng" spc="50" dirty="0">
              <a:ln w="11430"/>
              <a:solidFill>
                <a:schemeClr val="accent1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joy\DSC_6797gggggg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33400"/>
            <a:ext cx="1438275" cy="1801813"/>
          </a:xfrm>
          <a:prstGeom prst="rect">
            <a:avLst/>
          </a:prstGeom>
          <a:noFill/>
        </p:spPr>
      </p:pic>
      <p:pic>
        <p:nvPicPr>
          <p:cNvPr id="5" name="Picture 8" descr="Flower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372" y="609600"/>
            <a:ext cx="195322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9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426" y="745740"/>
            <a:ext cx="320302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i="1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b="1" i="1" dirty="0">
              <a:solidFill>
                <a:srgbClr val="42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624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bn-BD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</a:rPr>
              <a:t>স্প্রেডশিট কি ?</a:t>
            </a:r>
            <a:endParaRPr lang="en-US" sz="3200" dirty="0">
              <a:solidFill>
                <a:srgbClr val="42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97601"/>
            <a:ext cx="507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"/>
              </a:rPr>
              <a:t>  কলাম, সারি ও সেল কি ?</a:t>
            </a:r>
            <a:endParaRPr lang="en-US" sz="3200" dirty="0">
              <a:solidFill>
                <a:srgbClr val="42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83376"/>
            <a:ext cx="5390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205BB"/>
                </a:solidFill>
                <a:sym typeface="Wingdings 2"/>
              </a:rPr>
              <a:t></a:t>
            </a:r>
            <a:r>
              <a:rPr lang="bn-BD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"/>
              </a:rPr>
              <a:t>  স্প্রেডশিট কি ধরনের সফট্‌ওয়্যার ?</a:t>
            </a:r>
            <a:endParaRPr lang="en-US" sz="3200" dirty="0">
              <a:solidFill>
                <a:srgbClr val="4205B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240575"/>
            <a:ext cx="466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bn-BD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</a:rPr>
              <a:t>স্প্রেডশিট ওপেন কৌশল বল । </a:t>
            </a:r>
            <a:endParaRPr lang="en-US" sz="3200" dirty="0">
              <a:solidFill>
                <a:srgbClr val="42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697774"/>
            <a:ext cx="570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bn-BD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 2"/>
              </a:rPr>
              <a:t>  ওয়ার্কশিট  কিভাবে সেভ করতে হয় ? </a:t>
            </a:r>
            <a:endParaRPr lang="en-US" sz="3200" dirty="0">
              <a:solidFill>
                <a:srgbClr val="4205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200524"/>
            <a:ext cx="578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205BB"/>
                </a:solidFill>
                <a:sym typeface="Wingdings 2"/>
              </a:rPr>
              <a:t></a:t>
            </a:r>
            <a:r>
              <a:rPr lang="bn-BD" sz="3200" dirty="0">
                <a:solidFill>
                  <a:srgbClr val="4205BB"/>
                </a:solidFill>
                <a:sym typeface="Wingdings 2"/>
              </a:rPr>
              <a:t> </a:t>
            </a:r>
            <a:r>
              <a:rPr lang="bn-BD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  <a:sym typeface="Wingdings 2"/>
              </a:rPr>
              <a:t>নতুন ওয়ার্কশিট খোলার পদ্ধতি লিখ ।</a:t>
            </a:r>
            <a:endParaRPr lang="en-US" sz="3200" dirty="0">
              <a:solidFill>
                <a:srgbClr val="4205B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681436"/>
            <a:ext cx="8515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0075" lvl="1" indent="-257175">
              <a:buFont typeface="Wingdings 2"/>
              <a:buChar char="ó"/>
            </a:pPr>
            <a:r>
              <a:rPr lang="as-IN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</a:rPr>
              <a:t>স্প্রেডশিটে সূত্র প্রয়োগের ক্ষেত্রে প্রথমে কোন চিহ্ন </a:t>
            </a:r>
            <a:endParaRPr lang="bn-BD" sz="3200" dirty="0">
              <a:solidFill>
                <a:srgbClr val="4205BB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BD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200" dirty="0">
                <a:solidFill>
                  <a:srgbClr val="4205BB"/>
                </a:solidFill>
                <a:latin typeface="NikoshBAN" pitchFamily="2" charset="0"/>
                <a:cs typeface="NikoshBAN" pitchFamily="2" charset="0"/>
              </a:rPr>
              <a:t>ব্যবহার করতে হয়? </a:t>
            </a:r>
          </a:p>
          <a:p>
            <a:endParaRPr lang="as-IN" sz="3200" dirty="0">
              <a:solidFill>
                <a:srgbClr val="4205B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9225" y="1028700"/>
            <a:ext cx="3747134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84" y="2849687"/>
            <a:ext cx="8669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জামালের মাসিক আয় ১২০০০ টাকা হলে তার দৈনিক আয়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31" y="3535487"/>
            <a:ext cx="8369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 2"/>
              </a:rPr>
              <a:t>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একটি আপেলের দাম ৪০ টাকা হলে, ২০ টি আপেলের দাম কত?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97" y="4229100"/>
            <a:ext cx="8537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2"/>
              <a:buChar char="ó"/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রহিম প্রতিদিন মাদ্রাসা আসার সময় ১০ টাকা করে নিয়ে আসে।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সে ২৫ দিনে মোট কত টাকা নিয়ে আসে?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018870"/>
            <a:ext cx="8684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u="heavy" dirty="0">
                <a:latin typeface="NikoshBAN" pitchFamily="2" charset="0"/>
                <a:cs typeface="NikoshBAN" pitchFamily="2" charset="0"/>
              </a:rPr>
              <a:t>স্প্রেডিশট</a:t>
            </a:r>
            <a:r>
              <a:rPr lang="as-IN" sz="2800" b="1" u="heavy" dirty="0">
                <a:latin typeface="NikoshBAN" pitchFamily="2" charset="0"/>
                <a:cs typeface="NikoshBAN" pitchFamily="2" charset="0"/>
              </a:rPr>
              <a:t> প্রোগ্রামের মত ছক করে নিচের সমস্যা</a:t>
            </a:r>
            <a:r>
              <a:rPr lang="bn-BD" sz="2800" b="1" u="heavy" dirty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as-IN" sz="2800" b="1" u="heavy" dirty="0">
                <a:latin typeface="NikoshBAN" pitchFamily="2" charset="0"/>
                <a:cs typeface="NikoshBAN" pitchFamily="2" charset="0"/>
              </a:rPr>
              <a:t> সমাধান করবে</a:t>
            </a:r>
            <a:r>
              <a:rPr lang="bn-BD" sz="2800" b="1" u="heavy" dirty="0">
                <a:latin typeface="NikoshBAN" pitchFamily="2" charset="0"/>
                <a:cs typeface="NikoshBAN" pitchFamily="2" charset="0"/>
              </a:rPr>
              <a:t>ঃ</a:t>
            </a:r>
            <a:endParaRPr lang="as-IN" sz="2800" b="1" u="heavy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0" y="1257300"/>
            <a:ext cx="2571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HAHIN\Desktop\photos\56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2103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8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0133" y="309725"/>
            <a:ext cx="29803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grpSp>
        <p:nvGrpSpPr>
          <p:cNvPr id="3" name="Group 31"/>
          <p:cNvGrpSpPr/>
          <p:nvPr/>
        </p:nvGrpSpPr>
        <p:grpSpPr>
          <a:xfrm>
            <a:off x="990600" y="1371601"/>
            <a:ext cx="7256968" cy="4419600"/>
            <a:chOff x="-6929" y="51954"/>
            <a:chExt cx="9150929" cy="6830291"/>
          </a:xfrm>
        </p:grpSpPr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985881" y="2407386"/>
            <a:ext cx="38285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চতুর্থ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আমার লেখালেখি ও হিসাব)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পাঠঃ দুই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মিনিট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18" y="2204041"/>
            <a:ext cx="2265804" cy="293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74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l user\Desktop\23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314450"/>
            <a:ext cx="2686050" cy="2971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1" name="Picture 3" descr="C:\Users\all user\Desktop\2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314451"/>
            <a:ext cx="2971800" cy="2971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43150" y="4972051"/>
            <a:ext cx="4362450" cy="5847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হিসাব নিকাশের সনাতন পদ্ধতি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l user\Desktop\fgfdgbfdgfdfb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85850"/>
            <a:ext cx="3028950" cy="22600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7" name="Picture 3" descr="C:\Users\all user\Desktop\fvgdfvg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3657600"/>
            <a:ext cx="3062816" cy="2171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1771650"/>
            <a:ext cx="2667000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কম্পিটারের মাধ্যমে হিসাব নিকাশ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4259640"/>
            <a:ext cx="445770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Microsoft office-Excel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ব্যবহার করে বড় বড় হিসাব করা যায় ।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HIN\Desktop\photos\ggggr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650"/>
                    </a14:imgEffect>
                    <a14:imgEffect>
                      <a14:saturation sat="92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0225" y="1847061"/>
            <a:ext cx="5543550" cy="28623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স্প্রেডশিট </a:t>
            </a:r>
          </a:p>
          <a:p>
            <a:pPr algn="ctr"/>
            <a:r>
              <a:rPr lang="bn-BD" sz="60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আমার হিসাব নিকাশ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3480" y="1200151"/>
            <a:ext cx="337297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773" y="331375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Wingdings 2"/>
              </a:rPr>
              <a:t>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স্প্রেডশিট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কি তা বলতে পারবে 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93618" y="3922733"/>
            <a:ext cx="7964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Wingdings 2"/>
              </a:rPr>
              <a:t>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স্প্রেডশিটের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গুরুত্বপুর্ন বৈশিষ্ট্য ব্যাখ্যা করতে পারবে ।</a:t>
            </a:r>
            <a:endParaRPr lang="en-US" sz="3200" dirty="0"/>
          </a:p>
          <a:p>
            <a:r>
              <a:rPr lang="bn-BD" sz="1600" dirty="0">
                <a:sym typeface="Wingdings 2"/>
              </a:rPr>
              <a:t> 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3618" y="4711850"/>
            <a:ext cx="741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স্প্রেডশিট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ব্যবহারের কৌশল বর্ননা করতে পারবে ।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505025"/>
            <a:ext cx="643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 . . 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500967"/>
            <a:ext cx="7293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স্প্রেডশিট 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 2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ingdings 2"/>
              </a:rPr>
              <a:t>নিকাশ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2"/>
              </a:rPr>
              <a:t>করতে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পারবে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672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l user\Desktop\photos\234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4857750" cy="4400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051" name="Picture 3" descr="C:\Users\all user\Desktop\photos\gggg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951" y="1085850"/>
            <a:ext cx="1028700" cy="1028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Vertical Scroll 4"/>
          <p:cNvSpPr/>
          <p:nvPr/>
        </p:nvSpPr>
        <p:spPr>
          <a:xfrm>
            <a:off x="6137228" y="2628901"/>
            <a:ext cx="1714500" cy="2514601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Microsoft Office Excel Icon</a:t>
            </a:r>
          </a:p>
        </p:txBody>
      </p:sp>
      <p:sp>
        <p:nvSpPr>
          <p:cNvPr id="6" name="Left Arrow 5"/>
          <p:cNvSpPr/>
          <p:nvPr/>
        </p:nvSpPr>
        <p:spPr>
          <a:xfrm rot="1874643">
            <a:off x="5559784" y="3337789"/>
            <a:ext cx="593678" cy="228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5543550"/>
            <a:ext cx="7372350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Start  </a:t>
            </a:r>
            <a:r>
              <a:rPr lang="en-US" sz="2800" b="1" dirty="0">
                <a:solidFill>
                  <a:srgbClr val="C00000"/>
                </a:solidFill>
                <a:sym typeface="Wingdings"/>
              </a:rPr>
              <a:t></a:t>
            </a:r>
            <a:r>
              <a:rPr lang="en-US" sz="2800" b="1" dirty="0">
                <a:solidFill>
                  <a:srgbClr val="C00000"/>
                </a:solidFill>
              </a:rPr>
              <a:t>  All programs  </a:t>
            </a:r>
            <a:r>
              <a:rPr lang="en-US" sz="2800" b="1" dirty="0">
                <a:solidFill>
                  <a:srgbClr val="C00000"/>
                </a:solidFill>
                <a:sym typeface="Wingdings"/>
              </a:rPr>
              <a:t></a:t>
            </a:r>
            <a:r>
              <a:rPr lang="en-US" sz="2800" b="1" dirty="0">
                <a:solidFill>
                  <a:srgbClr val="C00000"/>
                </a:solidFill>
              </a:rPr>
              <a:t>   Microsoft office  </a:t>
            </a:r>
            <a:r>
              <a:rPr lang="en-US" sz="2800" b="1" dirty="0">
                <a:solidFill>
                  <a:srgbClr val="C00000"/>
                </a:solidFill>
                <a:sym typeface="Wingdings"/>
              </a:rPr>
              <a:t></a:t>
            </a:r>
            <a:r>
              <a:rPr lang="en-US" sz="2800" b="1" dirty="0">
                <a:solidFill>
                  <a:srgbClr val="C00000"/>
                </a:solidFill>
              </a:rPr>
              <a:t>  Microsoft office Excel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l user\Desktop\photos\aaaaddd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143000"/>
            <a:ext cx="6286500" cy="46291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1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942</TotalTime>
  <Words>460</Words>
  <Application>Microsoft Office PowerPoint</Application>
  <PresentationFormat>On-screen Show (4:3)</PresentationFormat>
  <Paragraphs>79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Century Gothic</vt:lpstr>
      <vt:lpstr>NikoshBAN</vt:lpstr>
      <vt:lpstr>Vrinda</vt:lpstr>
      <vt:lpstr>Wingdings</vt:lpstr>
      <vt:lpstr>Wingdings 2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</dc:creator>
  <cp:lastModifiedBy>joydeb</cp:lastModifiedBy>
  <cp:revision>147</cp:revision>
  <dcterms:created xsi:type="dcterms:W3CDTF">2006-08-16T00:00:00Z</dcterms:created>
  <dcterms:modified xsi:type="dcterms:W3CDTF">2019-11-24T07:17:59Z</dcterms:modified>
</cp:coreProperties>
</file>