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83" r:id="rId3"/>
    <p:sldId id="262" r:id="rId4"/>
    <p:sldId id="259" r:id="rId5"/>
    <p:sldId id="282" r:id="rId6"/>
    <p:sldId id="284" r:id="rId7"/>
    <p:sldId id="292" r:id="rId8"/>
    <p:sldId id="297" r:id="rId9"/>
    <p:sldId id="299" r:id="rId10"/>
    <p:sldId id="285" r:id="rId11"/>
    <p:sldId id="298" r:id="rId12"/>
    <p:sldId id="289" r:id="rId13"/>
    <p:sldId id="296" r:id="rId14"/>
    <p:sldId id="288" r:id="rId15"/>
    <p:sldId id="287" r:id="rId16"/>
    <p:sldId id="290" r:id="rId17"/>
    <p:sldId id="266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87612" autoAdjust="0"/>
  </p:normalViewPr>
  <p:slideViewPr>
    <p:cSldViewPr>
      <p:cViewPr>
        <p:scale>
          <a:sx n="68" d="100"/>
          <a:sy n="68" d="100"/>
        </p:scale>
        <p:origin x="-1470" y="-13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BE8AB-77E4-4007-8404-0F68E8D4A9EC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0A9E9-33AE-4B06-9EB0-AA9976E8E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669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এম.সিরাজুল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ইসলাম,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সহকারি শিক্ষক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হাজী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মফিজ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bn-IN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বিশ্বনাথ,সিলেট।</a:t>
            </a:r>
            <a:endPara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0A9E9-33AE-4B06-9EB0-AA9976E8E00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এম.সিরাজুল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ইসলাম,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সহকারি শিক্ষক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হাজী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মফিজ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bn-IN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বিশ্বনাথ,সিলেট।</a:t>
            </a:r>
            <a:endPara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0A9E9-33AE-4B06-9EB0-AA9976E8E00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87977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এম.সিরাজুল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ইসলাম,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সহকারি শিক্ষক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হাজী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মফিজ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bn-IN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বিশ্বনাথ,সিলেট।</a:t>
            </a:r>
            <a:endPara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0A9E9-33AE-4B06-9EB0-AA9976E8E00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115314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এম.সিরাজুল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ইসলাম,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সহকারি শিক্ষক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হাজী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মফিজ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bn-IN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বিশ্বনাথ,সিলেট।</a:t>
            </a:r>
            <a:endPara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0A9E9-33AE-4B06-9EB0-AA9976E8E00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268134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এম.সিরাজুল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ইসলাম,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সহকারি শিক্ষক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হাজী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মফিজ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bn-IN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বিশ্বনাথ,সিলেট।</a:t>
            </a:r>
            <a:endPara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0A9E9-33AE-4B06-9EB0-AA9976E8E00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এম.সিরাজুল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ইসলাম,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সহকারি শিক্ষক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হাজী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মফিজ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bn-IN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বিশ্বনাথ,সিলেট।</a:t>
            </a:r>
            <a:endPara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0A9E9-33AE-4B06-9EB0-AA9976E8E00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81270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এম.সিরাজুল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ইসলাম,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সহকারি শিক্ষক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হাজী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মফিজ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bn-IN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বিশ্বনাথ,সিলেট।</a:t>
            </a:r>
            <a:endPara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0A9E9-33AE-4B06-9EB0-AA9976E8E00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742388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এম.সিরাজুল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ইসলাম,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সহকারি শিক্ষক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হাজী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মফিজ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bn-IN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বিশ্বনাথ,সিলেট।</a:t>
            </a:r>
            <a:endPara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0A9E9-33AE-4B06-9EB0-AA9976E8E00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86428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এম.সিরাজুল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ইসলাম,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সহকারি শিক্ষক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হাজী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মফিজ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bn-IN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বিশ্বনাথ,সিলেট।</a:t>
            </a:r>
            <a:endPara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0A9E9-33AE-4B06-9EB0-AA9976E8E00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6628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এম.সিরাজুল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ইসলাম,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সহকারি শিক্ষক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হাজী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মফিজ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bn-IN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বিশ্বনাথ,সিলেট।</a:t>
            </a:r>
            <a:endPara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0A9E9-33AE-4B06-9EB0-AA9976E8E00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60212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শিক্ষার্থীদের </a:t>
            </a:r>
            <a:r>
              <a:rPr lang="bn-IN" baseline="0" dirty="0" smtClean="0"/>
              <a:t>ছবিগুলো</a:t>
            </a:r>
            <a:r>
              <a:rPr lang="bn-BD" baseline="0" dirty="0" smtClean="0"/>
              <a:t> দেখিয়ে প্রশ্নত্তোরের মাধমে পাঠটি ঘোষনা করবেন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0A9E9-33AE-4B06-9EB0-AA9976E8E00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99748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এম.সিরাজুল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ইসলাম,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সহকারি শিক্ষক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হাজী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মফিজ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bn-IN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বিশ্বনাথ,সিলেট।</a:t>
            </a:r>
            <a:endPara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0A9E9-33AE-4B06-9EB0-AA9976E8E00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এম.সিরাজুল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ইসলাম,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সহকারি শিক্ষক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হাজী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মফিজ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bn-IN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বিশ্বনাথ,সিলেট।</a:t>
            </a:r>
            <a:endPara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0A9E9-33AE-4B06-9EB0-AA9976E8E00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এম.সিরাজুল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ইসলাম,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সহকারি শিক্ষক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হাজী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মফিজ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bn-IN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বিশ্বনাথ,সিলেট।</a:t>
            </a:r>
            <a:endPara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0A9E9-33AE-4B06-9EB0-AA9976E8E00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9409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400" dirty="0" smtClean="0">
                <a:latin typeface="NikoshBAN" pitchFamily="2" charset="0"/>
                <a:cs typeface="NikoshBAN" pitchFamily="2" charset="0"/>
              </a:rPr>
              <a:t>এম.সিরাজুল</a:t>
            </a:r>
            <a:r>
              <a:rPr lang="bn-IN" sz="1400" baseline="0" dirty="0" smtClean="0">
                <a:latin typeface="NikoshBAN" pitchFamily="2" charset="0"/>
                <a:cs typeface="NikoshBAN" pitchFamily="2" charset="0"/>
              </a:rPr>
              <a:t> ইসলাম,</a:t>
            </a:r>
            <a:r>
              <a:rPr lang="bn-BD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সহকারি শিক্ষক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bn-IN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bn-BD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IN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হাজী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মফিজ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bn-IN" sz="14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বিশ্বনাথ,সিলেট।</a:t>
            </a:r>
            <a:endParaRPr lang="en-US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0A9E9-33AE-4B06-9EB0-AA9976E8E00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16914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এম.সিরাজুল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ইসলাম,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সহকারি শিক্ষক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হাজী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মফিজ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bn-IN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বিশ্বনাথ,সিলেট।</a:t>
            </a:r>
            <a:endPara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0A9E9-33AE-4B06-9EB0-AA9976E8E00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0668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এম.সিরাজুল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ইসলাম,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সহকারি শিক্ষক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হাজী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মফিজ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bn-IN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বিশ্বনাথ,সিলেট।</a:t>
            </a:r>
            <a:endPara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0A9E9-33AE-4B06-9EB0-AA9976E8E00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1791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564A7-13EE-4E24-8329-4E7E1F3FBB51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6431-23C7-4ADE-9572-1D9A6BCAC1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68217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564A7-13EE-4E24-8329-4E7E1F3FBB51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6431-23C7-4ADE-9572-1D9A6BCAC1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95744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564A7-13EE-4E24-8329-4E7E1F3FBB51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6431-23C7-4ADE-9572-1D9A6BCAC1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15122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564A7-13EE-4E24-8329-4E7E1F3FBB51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6431-23C7-4ADE-9572-1D9A6BCAC1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2542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564A7-13EE-4E24-8329-4E7E1F3FBB51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6431-23C7-4ADE-9572-1D9A6BCAC1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5464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564A7-13EE-4E24-8329-4E7E1F3FBB51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6431-23C7-4ADE-9572-1D9A6BCAC1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16581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564A7-13EE-4E24-8329-4E7E1F3FBB51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6431-23C7-4ADE-9572-1D9A6BCAC1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49164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564A7-13EE-4E24-8329-4E7E1F3FBB51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6431-23C7-4ADE-9572-1D9A6BCAC1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142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ame 48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459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Half Frame 49"/>
          <p:cNvSpPr/>
          <p:nvPr userDrawn="1"/>
        </p:nvSpPr>
        <p:spPr>
          <a:xfrm>
            <a:off x="228600" y="228600"/>
            <a:ext cx="879275" cy="845830"/>
          </a:xfrm>
          <a:prstGeom prst="halfFrame">
            <a:avLst>
              <a:gd name="adj1" fmla="val 41720"/>
              <a:gd name="adj2" fmla="val 42866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Half Frame 50"/>
          <p:cNvSpPr/>
          <p:nvPr userDrawn="1"/>
        </p:nvSpPr>
        <p:spPr>
          <a:xfrm rot="16200000">
            <a:off x="245323" y="5774082"/>
            <a:ext cx="879275" cy="845830"/>
          </a:xfrm>
          <a:prstGeom prst="halfFrame">
            <a:avLst>
              <a:gd name="adj1" fmla="val 33530"/>
              <a:gd name="adj2" fmla="val 49418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Half Frame 51"/>
          <p:cNvSpPr/>
          <p:nvPr userDrawn="1"/>
        </p:nvSpPr>
        <p:spPr>
          <a:xfrm rot="5400000">
            <a:off x="8060477" y="245323"/>
            <a:ext cx="879275" cy="845830"/>
          </a:xfrm>
          <a:prstGeom prst="halfFrame">
            <a:avLst>
              <a:gd name="adj1" fmla="val 31892"/>
              <a:gd name="adj2" fmla="val 46142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Half Frame 52"/>
          <p:cNvSpPr/>
          <p:nvPr userDrawn="1"/>
        </p:nvSpPr>
        <p:spPr>
          <a:xfrm rot="10800000">
            <a:off x="8043755" y="5774083"/>
            <a:ext cx="879275" cy="845830"/>
          </a:xfrm>
          <a:prstGeom prst="halfFrame">
            <a:avLst>
              <a:gd name="adj1" fmla="val 20426"/>
              <a:gd name="adj2" fmla="val 51056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8735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564A7-13EE-4E24-8329-4E7E1F3FBB51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6431-23C7-4ADE-9572-1D9A6BCAC1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6381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564A7-13EE-4E24-8329-4E7E1F3FBB51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6431-23C7-4ADE-9572-1D9A6BCAC1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9954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564A7-13EE-4E24-8329-4E7E1F3FBB51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46431-23C7-4ADE-9572-1D9A6BCAC1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42916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4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6.jpeg"/><Relationship Id="rId4" Type="http://schemas.openxmlformats.org/officeDocument/2006/relationships/image" Target="../media/image2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4"/>
          <p:cNvSpPr txBox="1">
            <a:spLocks noChangeArrowheads="1"/>
          </p:cNvSpPr>
          <p:nvPr/>
        </p:nvSpPr>
        <p:spPr>
          <a:xfrm>
            <a:off x="1676400" y="609600"/>
            <a:ext cx="6100496" cy="1143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None/>
            </a:pPr>
            <a:r>
              <a:rPr lang="bn-BD" sz="72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 শিক্ষার্থীবৃন্দ</a:t>
            </a:r>
            <a:endParaRPr lang="en-US" sz="7200" b="1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 descr="C:\Users\User\Desktop\aa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762124"/>
            <a:ext cx="7341054" cy="3952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917963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066800" y="341194"/>
            <a:ext cx="68580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অনুমোদন সূত্রে নাগরিকতা অর্জনের পদ্ধতিঃ</a:t>
            </a:r>
            <a:endParaRPr lang="en-US" sz="36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51128" y="1542197"/>
            <a:ext cx="6802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87356" y="1064820"/>
            <a:ext cx="63917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কতগুলো শর্ত পালনের মাধ্যমে এক রাষ্ট্রের নাগরিক অন্য রাষ্ট্রের নাগরিকতা অর্জন করলে তাকে অনুমোদন সূত্রে নাগরিক বলা হয়।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7286" y="3199696"/>
            <a:ext cx="551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সেই রাষ্ট্রের নাগরিককে বিয়ে করা।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10200" y="3624234"/>
            <a:ext cx="3954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 চাকুরী করা।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88162" y="3810000"/>
            <a:ext cx="4590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সততার পরিচয় দেওয়া।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38800" y="4290631"/>
            <a:ext cx="3838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 দেশের ভাষা জানা।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5800" y="4374573"/>
            <a:ext cx="2831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সম্পত্তি ক্রয় করা।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86400" y="4992469"/>
            <a:ext cx="4167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দীর্ঘদিন বসবাস করা।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5802" y="4953000"/>
            <a:ext cx="4267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সেনাবাহিনীতে যোগদান করা।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32609" y="5718922"/>
            <a:ext cx="6503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তবে রাষ্ট্রভেদে এসব শর্ত ভিন্ন হতে পারে।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48352" y="2623305"/>
            <a:ext cx="2833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শর্তগুলো নিম্নরূপঃ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5-Point Star 39"/>
          <p:cNvSpPr/>
          <p:nvPr/>
        </p:nvSpPr>
        <p:spPr>
          <a:xfrm>
            <a:off x="228600" y="3271303"/>
            <a:ext cx="454884" cy="476713"/>
          </a:xfrm>
          <a:prstGeom prst="star5">
            <a:avLst>
              <a:gd name="adj" fmla="val 21688"/>
              <a:gd name="hf" fmla="val 105146"/>
              <a:gd name="vf" fmla="val 11055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5-Point Star 40"/>
          <p:cNvSpPr/>
          <p:nvPr/>
        </p:nvSpPr>
        <p:spPr>
          <a:xfrm>
            <a:off x="235464" y="3876835"/>
            <a:ext cx="454884" cy="476713"/>
          </a:xfrm>
          <a:prstGeom prst="star5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5-Point Star 41"/>
          <p:cNvSpPr/>
          <p:nvPr/>
        </p:nvSpPr>
        <p:spPr>
          <a:xfrm>
            <a:off x="226931" y="4400568"/>
            <a:ext cx="454884" cy="476713"/>
          </a:xfrm>
          <a:prstGeom prst="star5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5-Point Star 42"/>
          <p:cNvSpPr/>
          <p:nvPr/>
        </p:nvSpPr>
        <p:spPr>
          <a:xfrm>
            <a:off x="235466" y="5017622"/>
            <a:ext cx="454884" cy="476713"/>
          </a:xfrm>
          <a:prstGeom prst="star5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5-Point Star 43"/>
          <p:cNvSpPr/>
          <p:nvPr/>
        </p:nvSpPr>
        <p:spPr>
          <a:xfrm>
            <a:off x="4934845" y="3657600"/>
            <a:ext cx="454884" cy="476713"/>
          </a:xfrm>
          <a:prstGeom prst="star5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5-Point Star 44"/>
          <p:cNvSpPr/>
          <p:nvPr/>
        </p:nvSpPr>
        <p:spPr>
          <a:xfrm>
            <a:off x="4955316" y="4303931"/>
            <a:ext cx="454884" cy="476713"/>
          </a:xfrm>
          <a:prstGeom prst="star5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5-Point Star 45"/>
          <p:cNvSpPr/>
          <p:nvPr/>
        </p:nvSpPr>
        <p:spPr>
          <a:xfrm>
            <a:off x="4955316" y="4930077"/>
            <a:ext cx="454884" cy="476713"/>
          </a:xfrm>
          <a:prstGeom prst="star5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/>
          <p:cNvSpPr/>
          <p:nvPr/>
        </p:nvSpPr>
        <p:spPr>
          <a:xfrm>
            <a:off x="914400" y="5638800"/>
            <a:ext cx="590185" cy="69338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47"/>
          <p:cNvSpPr/>
          <p:nvPr/>
        </p:nvSpPr>
        <p:spPr>
          <a:xfrm rot="5400000">
            <a:off x="1351949" y="896520"/>
            <a:ext cx="647131" cy="912629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</p:spTree>
    <p:extLst>
      <p:ext uri="{BB962C8B-B14F-4D97-AF65-F5344CB8AC3E}">
        <p14:creationId xmlns="" xmlns:p14="http://schemas.microsoft.com/office/powerpoint/2010/main" val="29092815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9" grpId="0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1245074" y="1440597"/>
            <a:ext cx="3098326" cy="2369403"/>
            <a:chOff x="1016474" y="1334869"/>
            <a:chExt cx="3098326" cy="210133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474" y="1428468"/>
              <a:ext cx="3098326" cy="2007735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2895600" y="1334869"/>
              <a:ext cx="1143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জাহাজ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1981200" y="3200400"/>
            <a:ext cx="167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ইংল্যাণ্ড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220770" y="1447800"/>
            <a:ext cx="14462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4495800" y="4021530"/>
            <a:ext cx="3502302" cy="2760270"/>
            <a:chOff x="4495800" y="4021530"/>
            <a:chExt cx="3502302" cy="276027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5800" y="4021530"/>
              <a:ext cx="3502302" cy="2531670"/>
            </a:xfrm>
            <a:prstGeom prst="rect">
              <a:avLst/>
            </a:prstGeom>
            <a:ln>
              <a:noFill/>
            </a:ln>
          </p:spPr>
        </p:pic>
        <p:sp>
          <p:nvSpPr>
            <p:cNvPr id="35" name="Rectangle 34"/>
            <p:cNvSpPr/>
            <p:nvPr/>
          </p:nvSpPr>
          <p:spPr>
            <a:xfrm>
              <a:off x="4572000" y="5950803"/>
              <a:ext cx="914400" cy="83099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bn-IN" sz="4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চীন</a:t>
              </a:r>
              <a:endParaRPr lang="en-US" sz="4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143001" y="3984933"/>
            <a:ext cx="3200399" cy="2644467"/>
            <a:chOff x="1143001" y="3984933"/>
            <a:chExt cx="3200399" cy="264446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1" y="3984933"/>
              <a:ext cx="3200399" cy="2568267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1295400" y="5983069"/>
              <a:ext cx="16764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আমেরিকা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2971800" y="381000"/>
            <a:ext cx="3100587" cy="92333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জন্মস্থাননীতি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209800"/>
            <a:ext cx="1143000" cy="97453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495800"/>
            <a:ext cx="1371600" cy="125296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419600"/>
            <a:ext cx="1524000" cy="1418123"/>
          </a:xfrm>
          <a:prstGeom prst="rect">
            <a:avLst/>
          </a:prstGeom>
        </p:spPr>
      </p:pic>
      <p:grpSp>
        <p:nvGrpSpPr>
          <p:cNvPr id="62" name="Group 61"/>
          <p:cNvGrpSpPr/>
          <p:nvPr/>
        </p:nvGrpSpPr>
        <p:grpSpPr>
          <a:xfrm>
            <a:off x="4495800" y="1447800"/>
            <a:ext cx="3464127" cy="2362200"/>
            <a:chOff x="4841673" y="1167825"/>
            <a:chExt cx="3387927" cy="2337375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1673" y="1250689"/>
              <a:ext cx="3387927" cy="2254511"/>
            </a:xfrm>
            <a:prstGeom prst="rect">
              <a:avLst/>
            </a:prstGeom>
          </p:spPr>
        </p:pic>
        <p:sp>
          <p:nvSpPr>
            <p:cNvPr id="64" name="Rectangle 63"/>
            <p:cNvSpPr/>
            <p:nvPr/>
          </p:nvSpPr>
          <p:spPr>
            <a:xfrm>
              <a:off x="6884384" y="1167825"/>
              <a:ext cx="115768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দূতাবাস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65" name="Picture 6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043612"/>
            <a:ext cx="1143000" cy="1246408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4572000" y="1472625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আমেরিকা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572000" y="3178314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জাপান</a:t>
            </a:r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182150191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3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3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  <p:bldP spid="66" grpId="0"/>
      <p:bldP spid="6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133600" y="3039070"/>
            <a:ext cx="43290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54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304801" y="3810000"/>
            <a:ext cx="622807" cy="805218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066800" y="4801850"/>
            <a:ext cx="807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অনুমোদন সূত্রে নাগরিকতা অর্জনের শর্ত সমূহ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66800" y="3810000"/>
            <a:ext cx="769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নাগরিকতা অর্জনের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পদ্ধতি সমূহ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304800" y="4648573"/>
            <a:ext cx="622807" cy="805218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5123" name="Picture 3" descr="C:\Users\User\Desktop\a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335280"/>
            <a:ext cx="4191000" cy="27889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044599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7" grpId="0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907360" y="4274403"/>
            <a:ext cx="5663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দ্বৈত নাগরিকতা</a:t>
            </a:r>
            <a:endParaRPr lang="en-US" sz="48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14969" y="5048071"/>
            <a:ext cx="68670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একজন ব্যক্তির একই সঙ্গে দুটি রাষ্ট্রের নাগরিকতা অর্জনকে দ্বৈত নাগরিকতা বলে।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38200" y="389391"/>
            <a:ext cx="2953616" cy="4030209"/>
            <a:chOff x="838200" y="389391"/>
            <a:chExt cx="2953616" cy="403020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38200" y="389391"/>
              <a:ext cx="2953616" cy="4030209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371600" y="1371600"/>
              <a:ext cx="16709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415698" y="535749"/>
            <a:ext cx="4118702" cy="3198051"/>
            <a:chOff x="4415698" y="535749"/>
            <a:chExt cx="4118702" cy="319805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415698" y="535749"/>
              <a:ext cx="4118702" cy="319805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953000" y="1219200"/>
              <a:ext cx="19516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কানাডা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201" y="1752600"/>
            <a:ext cx="1676400" cy="990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995250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56059E-6 L -0.4 0.01666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819400" y="3572470"/>
            <a:ext cx="37949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54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4731603"/>
            <a:ext cx="8727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দ্বৈত নাগরিকতা কিভাবে অর্জন করা যায়?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2" descr="C:\Users\User\Desktop\;lkjhg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457200"/>
            <a:ext cx="4556235" cy="274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906879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Terminator 9"/>
          <p:cNvSpPr/>
          <p:nvPr/>
        </p:nvSpPr>
        <p:spPr>
          <a:xfrm>
            <a:off x="2989996" y="543635"/>
            <a:ext cx="3029804" cy="1132765"/>
          </a:xfrm>
          <a:prstGeom prst="flowChartTermina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0600" y="2743200"/>
            <a:ext cx="5645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১.নাগরিকতা কি?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4400" y="3434687"/>
            <a:ext cx="7929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২.নাগরিকতা অর্জনের পদ্ধতি কি কি?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5107" y="4114800"/>
            <a:ext cx="8046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৩.কিভাবে অনুমোদন সূত্রে নাগরিকতা অর্জন করা যায়?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0600" y="4800600"/>
            <a:ext cx="7416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৪.দ্বৈত নাগরিকতা কি?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63457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724400" y="762000"/>
            <a:ext cx="3657600" cy="9906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838200" y="685800"/>
            <a:ext cx="7543800" cy="5440112"/>
            <a:chOff x="1143000" y="353899"/>
            <a:chExt cx="7239000" cy="4928964"/>
          </a:xfrm>
        </p:grpSpPr>
        <p:sp>
          <p:nvSpPr>
            <p:cNvPr id="13" name="TextBox 12"/>
            <p:cNvSpPr txBox="1"/>
            <p:nvPr/>
          </p:nvSpPr>
          <p:spPr>
            <a:xfrm>
              <a:off x="1143000" y="4267200"/>
              <a:ext cx="7239000" cy="101566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027" name="Picture 3" descr="C:\Users\User\Desktop\images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43000" y="353899"/>
              <a:ext cx="7239000" cy="3962399"/>
            </a:xfrm>
            <a:prstGeom prst="rect">
              <a:avLst/>
            </a:prstGeom>
            <a:noFill/>
          </p:spPr>
        </p:pic>
      </p:grpSp>
      <p:sp>
        <p:nvSpPr>
          <p:cNvPr id="8" name="Rounded Rectangle 7"/>
          <p:cNvSpPr/>
          <p:nvPr/>
        </p:nvSpPr>
        <p:spPr>
          <a:xfrm>
            <a:off x="4953000" y="685800"/>
            <a:ext cx="3429000" cy="9144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4233208"/>
            <a:ext cx="6858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নাগরিকতা অর্জনের পদ্ধতি   সমূহের বিবরন দাও।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57285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1800" y="1379311"/>
            <a:ext cx="3973419" cy="46404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47800" y="347752"/>
            <a:ext cx="614149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1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4570274"/>
            <a:ext cx="624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ষ্টাচার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ক্ষ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মাশীল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র্তব্য পরায়ণ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3581400"/>
            <a:ext cx="2743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</a:p>
        </p:txBody>
      </p:sp>
    </p:spTree>
    <p:extLst>
      <p:ext uri="{BB962C8B-B14F-4D97-AF65-F5344CB8AC3E}">
        <p14:creationId xmlns="" xmlns:p14="http://schemas.microsoft.com/office/powerpoint/2010/main" val="17444407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637311" y="606807"/>
            <a:ext cx="7516089" cy="1151992"/>
          </a:xfrm>
          <a:prstGeom prst="frame">
            <a:avLst>
              <a:gd name="adj1" fmla="val 9959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739125" y="1390361"/>
            <a:ext cx="3756675" cy="4553239"/>
          </a:xfrm>
          <a:prstGeom prst="frame">
            <a:avLst>
              <a:gd name="adj1" fmla="val 4230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RelaxedModerately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7311" y="3978142"/>
            <a:ext cx="393468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সিরাজুল ইসলাম</a:t>
            </a:r>
            <a:endParaRPr lang="bn-BD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IN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হাজী মফিজ আলী বালিকা উচ্চ </a:t>
            </a:r>
          </a:p>
          <a:p>
            <a:pPr algn="ctr">
              <a:defRPr/>
            </a:pPr>
            <a:r>
              <a:rPr lang="bn-IN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বিদ্যালয় ওকলেজ,বিশ্বনাথ,সিলেট</a:t>
            </a:r>
            <a:endParaRPr lang="en-US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E-mail:  </a:t>
            </a:r>
            <a:r>
              <a:rPr lang="en-US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msirajulislam2013@gmail.com</a:t>
            </a:r>
            <a:endParaRPr lang="en-US" sz="1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Mobile: </a:t>
            </a:r>
            <a:r>
              <a:rPr lang="en-US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01729615120</a:t>
            </a:r>
            <a:endParaRPr lang="en-US" sz="1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Frame 11"/>
          <p:cNvSpPr/>
          <p:nvPr/>
        </p:nvSpPr>
        <p:spPr>
          <a:xfrm>
            <a:off x="5029200" y="1390361"/>
            <a:ext cx="3581400" cy="4477039"/>
          </a:xfrm>
          <a:prstGeom prst="frame">
            <a:avLst>
              <a:gd name="adj1" fmla="val 3187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RelaxedModerately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124200" y="812585"/>
            <a:ext cx="2209800" cy="735048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পরিচিতি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69910" y="838200"/>
            <a:ext cx="7154890" cy="818544"/>
            <a:chOff x="251940" y="113135"/>
            <a:chExt cx="8240441" cy="937689"/>
          </a:xfrm>
        </p:grpSpPr>
        <p:grpSp>
          <p:nvGrpSpPr>
            <p:cNvPr id="15" name="Group 14"/>
            <p:cNvGrpSpPr/>
            <p:nvPr/>
          </p:nvGrpSpPr>
          <p:grpSpPr>
            <a:xfrm>
              <a:off x="251940" y="124443"/>
              <a:ext cx="2743099" cy="893174"/>
              <a:chOff x="251940" y="124443"/>
              <a:chExt cx="2743099" cy="893174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16200000">
                <a:off x="410417" y="31533"/>
                <a:ext cx="762039" cy="1078994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1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1185300" y="301380"/>
                <a:ext cx="893174" cy="5392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 rot="16200000">
                <a:off x="2081951" y="78577"/>
                <a:ext cx="755890" cy="1070287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16" name="Group 15"/>
            <p:cNvGrpSpPr/>
            <p:nvPr/>
          </p:nvGrpSpPr>
          <p:grpSpPr>
            <a:xfrm>
              <a:off x="5496954" y="113135"/>
              <a:ext cx="2995427" cy="937689"/>
              <a:chOff x="-661799" y="113137"/>
              <a:chExt cx="2995427" cy="937689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 rot="16200000">
                <a:off x="-493434" y="21647"/>
                <a:ext cx="809586" cy="1146315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8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60956" y="290073"/>
                <a:ext cx="893172" cy="539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 rot="16200000">
                <a:off x="1310023" y="27220"/>
                <a:ext cx="847380" cy="119983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grpSp>
        <p:nvGrpSpPr>
          <p:cNvPr id="23" name="Group 22"/>
          <p:cNvGrpSpPr/>
          <p:nvPr/>
        </p:nvGrpSpPr>
        <p:grpSpPr>
          <a:xfrm>
            <a:off x="1000781" y="5965766"/>
            <a:ext cx="7142435" cy="671343"/>
            <a:chOff x="255497" y="219642"/>
            <a:chExt cx="7621570" cy="720955"/>
          </a:xfrm>
        </p:grpSpPr>
        <p:grpSp>
          <p:nvGrpSpPr>
            <p:cNvPr id="24" name="Group 23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0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3889" y="299655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4617612" y="219642"/>
              <a:ext cx="3259455" cy="720955"/>
              <a:chOff x="-1541141" y="219644"/>
              <a:chExt cx="3259455" cy="720955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 rot="16200000">
                <a:off x="-1394988" y="73491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 rot="16200000">
                <a:off x="869386" y="9167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pic>
        <p:nvPicPr>
          <p:cNvPr id="32" name="Picture 4" descr="http://prothom-aloblog.com/img/uploads/585450e522f8540e2dc1f3b19b220f54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532" y="6096036"/>
            <a:ext cx="831712" cy="5053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http://prothom-aloblog.com/img/uploads/585450e522f8540e2dc1f3b19b220f54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313" y="6055563"/>
            <a:ext cx="831712" cy="5053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User\Desktop\BTT\12645066_424786161063490_4339839798975050563_n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00200" y="2209801"/>
            <a:ext cx="1981200" cy="19261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User\Desktop\gfds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715000" y="2585858"/>
            <a:ext cx="2209800" cy="2643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748376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17" y="737262"/>
            <a:ext cx="3739296" cy="22076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929" y="740704"/>
            <a:ext cx="3443071" cy="22310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5800" y="555367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ছবিগুলোতে কী দেখা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যাচ্ছে?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929" y="3124200"/>
            <a:ext cx="3443071" cy="2290897"/>
          </a:xfrm>
          <a:prstGeom prst="rect">
            <a:avLst/>
          </a:prstGeom>
        </p:spPr>
      </p:pic>
      <p:pic>
        <p:nvPicPr>
          <p:cNvPr id="4098" name="Picture 2" descr="C:\Users\User\Desktop\as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3200400"/>
            <a:ext cx="3886200" cy="21835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280694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 rot="19783916">
            <a:off x="456691" y="1245291"/>
            <a:ext cx="3954507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9734417">
            <a:off x="1397483" y="2922213"/>
            <a:ext cx="7239000" cy="132343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 ও নাগরিকতা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89272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471008" y="1124925"/>
            <a:ext cx="6201981" cy="1143000"/>
            <a:chOff x="1447800" y="381000"/>
            <a:chExt cx="6201981" cy="1143000"/>
          </a:xfrm>
        </p:grpSpPr>
        <p:sp>
          <p:nvSpPr>
            <p:cNvPr id="3" name="Oval 2"/>
            <p:cNvSpPr/>
            <p:nvPr/>
          </p:nvSpPr>
          <p:spPr>
            <a:xfrm>
              <a:off x="1447800" y="381000"/>
              <a:ext cx="6201981" cy="1143000"/>
            </a:xfrm>
            <a:prstGeom prst="ellipse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739087" y="533400"/>
              <a:ext cx="570060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54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এই পাঠ </a:t>
              </a:r>
              <a:r>
                <a:rPr lang="bn-BD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শেষে </a:t>
              </a:r>
              <a:r>
                <a:rPr lang="bn-BD" sz="54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শিক্ষার্থীরা- </a:t>
              </a:r>
              <a:endPara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09600" y="2768892"/>
            <a:ext cx="7863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 ও নাগরিকতা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3760405"/>
            <a:ext cx="8321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2.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নাগরিকতা অর্জনের পদ্ধতি গুলো উল্লেখ করতে পারবে।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2565" y="4840069"/>
            <a:ext cx="7356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3.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দ্বৈত নাগরিকতা কি তা বলতে পারবে।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56708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5801" y="450376"/>
            <a:ext cx="2002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নাগরিকঃ</a:t>
            </a:r>
            <a:endParaRPr lang="en-US" sz="36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1" y="1246832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যে ব্যক্তি কোনো রাষ্ট্রে স্থায়ীভাবে বসবাস করে, রাষ্ট্রের প্রতি আনুগত্য স্বীকার করে,রাষ্ট্র প্রদত্ত অধিকার ভোগ করে, এবংরাষ্ট্রের প্রতি কর্তব্য পালন করে, তাকে ঐ রাষ্ট্রের নাগরিক বলে।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" y="3753134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নাগরিকতাঃ</a:t>
            </a:r>
            <a:endParaRPr lang="en-US" sz="44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3221" y="4674386"/>
            <a:ext cx="7502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নাগরিক হিসেবে ব্যাক্তি যে মর্যাদা ও সম্মান পেয়ে থাকে তাকে নাগরিকতা বলে।</a:t>
            </a:r>
          </a:p>
        </p:txBody>
      </p:sp>
    </p:spTree>
    <p:extLst>
      <p:ext uri="{BB962C8B-B14F-4D97-AF65-F5344CB8AC3E}">
        <p14:creationId xmlns="" xmlns:p14="http://schemas.microsoft.com/office/powerpoint/2010/main" val="22932727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0" y="4878050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 ও নাগরিকতা কী এবং এগুলোর মধ্যে পার্থক্য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146" name="Picture 2" descr="C:\Users\User\Desktop\kl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00300" y="533400"/>
            <a:ext cx="4686300" cy="31242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982604" y="3801070"/>
            <a:ext cx="36467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IN" sz="5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r>
              <a:rPr lang="en-US" sz="5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54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27826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5785513" y="5030338"/>
            <a:ext cx="2825087" cy="144666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943600" y="5410200"/>
            <a:ext cx="2680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জন্মস্থান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নীতি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03913" y="5030338"/>
            <a:ext cx="2825087" cy="144666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183943" y="5373469"/>
            <a:ext cx="178785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জন্মনীতি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1524000" y="4343400"/>
            <a:ext cx="627797" cy="598689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982837" y="3005920"/>
            <a:ext cx="2856363" cy="133748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273421" y="3316069"/>
            <a:ext cx="2565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2.অনুমোদন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7144603" y="2140087"/>
            <a:ext cx="627797" cy="755513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06648" y="3048000"/>
            <a:ext cx="3046152" cy="133748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914400" y="3392269"/>
            <a:ext cx="2124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জন্ম সূত্র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1447800" y="2209475"/>
            <a:ext cx="620295" cy="762325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436421" y="373552"/>
            <a:ext cx="4378658" cy="122664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438400" y="685800"/>
            <a:ext cx="4260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নাগরিকতা অর্জনের পদ্ধতি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600200" y="1981200"/>
            <a:ext cx="6019800" cy="381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4373629" y="1600200"/>
            <a:ext cx="649974" cy="736495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048000" y="5562600"/>
            <a:ext cx="2895600" cy="381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32317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4" grpId="0" animBg="1"/>
      <p:bldP spid="15" grpId="0"/>
      <p:bldP spid="16" grpId="0" animBg="1"/>
      <p:bldP spid="17" grpId="0" animBg="1"/>
      <p:bldP spid="17" grpId="1" animBg="1"/>
      <p:bldP spid="18" grpId="0"/>
      <p:bldP spid="19" grpId="0" animBg="1"/>
      <p:bldP spid="20" grpId="0" animBg="1"/>
      <p:bldP spid="21" grpId="0"/>
      <p:bldP spid="22" grpId="0" animBg="1"/>
      <p:bldP spid="25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22" y="1279480"/>
            <a:ext cx="3138778" cy="42828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295400"/>
            <a:ext cx="3984022" cy="4267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923" y="2798594"/>
            <a:ext cx="1330077" cy="7980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667000"/>
            <a:ext cx="1447800" cy="8256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3000" y="5029200"/>
            <a:ext cx="2224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1800" y="5105400"/>
            <a:ext cx="1719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057400" y="381000"/>
            <a:ext cx="2969525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7" name="Rectangle 16"/>
          <p:cNvSpPr/>
          <p:nvPr/>
        </p:nvSpPr>
        <p:spPr>
          <a:xfrm>
            <a:off x="2362200" y="457200"/>
            <a:ext cx="2209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জন্মনীতি</a:t>
            </a:r>
            <a:endParaRPr lang="en-US" sz="48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314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96762E-6 L 0.45833 -0.011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6 0.00601 L -0.42274 0.0235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" y="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a1e5a58dfb06acc4b6bfea6886e6fad20df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3053</TotalTime>
  <Words>641</Words>
  <Application>Microsoft Office PowerPoint</Application>
  <PresentationFormat>On-screen Show (4:3)</PresentationFormat>
  <Paragraphs>103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User</cp:lastModifiedBy>
  <cp:revision>483</cp:revision>
  <dcterms:created xsi:type="dcterms:W3CDTF">2014-04-21T17:56:00Z</dcterms:created>
  <dcterms:modified xsi:type="dcterms:W3CDTF">2019-11-10T04:30:42Z</dcterms:modified>
</cp:coreProperties>
</file>