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96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B24B7B-D52F-432F-A82E-E273AA8F89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6366"/>
            <a:ext cx="6284890" cy="646331"/>
          </a:xfrm>
          <a:prstGeom prst="rect">
            <a:avLst/>
          </a:prstGeom>
          <a:solidFill>
            <a:schemeClr val="tx1"/>
          </a:solidFill>
          <a:ln>
            <a:prstDash val="lgDash"/>
          </a:ln>
          <a:effectLst>
            <a:reflection blurRad="6350" stA="50000" endA="300" endPos="55500" dist="50800" dir="5400000" sy="-100000" algn="bl" rotWithShape="0"/>
          </a:effectLst>
        </p:spPr>
        <p:style>
          <a:lnRef idx="3">
            <a:schemeClr val="lt1"/>
          </a:lnRef>
          <a:fillRef idx="1001">
            <a:schemeClr val="dk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সুপ্রিয়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শিক্ষার্থীবৃন্দ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……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032697"/>
            <a:ext cx="6426558" cy="51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480" y="419316"/>
            <a:ext cx="446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ছবির দিকে লক্ষ করি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59" y="1213323"/>
            <a:ext cx="2764768" cy="228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08" y="1253155"/>
            <a:ext cx="2691683" cy="215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2" y="1253155"/>
            <a:ext cx="2885632" cy="235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3" y="1483460"/>
            <a:ext cx="1834336" cy="1749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4087829"/>
            <a:ext cx="2575776" cy="181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69" y="4546242"/>
            <a:ext cx="2853529" cy="1262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00" y="4271165"/>
            <a:ext cx="2743200" cy="1812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609" y="3503054"/>
            <a:ext cx="215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বাঁশের খাট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6839" y="3606506"/>
            <a:ext cx="189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ফুলদানি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463" y="5957566"/>
            <a:ext cx="183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জেলে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6875" y="6019121"/>
            <a:ext cx="200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তাঁতশিল্প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11471" y="5984184"/>
            <a:ext cx="184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চাকমা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213" y="477558"/>
            <a:ext cx="308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দলগত 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156" y="4537004"/>
            <a:ext cx="1130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বিভিন্ন দেশীয় সাংস্কৃতিক উপাদান সংগ্রহ করে প্রদর্শনীর আয়োজন কর 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53" y="1339404"/>
            <a:ext cx="3928056" cy="309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3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938" y="62176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মূল্যায়ণ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821" y="1815921"/>
            <a:ext cx="11861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১।  সংস্কৃতি</a:t>
            </a:r>
            <a:r>
              <a:rPr lang="en-US" sz="32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bn-IN" sz="3200" dirty="0" smtClean="0"/>
              <a:t>? </a:t>
            </a:r>
          </a:p>
          <a:p>
            <a:pPr algn="just"/>
            <a:r>
              <a:rPr lang="bn-IN" sz="3200" dirty="0" smtClean="0"/>
              <a:t>(ক) তৈজসপত্র </a:t>
            </a:r>
            <a:r>
              <a:rPr lang="en-US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●</a:t>
            </a:r>
            <a:r>
              <a:rPr lang="bn-IN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(খ</a:t>
            </a:r>
            <a:r>
              <a:rPr lang="bn-IN" sz="3200" dirty="0" smtClean="0"/>
              <a:t>)আচার-অনুষ্ঠান (গ) নৃত্যকলা (ঘ) সাহিত্য </a:t>
            </a:r>
          </a:p>
          <a:p>
            <a:pPr algn="just"/>
            <a:r>
              <a:rPr lang="bn-IN" sz="3200" dirty="0" smtClean="0"/>
              <a:t>২। বাংলাদেশের সংস্কৃতির উপাদান কয়টি ?</a:t>
            </a:r>
          </a:p>
          <a:p>
            <a:pPr algn="just"/>
            <a:r>
              <a:rPr lang="bn-IN" sz="3200" dirty="0"/>
              <a:t> </a:t>
            </a:r>
            <a:r>
              <a:rPr lang="bn-IN" sz="3200" dirty="0" smtClean="0"/>
              <a:t>(ক) ৩ টি (খ) ৪ টি (গ) ৫ টি</a:t>
            </a:r>
            <a:r>
              <a:rPr lang="bn-IN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●</a:t>
            </a:r>
            <a:r>
              <a:rPr lang="bn-IN" sz="3200" dirty="0" smtClean="0"/>
              <a:t>(ঘ) ২ টি</a:t>
            </a:r>
          </a:p>
          <a:p>
            <a:pPr algn="just"/>
            <a:r>
              <a:rPr lang="bn-IN" sz="3200" dirty="0"/>
              <a:t> </a:t>
            </a:r>
            <a:r>
              <a:rPr lang="bn-IN" sz="3200" dirty="0" smtClean="0"/>
              <a:t>৩। বাংলাদেশের সংস্কৃতির বৈচিত্রময় কারণ-</a:t>
            </a:r>
          </a:p>
          <a:p>
            <a:pPr algn="just"/>
            <a:r>
              <a:rPr lang="bn-IN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) </a:t>
            </a:r>
            <a:r>
              <a:rPr lang="bn-IN" sz="3200" dirty="0" smtClean="0"/>
              <a:t>ধর্মের ভিন্নতা</a:t>
            </a:r>
            <a:r>
              <a:rPr lang="en-US" sz="3200" dirty="0" smtClean="0"/>
              <a:t>  (ii)</a:t>
            </a:r>
            <a:r>
              <a:rPr lang="bn-IN" sz="3200" dirty="0" smtClean="0"/>
              <a:t> পেশাগত ভিন্নতা </a:t>
            </a:r>
            <a:r>
              <a:rPr lang="en-US" sz="3200" dirty="0" smtClean="0"/>
              <a:t> (iii)</a:t>
            </a:r>
            <a:r>
              <a:rPr lang="bn-IN" sz="3200" dirty="0" smtClean="0"/>
              <a:t> ভৌগলিক পরিবেশ</a:t>
            </a:r>
          </a:p>
          <a:p>
            <a:pPr algn="just"/>
            <a:r>
              <a:rPr lang="bn-IN" sz="3200" dirty="0"/>
              <a:t> </a:t>
            </a:r>
            <a:r>
              <a:rPr lang="bn-IN" sz="3200" dirty="0" smtClean="0"/>
              <a:t>নিচের কোনটি সঠিক ?</a:t>
            </a:r>
          </a:p>
          <a:p>
            <a:pPr algn="just"/>
            <a:r>
              <a:rPr lang="bn-IN" sz="3200" dirty="0"/>
              <a:t> </a:t>
            </a:r>
            <a:r>
              <a:rPr lang="bn-IN" sz="3200" dirty="0" smtClean="0"/>
              <a:t>(ক)</a:t>
            </a:r>
            <a:r>
              <a:rPr lang="en-US" sz="3200" dirty="0" err="1" smtClean="0"/>
              <a:t>i</a:t>
            </a:r>
            <a:r>
              <a:rPr lang="bn-IN" sz="3200" dirty="0" smtClean="0"/>
              <a:t> (খ)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bn-IN" sz="3200" dirty="0" smtClean="0"/>
              <a:t>ও</a:t>
            </a:r>
            <a:r>
              <a:rPr lang="en-US" sz="3200" dirty="0" smtClean="0"/>
              <a:t> ii</a:t>
            </a:r>
            <a:r>
              <a:rPr lang="bn-IN" sz="3200" dirty="0" smtClean="0"/>
              <a:t> (গ)</a:t>
            </a:r>
            <a:r>
              <a:rPr lang="en-US" sz="3200" dirty="0" smtClean="0"/>
              <a:t>ii </a:t>
            </a:r>
            <a:r>
              <a:rPr lang="bn-IN" sz="3200" dirty="0" smtClean="0"/>
              <a:t>ও </a:t>
            </a:r>
            <a:r>
              <a:rPr lang="en-US" sz="3200" dirty="0" smtClean="0"/>
              <a:t>iii</a:t>
            </a:r>
            <a:r>
              <a:rPr lang="bn-IN" sz="3200" dirty="0" smtClean="0"/>
              <a:t> </a:t>
            </a:r>
            <a:r>
              <a:rPr lang="en-US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●</a:t>
            </a:r>
            <a:r>
              <a:rPr lang="bn-IN" sz="3200" dirty="0" smtClean="0"/>
              <a:t>(ঘ)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,  ii,</a:t>
            </a:r>
            <a:r>
              <a:rPr lang="bn-IN" sz="3200" dirty="0" smtClean="0"/>
              <a:t>ও</a:t>
            </a:r>
            <a:r>
              <a:rPr lang="en-US" sz="3200" dirty="0" smtClean="0"/>
              <a:t>  iii</a:t>
            </a:r>
            <a:endParaRPr lang="en-US" sz="1600" dirty="0"/>
          </a:p>
        </p:txBody>
      </p:sp>
      <p:sp>
        <p:nvSpPr>
          <p:cNvPr id="2" name="5-Point Star 1"/>
          <p:cNvSpPr/>
          <p:nvPr/>
        </p:nvSpPr>
        <p:spPr>
          <a:xfrm>
            <a:off x="3129566" y="2318197"/>
            <a:ext cx="437881" cy="5022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7057622" y="3270207"/>
            <a:ext cx="540913" cy="59242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5821251" y="5293217"/>
            <a:ext cx="528034" cy="515155"/>
          </a:xfrm>
          <a:prstGeom prst="star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8207" y="621764"/>
            <a:ext cx="32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ছবির দিকে লক্ষ করি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9" y="1578669"/>
            <a:ext cx="3104679" cy="222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32" y="1578668"/>
            <a:ext cx="3018168" cy="2302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11" y="1578668"/>
            <a:ext cx="3094782" cy="2226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207" y="4520484"/>
            <a:ext cx="390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গ্রামের সংস্কৃতি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8207" y="621764"/>
            <a:ext cx="32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ছবির দিকে লক্ষ করি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18207" y="4520484"/>
            <a:ext cx="390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শহরের সংস্কৃতি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1275008"/>
            <a:ext cx="3631843" cy="294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45" y="1275008"/>
            <a:ext cx="3281095" cy="299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6" y="1144984"/>
            <a:ext cx="311150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75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807" y="494549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048519"/>
            <a:ext cx="10792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বাংলাদেশের  সংস্কৃতির যে বিভিন্ন ধরণ তার</a:t>
            </a:r>
            <a:r>
              <a:rPr lang="bn-IN" sz="2800" dirty="0" smtClean="0"/>
              <a:t> </a:t>
            </a:r>
            <a:r>
              <a:rPr lang="bn-IN" sz="2800" dirty="0" smtClean="0"/>
              <a:t>একটি তালিকা তৈরি করে নিয়ে আসবে ।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55" y="1477460"/>
            <a:ext cx="5485883" cy="293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49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039" y="521004"/>
            <a:ext cx="225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ধন্যবাদ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1347640"/>
            <a:ext cx="5692462" cy="4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9" y="678387"/>
            <a:ext cx="1783724" cy="1815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57087" y="76695"/>
            <a:ext cx="332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শিক্ষক পরিচিতি</a:t>
            </a: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693041" y="2419706"/>
            <a:ext cx="5253185" cy="397976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মোছাঃ শিউলী বেগম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সহকারী শিক্ষক(আইসিটি)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আরজিদেবীপুর শিয়ালকোট আলিম মাদ্রাসা, পার্বতীপুর,দিনাজপুর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45" y="62985"/>
            <a:ext cx="914400" cy="6705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5429" y="399860"/>
            <a:ext cx="305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পাঠ পরিচিতি</a:t>
            </a:r>
            <a:endParaRPr lang="en-US" sz="3600" dirty="0"/>
          </a:p>
        </p:txBody>
      </p:sp>
      <p:sp>
        <p:nvSpPr>
          <p:cNvPr id="2" name="Bevel 1"/>
          <p:cNvSpPr/>
          <p:nvPr/>
        </p:nvSpPr>
        <p:spPr>
          <a:xfrm>
            <a:off x="6814730" y="2050596"/>
            <a:ext cx="5217945" cy="4717988"/>
          </a:xfrm>
          <a:prstGeom prst="beve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257" y="2096541"/>
            <a:ext cx="182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ষষ্ঠঃ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3867" y="2770634"/>
            <a:ext cx="448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বিষয়ঃ বাংলাদেশ ও বিশ্ব পরিচয়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51911" y="3790898"/>
            <a:ext cx="502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পাঠঃ বাংলাদেশের </a:t>
            </a:r>
            <a:r>
              <a:rPr lang="en-US" sz="3200" dirty="0" err="1" smtClean="0"/>
              <a:t>সংস্কৃতি</a:t>
            </a:r>
            <a:r>
              <a:rPr lang="bn-IN" sz="3200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65156" y="4483174"/>
            <a:ext cx="25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ষষ্ঠ</a:t>
            </a:r>
            <a:r>
              <a:rPr lang="bn-IN" sz="3200" dirty="0" smtClean="0"/>
              <a:t> অধ্যায়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44751" y="5129052"/>
            <a:ext cx="338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সময়ঃ ৫০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6" grpId="0"/>
      <p:bldP spid="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68" y="925701"/>
            <a:ext cx="490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ছবিগুলোর দিকে লক্ষ করি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1803852"/>
            <a:ext cx="6104585" cy="39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8220" y="956008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আজকের পাঠ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9329" y="1962937"/>
            <a:ext cx="466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বাংলাদেশের সংস্কৃতি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879" y="909448"/>
            <a:ext cx="21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শিখন 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149" y="1786597"/>
            <a:ext cx="11408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এই পাঠ শেষে শিক্ষার্থী-</a:t>
            </a:r>
          </a:p>
          <a:p>
            <a:pPr algn="ctr"/>
            <a:r>
              <a:rPr lang="bn-IN" sz="3600" dirty="0" smtClean="0"/>
              <a:t>১। সংস্কৃতির ধারণা ব্যাখ্যা করতে পারবে;</a:t>
            </a:r>
          </a:p>
          <a:p>
            <a:pPr algn="ctr"/>
            <a:r>
              <a:rPr lang="bn-IN" sz="3600" dirty="0" smtClean="0"/>
              <a:t>২। বাংলাদেশের সংস্কৃতির উপাদান ব্যাখ্যা করতে পারবে</a:t>
            </a:r>
            <a:r>
              <a:rPr lang="bn-IN" sz="3600" dirty="0"/>
              <a:t>;</a:t>
            </a:r>
            <a:r>
              <a:rPr lang="bn-IN" sz="3600" dirty="0" smtClean="0"/>
              <a:t> </a:t>
            </a:r>
          </a:p>
          <a:p>
            <a:pPr algn="ctr"/>
            <a:r>
              <a:rPr lang="bn-IN" sz="3600" dirty="0" smtClean="0"/>
              <a:t>৩। বাংলাদেশের স্বরুপ ও বৈশিষ্ট্য ব্যাখ্যা করতে পারবে;</a:t>
            </a:r>
          </a:p>
          <a:p>
            <a:pPr algn="ctr"/>
            <a:r>
              <a:rPr lang="bn-IN" sz="3600" dirty="0" smtClean="0"/>
              <a:t>৪। বাংলাদেশের সংস্কৃতির ধরণ ব্যাখ্যা করতে পারবে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558" y="492044"/>
            <a:ext cx="513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ছবিগুলোর দিকে লক্ষ করি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3" y="1310278"/>
            <a:ext cx="6349285" cy="40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8969" y="869918"/>
            <a:ext cx="22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2558" y="4926168"/>
            <a:ext cx="3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সংস্কৃতি</a:t>
            </a:r>
            <a:r>
              <a:rPr lang="en-US" sz="3600" dirty="0" smtClean="0"/>
              <a:t>  </a:t>
            </a:r>
            <a:r>
              <a:rPr lang="en-US" sz="3600" dirty="0" err="1" smtClean="0"/>
              <a:t>কী</a:t>
            </a:r>
            <a:r>
              <a:rPr lang="bn-IN" sz="3600" dirty="0" smtClean="0"/>
              <a:t>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1740138"/>
            <a:ext cx="4250028" cy="296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238" y="285346"/>
            <a:ext cx="394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ছবির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1226700"/>
            <a:ext cx="4417453" cy="361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2" y="1072152"/>
            <a:ext cx="4237149" cy="338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37127" y="5137479"/>
            <a:ext cx="4623516" cy="8500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ঘরবাড়ি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বাংলাদেশের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সংস্কৃতির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উপাদান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2614" y="4596564"/>
            <a:ext cx="6027313" cy="15197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নকশি কাঁথার মধ্যে যখন ফুল- পাতা, হাতি-ঘোড়া অন্য কোন দৃশ্য সেলাই করা হয়,তখন তা হয়ে উঠে এদেশের নারী মনের চিন্তার বহিঃপ্রকাশ ।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370" y="387520"/>
            <a:ext cx="302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জোড়ায়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913" y="4833219"/>
            <a:ext cx="1130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বাংলাদেশের সংস্কৃতির বস্তুগত ও অবস্তুগত উপাদানের তালিকা প্রস্তুত কর 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67" y="1033851"/>
            <a:ext cx="5022759" cy="357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9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463</TotalTime>
  <Words>291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Lucida Sans Unicode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124</cp:revision>
  <dcterms:created xsi:type="dcterms:W3CDTF">2019-11-12T09:48:16Z</dcterms:created>
  <dcterms:modified xsi:type="dcterms:W3CDTF">2019-11-24T09:07:49Z</dcterms:modified>
</cp:coreProperties>
</file>