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79" r:id="rId2"/>
    <p:sldId id="280" r:id="rId3"/>
    <p:sldId id="281" r:id="rId4"/>
    <p:sldId id="282" r:id="rId5"/>
    <p:sldId id="275" r:id="rId6"/>
    <p:sldId id="263" r:id="rId7"/>
    <p:sldId id="264" r:id="rId8"/>
    <p:sldId id="265" r:id="rId9"/>
    <p:sldId id="277" r:id="rId10"/>
    <p:sldId id="266" r:id="rId11"/>
    <p:sldId id="278" r:id="rId12"/>
    <p:sldId id="270" r:id="rId13"/>
    <p:sldId id="271" r:id="rId14"/>
    <p:sldId id="27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04" autoAdjust="0"/>
    <p:restoredTop sz="94660"/>
  </p:normalViewPr>
  <p:slideViewPr>
    <p:cSldViewPr>
      <p:cViewPr varScale="1">
        <p:scale>
          <a:sx n="70" d="100"/>
          <a:sy n="70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2CF32-5627-4268-9ADE-CE2BE8B4BE5A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D201-EE33-4E20-8D11-2E8F71356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9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1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4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4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0457" y="2132259"/>
            <a:ext cx="8529035" cy="27914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/>
              <a:t>বিসমিল্লাহির</a:t>
            </a:r>
            <a:r>
              <a:rPr lang="en-US" sz="7200" dirty="0"/>
              <a:t> </a:t>
            </a:r>
            <a:r>
              <a:rPr lang="en-US" sz="7200" dirty="0" err="1"/>
              <a:t>রাহমানির</a:t>
            </a:r>
            <a:r>
              <a:rPr lang="en-US" sz="7200" dirty="0"/>
              <a:t> </a:t>
            </a:r>
            <a:r>
              <a:rPr lang="en-US" sz="7200" dirty="0" err="1"/>
              <a:t>রাহিম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227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077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ভবিষ্যত মূল্য নির্ণয়ের সূত্র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352800"/>
            <a:ext cx="8077200" cy="1066801"/>
            <a:chOff x="381000" y="1524000"/>
            <a:chExt cx="7666171" cy="1066801"/>
          </a:xfrm>
        </p:grpSpPr>
        <p:sp>
          <p:nvSpPr>
            <p:cNvPr id="7" name="Rectangle 6"/>
            <p:cNvSpPr/>
            <p:nvPr/>
          </p:nvSpPr>
          <p:spPr>
            <a:xfrm>
              <a:off x="381000" y="1643062"/>
              <a:ext cx="2209801" cy="6429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ভবিষ্যত মূল্য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Equal 8"/>
            <p:cNvSpPr/>
            <p:nvPr/>
          </p:nvSpPr>
          <p:spPr>
            <a:xfrm>
              <a:off x="2619376" y="1524000"/>
              <a:ext cx="809624" cy="914400"/>
            </a:xfrm>
            <a:prstGeom prst="mathEqual">
              <a:avLst>
                <a:gd name="adj1" fmla="val 23520"/>
                <a:gd name="adj2" fmla="val 5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48050" y="1533525"/>
              <a:ext cx="4572000" cy="10572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32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বর্তমান মূল্য(১+সুদের  হার)</a:t>
              </a:r>
              <a:endPara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771" y="1621631"/>
              <a:ext cx="12954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বাৎসরিক মেয়াদ</a:t>
              </a:r>
              <a:endParaRPr lang="en-US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62049" y="228600"/>
            <a:ext cx="5838826" cy="1028076"/>
            <a:chOff x="609600" y="2589098"/>
            <a:chExt cx="5791200" cy="839902"/>
          </a:xfrm>
        </p:grpSpPr>
        <p:sp>
          <p:nvSpPr>
            <p:cNvPr id="3" name="Rectangle 2"/>
            <p:cNvSpPr/>
            <p:nvPr/>
          </p:nvSpPr>
          <p:spPr>
            <a:xfrm>
              <a:off x="609600" y="2590801"/>
              <a:ext cx="5791200" cy="8381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FV= PV(</a:t>
              </a:r>
              <a:r>
                <a:rPr lang="bn-BD" sz="48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IN" sz="4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bn-BD" sz="4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i)</a:t>
              </a:r>
              <a:endPara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143763" y="2589098"/>
              <a:ext cx="2209801" cy="6429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8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n</a:t>
              </a:r>
              <a:endParaRPr lang="en-US" sz="8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209675" y="1454671"/>
            <a:ext cx="5791200" cy="74451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FV=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ভবিষ্যত মূল্য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286001"/>
            <a:ext cx="57912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PV=</a:t>
            </a:r>
            <a:r>
              <a:rPr lang="bn-IN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বর্তমান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7775" y="4322165"/>
            <a:ext cx="5791200" cy="101183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n =</a:t>
            </a:r>
            <a:r>
              <a:rPr lang="bn-IN" sz="4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বাৎসরিক মেয়াদ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325558"/>
            <a:ext cx="5791200" cy="8279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i =</a:t>
            </a:r>
            <a:r>
              <a:rPr lang="bn-IN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সুদের 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371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69332"/>
            <a:ext cx="8991599" cy="16118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দলগত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কাজ</a:t>
            </a:r>
            <a:r>
              <a:rPr lang="bn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সময়-১০ মিনিট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14600"/>
            <a:ext cx="9002339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শতকরা  ১০% হারে বর্তমান ৩০০০ টাকার ৫ বছর পরের  ভবিষ্যত মূল্য  কত হবে ?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800" b="1" u="sng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2167" y="4614950"/>
            <a:ext cx="9144000" cy="1018309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  মূল্য নির্ণয়ের সূত্রটি  বল।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63491"/>
            <a:ext cx="9144000" cy="1018309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 মূল্য নির্ণয়ের  সূত্রটি বল।</a:t>
            </a:r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09" y="2412075"/>
            <a:ext cx="9144000" cy="942909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FV  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  কি  বুঝায়?</a:t>
            </a:r>
          </a:p>
        </p:txBody>
      </p:sp>
      <p:sp>
        <p:nvSpPr>
          <p:cNvPr id="9" name="Rectangle 8"/>
          <p:cNvSpPr/>
          <p:nvPr/>
        </p:nvSpPr>
        <p:spPr>
          <a:xfrm>
            <a:off x="-22167" y="3471950"/>
            <a:ext cx="9144000" cy="1018309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PV  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দ্বারা  কি  </a:t>
            </a:r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ঝায়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2167" y="1295400"/>
            <a:ext cx="9144000" cy="995657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 সময়  মূল্য  বলতে  কি  বু্ঝ ?</a:t>
            </a:r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590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7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886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590800"/>
            <a:ext cx="9144000" cy="426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মূল্য নির্ণয়ের  সূত্রটি প্রয়োগ  করে নিচের সমস্যাটির  সমাধান করে আনবে।</a:t>
            </a:r>
          </a:p>
          <a:p>
            <a:pPr algn="ctr"/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সমস্যাঃ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দের  হার ১০%  হলে </a:t>
            </a:r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bn-IN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১০০</a:t>
            </a:r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০০০ 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টাকার ৫ 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বছর  পর  </a:t>
            </a:r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ভবিষ্যত 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  কত?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66129"/>
            <a:ext cx="6858000" cy="5217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1" y="857251"/>
            <a:ext cx="6683828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25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625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31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00189"/>
            <a:ext cx="6858000" cy="3864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00188"/>
            <a:ext cx="6858000" cy="274561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194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9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57250"/>
            <a:ext cx="6858000" cy="5143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857250"/>
            <a:ext cx="6872288" cy="5143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মুকবুল হোসেন </a:t>
            </a:r>
            <a: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লালবাগ রওশন আশ</a:t>
            </a:r>
            <a:r>
              <a:rPr lang="en-US" sz="405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রাফ</a:t>
            </a: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উচ্চবিদ্যালয়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কুমিল্লা সদর দক্ষিণ, কুমিল্লা। 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০১৭১৬-২৯২১৮২ </a:t>
            </a:r>
            <a:b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muqbul.jannat@gmail.com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88" y="1353691"/>
            <a:ext cx="1152659" cy="13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33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200150" y="971550"/>
            <a:ext cx="6743700" cy="4686300"/>
          </a:xfrm>
          <a:prstGeom prst="round2Same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শ্রেণি  -  দশম</a:t>
            </a:r>
          </a:p>
          <a:p>
            <a:pPr lvl="0" algn="ctr">
              <a:defRPr/>
            </a:pPr>
            <a:r>
              <a:rPr lang="bn-BD" sz="495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 - ফিন্যান্স ও ব্যাংকিং</a:t>
            </a:r>
            <a:endParaRPr lang="en-US" sz="4950" b="1" kern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950" kern="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৩য় </a:t>
            </a:r>
            <a:endParaRPr lang="bn-BD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সময়  -  ৫০ মিনিট </a:t>
            </a:r>
            <a:endParaRPr lang="en-US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62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9466"/>
            <a:ext cx="3962400" cy="36576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89466"/>
            <a:ext cx="3962400" cy="36576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48768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১৯৯৫ সাল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 ভরি স্বর্ণের মূল্য৫০০০  টাকা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4724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bn-IN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সাল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 ভরি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স্বর্ণের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৫০০০  টাকা</a:t>
            </a:r>
            <a:endParaRPr lang="en-US" sz="2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8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অর্থের সময় মূল্য</a:t>
            </a:r>
            <a:endParaRPr lang="en-US" sz="8800" b="1" u="sng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657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১।অর্থের সময় মূল্যের ধারণা ব্যাখ্যা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২।সূত্রের সাহায্যে অর্থের ভবিষ্যত মূল্য নির্ণয়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অর্থের সময় মূল্যের ধারণাঃ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43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ফিন্যান্সের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দৃষ্টিতে সময়ের সাথে সাথে অর্থের ম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ল্য পরিবর্তিত</a:t>
            </a:r>
          </a:p>
          <a:p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 অর্থাৎ এখনকার ১০০ টাকা আর পাঁচ  বছর পরের ১০০ টাকা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 মূল্য বহন করেনা, এখনকার ১০০ টাকা  অধিকতর  মূল্যবান এটাই অর্থের সময় মূল্যের ধারণা।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একক কাজ সময় ৫ মিনিট  </a:t>
            </a:r>
            <a:endParaRPr lang="en-US" sz="6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504" y="25146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অর্থের সময়মূল্য বলতে কি বুঝ? </a:t>
            </a:r>
            <a:endParaRPr lang="en-US" sz="88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0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237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 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kamrul_Lab2</dc:creator>
  <cp:lastModifiedBy>Lalbag School</cp:lastModifiedBy>
  <cp:revision>170</cp:revision>
  <dcterms:created xsi:type="dcterms:W3CDTF">2006-08-16T00:00:00Z</dcterms:created>
  <dcterms:modified xsi:type="dcterms:W3CDTF">2019-11-16T15:40:13Z</dcterms:modified>
</cp:coreProperties>
</file>