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63" r:id="rId10"/>
    <p:sldId id="264" r:id="rId11"/>
    <p:sldId id="265" r:id="rId12"/>
    <p:sldId id="266" r:id="rId13"/>
    <p:sldId id="267" r:id="rId14"/>
    <p:sldId id="270" r:id="rId15"/>
    <p:sldId id="268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6" descr="S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25780"/>
              <a:ext cx="1664208" cy="612648"/>
            </a:xfrm>
            <a:prstGeom prst="rect">
              <a:avLst/>
            </a:prstGeom>
          </p:spPr>
        </p:pic>
        <p:pic>
          <p:nvPicPr>
            <p:cNvPr id="14" name="Picture 13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719572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74F3268-A54A-4CCD-96BF-579571609952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EE1112DC-349A-46A9-BD0A-2323BA8F6E6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02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F3268-A54A-4CCD-96BF-579571609952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112DC-349A-46A9-BD0A-2323BA8F6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841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F3268-A54A-4CCD-96BF-579571609952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112DC-349A-46A9-BD0A-2323BA8F6E6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76522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F3268-A54A-4CCD-96BF-579571609952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112DC-349A-46A9-BD0A-2323BA8F6E6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47538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F3268-A54A-4CCD-96BF-579571609952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112DC-349A-46A9-BD0A-2323BA8F6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1467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F3268-A54A-4CCD-96BF-579571609952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112DC-349A-46A9-BD0A-2323BA8F6E6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8827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F3268-A54A-4CCD-96BF-579571609952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112DC-349A-46A9-BD0A-2323BA8F6E6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38466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F3268-A54A-4CCD-96BF-579571609952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112DC-349A-46A9-BD0A-2323BA8F6E6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5375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F3268-A54A-4CCD-96BF-579571609952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112DC-349A-46A9-BD0A-2323BA8F6E6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9826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F3268-A54A-4CCD-96BF-579571609952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112DC-349A-46A9-BD0A-2323BA8F6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389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F3268-A54A-4CCD-96BF-579571609952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112DC-349A-46A9-BD0A-2323BA8F6E6C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9240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F3268-A54A-4CCD-96BF-579571609952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112DC-349A-46A9-BD0A-2323BA8F6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60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F3268-A54A-4CCD-96BF-579571609952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112DC-349A-46A9-BD0A-2323BA8F6E6C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4069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F3268-A54A-4CCD-96BF-579571609952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112DC-349A-46A9-BD0A-2323BA8F6E6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195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F3268-A54A-4CCD-96BF-579571609952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112DC-349A-46A9-BD0A-2323BA8F6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872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F3268-A54A-4CCD-96BF-579571609952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112DC-349A-46A9-BD0A-2323BA8F6E6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5786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F3268-A54A-4CCD-96BF-579571609952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112DC-349A-46A9-BD0A-2323BA8F6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360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F0000"/>
            </a:gs>
            <a:gs pos="47788">
              <a:srgbClr val="002060"/>
            </a:gs>
            <a:gs pos="88000">
              <a:srgbClr val="00B050"/>
            </a:gs>
            <a:gs pos="80000">
              <a:srgbClr val="002060"/>
            </a:gs>
            <a:gs pos="75000">
              <a:schemeClr val="accent4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1"/>
            <a:chOff x="0" y="0"/>
            <a:chExt cx="9144000" cy="6858001"/>
          </a:xfrm>
        </p:grpSpPr>
        <p:pic>
          <p:nvPicPr>
            <p:cNvPr id="8" name="Picture 7" descr="S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39689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6211888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74F3268-A54A-4CCD-96BF-579571609952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E1112DC-349A-46A9-BD0A-2323BA8F6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858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0541CD7-F672-4D11-BABC-4DC93FF034B2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" name="Frame 1">
              <a:extLst>
                <a:ext uri="{FF2B5EF4-FFF2-40B4-BE49-F238E27FC236}">
                  <a16:creationId xmlns:a16="http://schemas.microsoft.com/office/drawing/2014/main" id="{97B2D180-8EA6-447C-A2CE-8AB32C688867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602"/>
              </a:avLst>
            </a:prstGeom>
            <a:solidFill>
              <a:srgbClr val="FF0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C70B4850-97FC-46E4-873C-AE29B788DD11}"/>
                </a:ext>
              </a:extLst>
            </p:cNvPr>
            <p:cNvSpPr/>
            <p:nvPr/>
          </p:nvSpPr>
          <p:spPr>
            <a:xfrm>
              <a:off x="126608" y="112541"/>
              <a:ext cx="8904849" cy="6597747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BEC3E67-40EB-4242-BBEF-64192FDEFBA8}"/>
              </a:ext>
            </a:extLst>
          </p:cNvPr>
          <p:cNvSpPr txBox="1"/>
          <p:nvPr/>
        </p:nvSpPr>
        <p:spPr>
          <a:xfrm>
            <a:off x="420101" y="995116"/>
            <a:ext cx="8229600" cy="622161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pPr algn="ctr"/>
            <a:r>
              <a:rPr lang="en-US" sz="6600" b="1" dirty="0" err="1">
                <a:ln>
                  <a:solidFill>
                    <a:srgbClr val="C00000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আজকের</a:t>
            </a:r>
            <a:r>
              <a:rPr lang="en-US" sz="6600" b="1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ক্লাসে</a:t>
            </a:r>
            <a:r>
              <a:rPr lang="en-US" sz="6600" b="1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সবাইকে</a:t>
            </a:r>
            <a:r>
              <a:rPr lang="en-US" sz="6600" b="1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শুভেচ্ছা</a:t>
            </a:r>
            <a:endParaRPr lang="en-US" sz="6600" b="1" dirty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935A8D-A53E-4F1D-B8DD-DB0D40B01D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487" y="2438654"/>
            <a:ext cx="4552828" cy="30447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20444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404174C-0C37-4B5E-B049-E56D93B1F240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D9084AEB-D46C-4CA9-AF8F-7DFFEF37895C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602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D7BC890C-9CE1-4D0C-B86C-C71A78529973}"/>
                </a:ext>
              </a:extLst>
            </p:cNvPr>
            <p:cNvSpPr/>
            <p:nvPr/>
          </p:nvSpPr>
          <p:spPr>
            <a:xfrm>
              <a:off x="126608" y="112541"/>
              <a:ext cx="8904849" cy="6597747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Flowchart: Preparation 4">
            <a:extLst>
              <a:ext uri="{FF2B5EF4-FFF2-40B4-BE49-F238E27FC236}">
                <a16:creationId xmlns:a16="http://schemas.microsoft.com/office/drawing/2014/main" id="{B5E478D3-A44F-4CD1-ABF3-982B286A0C74}"/>
              </a:ext>
            </a:extLst>
          </p:cNvPr>
          <p:cNvSpPr/>
          <p:nvPr/>
        </p:nvSpPr>
        <p:spPr>
          <a:xfrm>
            <a:off x="555673" y="380139"/>
            <a:ext cx="8032653" cy="745276"/>
          </a:xfrm>
          <a:prstGeom prst="flowChartPreparation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এসো একটি ভিডিও দেখি .....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Object 5">
            <a:hlinkClick r:id="" action="ppaction://ole?verb=0"/>
            <a:extLst>
              <a:ext uri="{FF2B5EF4-FFF2-40B4-BE49-F238E27FC236}">
                <a16:creationId xmlns:a16="http://schemas.microsoft.com/office/drawing/2014/main" id="{DBBDA35F-EBAB-482A-B940-7DF95CAFD8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089739"/>
              </p:ext>
            </p:extLst>
          </p:nvPr>
        </p:nvGraphicFramePr>
        <p:xfrm>
          <a:off x="2644727" y="2447778"/>
          <a:ext cx="4220308" cy="292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Packager Shell Object" showAsIcon="1" r:id="rId3" imgW="3468960" imgH="437760" progId="Package">
                  <p:embed/>
                </p:oleObj>
              </mc:Choice>
              <mc:Fallback>
                <p:oleObj name="Packager Shell Object" showAsIcon="1" r:id="rId3" imgW="3468960" imgH="437760" progId="Package">
                  <p:embed/>
                  <p:pic>
                    <p:nvPicPr>
                      <p:cNvPr id="5" name="Object 4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44727" y="2447778"/>
                        <a:ext cx="4220308" cy="2926080"/>
                      </a:xfrm>
                      <a:prstGeom prst="rect">
                        <a:avLst/>
                      </a:prstGeom>
                      <a:ln w="7620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6922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B61FB98-FD0B-4C0C-8E99-1FD080DB7D7B}"/>
              </a:ext>
            </a:extLst>
          </p:cNvPr>
          <p:cNvGrpSpPr/>
          <p:nvPr/>
        </p:nvGrpSpPr>
        <p:grpSpPr>
          <a:xfrm>
            <a:off x="-28595" y="0"/>
            <a:ext cx="9144000" cy="6858000"/>
            <a:chOff x="0" y="0"/>
            <a:chExt cx="9144000" cy="6858000"/>
          </a:xfrm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2215053A-0E30-46CA-B844-A35E969E1E3F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602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C74C372-33A3-4540-9960-85C56FAAE740}"/>
                </a:ext>
              </a:extLst>
            </p:cNvPr>
            <p:cNvSpPr/>
            <p:nvPr/>
          </p:nvSpPr>
          <p:spPr>
            <a:xfrm>
              <a:off x="126608" y="112541"/>
              <a:ext cx="8904849" cy="6597747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8389AB9-482C-4BED-B82A-5C455C8F3D77}"/>
              </a:ext>
            </a:extLst>
          </p:cNvPr>
          <p:cNvSpPr txBox="1"/>
          <p:nvPr/>
        </p:nvSpPr>
        <p:spPr>
          <a:xfrm>
            <a:off x="2748318" y="254194"/>
            <a:ext cx="388620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অঙ্কুরোদগমের প্রকারভেদ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44FC866-7FF9-4C14-8FC6-F4D1DA5ECD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056" y="2476662"/>
            <a:ext cx="3033609" cy="27885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4A1EBA1-5411-4110-905B-E2DFE1E49E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57" y="2507897"/>
            <a:ext cx="3033609" cy="27885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DCB7135-82CD-4094-8CF6-E118C86358D2}"/>
              </a:ext>
            </a:extLst>
          </p:cNvPr>
          <p:cNvCxnSpPr>
            <a:cxnSpLocks/>
          </p:cNvCxnSpPr>
          <p:nvPr/>
        </p:nvCxnSpPr>
        <p:spPr>
          <a:xfrm>
            <a:off x="2264898" y="1553475"/>
            <a:ext cx="455701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4A6C4E6-5FB5-473E-93AD-A64A840FB8A3}"/>
              </a:ext>
            </a:extLst>
          </p:cNvPr>
          <p:cNvCxnSpPr>
            <a:cxnSpLocks/>
          </p:cNvCxnSpPr>
          <p:nvPr/>
        </p:nvCxnSpPr>
        <p:spPr>
          <a:xfrm>
            <a:off x="2278966" y="1561514"/>
            <a:ext cx="0" cy="56753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C2C1A55-F28F-4DA0-81A5-666A4201993A}"/>
              </a:ext>
            </a:extLst>
          </p:cNvPr>
          <p:cNvCxnSpPr>
            <a:cxnSpLocks/>
          </p:cNvCxnSpPr>
          <p:nvPr/>
        </p:nvCxnSpPr>
        <p:spPr>
          <a:xfrm>
            <a:off x="4543405" y="971869"/>
            <a:ext cx="0" cy="56753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AF76315-726D-41BF-842B-C27BC92C57DC}"/>
              </a:ext>
            </a:extLst>
          </p:cNvPr>
          <p:cNvCxnSpPr>
            <a:cxnSpLocks/>
          </p:cNvCxnSpPr>
          <p:nvPr/>
        </p:nvCxnSpPr>
        <p:spPr>
          <a:xfrm>
            <a:off x="6831290" y="1539407"/>
            <a:ext cx="0" cy="56753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421EAE92-BE5C-4D26-B69D-EBA2271C3C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8508" y="660047"/>
            <a:ext cx="2466975" cy="184785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6F8E8228-C512-481A-A4F2-07232B2967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8508" y="2772361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214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7123029-B988-499E-91D5-00BEEEB9CDDC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692F1103-775A-4D50-B997-9FC06FEB6297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602"/>
              </a:avLst>
            </a:prstGeom>
            <a:solidFill>
              <a:srgbClr val="FF0000"/>
            </a:solidFill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5BE4949F-2E41-438B-B599-ABA9D399949A}"/>
                </a:ext>
              </a:extLst>
            </p:cNvPr>
            <p:cNvSpPr/>
            <p:nvPr/>
          </p:nvSpPr>
          <p:spPr>
            <a:xfrm>
              <a:off x="126608" y="112541"/>
              <a:ext cx="8904849" cy="6597747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0805418-BD49-4553-8B7D-9A5A46ED0254}"/>
              </a:ext>
            </a:extLst>
          </p:cNvPr>
          <p:cNvSpPr txBox="1"/>
          <p:nvPr/>
        </p:nvSpPr>
        <p:spPr>
          <a:xfrm>
            <a:off x="2855742" y="175848"/>
            <a:ext cx="3655840" cy="76944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মৃৎগত অঙ্কুরোদগম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16DA4E-127A-41D3-B28B-74783ED3AC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310"/>
          <a:stretch/>
        </p:blipFill>
        <p:spPr>
          <a:xfrm>
            <a:off x="1653178" y="1185967"/>
            <a:ext cx="6060967" cy="3502857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374E5DF-920D-4804-9DB4-1CA745DCDB1F}"/>
              </a:ext>
            </a:extLst>
          </p:cNvPr>
          <p:cNvSpPr/>
          <p:nvPr/>
        </p:nvSpPr>
        <p:spPr>
          <a:xfrm>
            <a:off x="1716771" y="2782654"/>
            <a:ext cx="1113513" cy="49236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1874586-F435-4A81-9320-47D3E26C24E1}"/>
              </a:ext>
            </a:extLst>
          </p:cNvPr>
          <p:cNvSpPr/>
          <p:nvPr/>
        </p:nvSpPr>
        <p:spPr>
          <a:xfrm>
            <a:off x="3052325" y="2353588"/>
            <a:ext cx="1322770" cy="49236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ED52574-9052-43F5-964A-63723A1C2674}"/>
              </a:ext>
            </a:extLst>
          </p:cNvPr>
          <p:cNvSpPr/>
          <p:nvPr/>
        </p:nvSpPr>
        <p:spPr>
          <a:xfrm>
            <a:off x="4899615" y="1241323"/>
            <a:ext cx="1174472" cy="49236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BF58230-48D8-44F9-8246-89B70FA7069E}"/>
              </a:ext>
            </a:extLst>
          </p:cNvPr>
          <p:cNvCxnSpPr>
            <a:cxnSpLocks/>
          </p:cNvCxnSpPr>
          <p:nvPr/>
        </p:nvCxnSpPr>
        <p:spPr>
          <a:xfrm flipH="1">
            <a:off x="2372001" y="3275023"/>
            <a:ext cx="103913" cy="592374"/>
          </a:xfrm>
          <a:prstGeom prst="straightConnector1">
            <a:avLst/>
          </a:prstGeom>
          <a:ln w="5715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EFB756F-B766-4168-BABB-250556C271CB}"/>
              </a:ext>
            </a:extLst>
          </p:cNvPr>
          <p:cNvCxnSpPr>
            <a:cxnSpLocks/>
          </p:cNvCxnSpPr>
          <p:nvPr/>
        </p:nvCxnSpPr>
        <p:spPr>
          <a:xfrm flipH="1">
            <a:off x="3713711" y="2845957"/>
            <a:ext cx="267446" cy="408728"/>
          </a:xfrm>
          <a:prstGeom prst="straightConnector1">
            <a:avLst/>
          </a:prstGeom>
          <a:ln w="5715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055A41A-5CA0-44C4-837F-1828CF6F00CF}"/>
              </a:ext>
            </a:extLst>
          </p:cNvPr>
          <p:cNvCxnSpPr>
            <a:cxnSpLocks/>
          </p:cNvCxnSpPr>
          <p:nvPr/>
        </p:nvCxnSpPr>
        <p:spPr>
          <a:xfrm flipH="1">
            <a:off x="4877271" y="1733692"/>
            <a:ext cx="595512" cy="1796077"/>
          </a:xfrm>
          <a:prstGeom prst="straightConnector1">
            <a:avLst/>
          </a:prstGeom>
          <a:ln w="5715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CC79CE7-4DB1-4096-89E1-DCEE0C6BC11C}"/>
              </a:ext>
            </a:extLst>
          </p:cNvPr>
          <p:cNvCxnSpPr>
            <a:cxnSpLocks/>
          </p:cNvCxnSpPr>
          <p:nvPr/>
        </p:nvCxnSpPr>
        <p:spPr>
          <a:xfrm>
            <a:off x="5613459" y="1728389"/>
            <a:ext cx="912191" cy="1546634"/>
          </a:xfrm>
          <a:prstGeom prst="straightConnector1">
            <a:avLst/>
          </a:prstGeom>
          <a:ln w="5715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FEC4E543-BA8B-44D9-8383-A90DB856F9BB}"/>
              </a:ext>
            </a:extLst>
          </p:cNvPr>
          <p:cNvSpPr txBox="1"/>
          <p:nvPr/>
        </p:nvSpPr>
        <p:spPr>
          <a:xfrm>
            <a:off x="492369" y="4871710"/>
            <a:ext cx="81592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ড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া,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590852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79BA498-CEA7-45D7-8EE2-3CD40EE3AFE1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93C3884B-E951-4281-B966-D00D9703E842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602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15362EE-E32A-44F0-9398-E7C46D82FFF8}"/>
                </a:ext>
              </a:extLst>
            </p:cNvPr>
            <p:cNvSpPr/>
            <p:nvPr/>
          </p:nvSpPr>
          <p:spPr>
            <a:xfrm>
              <a:off x="126608" y="112541"/>
              <a:ext cx="8904849" cy="6597747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C40A5BDC-A7CC-4CD9-A296-4F3DAAAB88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69"/>
          <a:stretch/>
        </p:blipFill>
        <p:spPr>
          <a:xfrm>
            <a:off x="1991778" y="1561514"/>
            <a:ext cx="5160444" cy="31089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81FEC3F-3392-48F7-A9CC-24996E369703}"/>
              </a:ext>
            </a:extLst>
          </p:cNvPr>
          <p:cNvSpPr/>
          <p:nvPr/>
        </p:nvSpPr>
        <p:spPr>
          <a:xfrm>
            <a:off x="2938025" y="2432643"/>
            <a:ext cx="1113513" cy="49236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E51C745-4C2A-4A76-B44C-0FE51DFF8255}"/>
              </a:ext>
            </a:extLst>
          </p:cNvPr>
          <p:cNvSpPr/>
          <p:nvPr/>
        </p:nvSpPr>
        <p:spPr>
          <a:xfrm>
            <a:off x="4579032" y="1289948"/>
            <a:ext cx="1174472" cy="49236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5DF6114-F6EB-4A49-997C-19F2E84C0104}"/>
              </a:ext>
            </a:extLst>
          </p:cNvPr>
          <p:cNvSpPr/>
          <p:nvPr/>
        </p:nvSpPr>
        <p:spPr>
          <a:xfrm>
            <a:off x="1991778" y="2719961"/>
            <a:ext cx="723287" cy="49236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CE9B244-50E1-4826-AE19-E7778C3D04AC}"/>
              </a:ext>
            </a:extLst>
          </p:cNvPr>
          <p:cNvCxnSpPr>
            <a:cxnSpLocks/>
          </p:cNvCxnSpPr>
          <p:nvPr/>
        </p:nvCxnSpPr>
        <p:spPr>
          <a:xfrm>
            <a:off x="2349305" y="3212330"/>
            <a:ext cx="267286" cy="571879"/>
          </a:xfrm>
          <a:prstGeom prst="straightConnector1">
            <a:avLst/>
          </a:prstGeom>
          <a:ln w="5715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0FDB336-865B-4A15-AA2D-759437CCA1CB}"/>
              </a:ext>
            </a:extLst>
          </p:cNvPr>
          <p:cNvCxnSpPr>
            <a:cxnSpLocks/>
          </p:cNvCxnSpPr>
          <p:nvPr/>
        </p:nvCxnSpPr>
        <p:spPr>
          <a:xfrm>
            <a:off x="4033290" y="2857121"/>
            <a:ext cx="1059174" cy="180432"/>
          </a:xfrm>
          <a:prstGeom prst="straightConnector1">
            <a:avLst/>
          </a:prstGeom>
          <a:ln w="5715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6AD7397-09BE-4FC6-BA23-76641E00E4B3}"/>
              </a:ext>
            </a:extLst>
          </p:cNvPr>
          <p:cNvCxnSpPr>
            <a:cxnSpLocks/>
          </p:cNvCxnSpPr>
          <p:nvPr/>
        </p:nvCxnSpPr>
        <p:spPr>
          <a:xfrm>
            <a:off x="3784252" y="2901773"/>
            <a:ext cx="136495" cy="310557"/>
          </a:xfrm>
          <a:prstGeom prst="straightConnector1">
            <a:avLst/>
          </a:prstGeom>
          <a:ln w="5715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0155483-896A-4342-823C-5741960A6C3E}"/>
              </a:ext>
            </a:extLst>
          </p:cNvPr>
          <p:cNvCxnSpPr>
            <a:cxnSpLocks/>
          </p:cNvCxnSpPr>
          <p:nvPr/>
        </p:nvCxnSpPr>
        <p:spPr>
          <a:xfrm>
            <a:off x="5582529" y="1767943"/>
            <a:ext cx="477490" cy="454752"/>
          </a:xfrm>
          <a:prstGeom prst="straightConnector1">
            <a:avLst/>
          </a:prstGeom>
          <a:ln w="5715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E1139F7B-6E59-49B3-902A-DDD6F74209EE}"/>
              </a:ext>
            </a:extLst>
          </p:cNvPr>
          <p:cNvSpPr txBox="1"/>
          <p:nvPr/>
        </p:nvSpPr>
        <p:spPr>
          <a:xfrm>
            <a:off x="2504049" y="175848"/>
            <a:ext cx="4007533" cy="76944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মৃৎ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অঙ্কুরোদগম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65537CC-5E47-42F5-ABC8-E8A70B94BB9D}"/>
              </a:ext>
            </a:extLst>
          </p:cNvPr>
          <p:cNvSpPr txBox="1"/>
          <p:nvPr/>
        </p:nvSpPr>
        <p:spPr>
          <a:xfrm>
            <a:off x="562708" y="5247249"/>
            <a:ext cx="82999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হ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তেতুল,রেডি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6507099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F62B7DC-E033-45CE-84CD-95A49686677A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4B9DDC57-2E8C-494E-9383-AA42773A1145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602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6369B796-20E0-438D-AFFC-D9FF3D76676E}"/>
                </a:ext>
              </a:extLst>
            </p:cNvPr>
            <p:cNvSpPr/>
            <p:nvPr/>
          </p:nvSpPr>
          <p:spPr>
            <a:xfrm>
              <a:off x="126608" y="112541"/>
              <a:ext cx="8904849" cy="6597747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D9B327F6-607B-4B6E-BC45-5E0FF90F567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7EC"/>
              </a:clrFrom>
              <a:clrTo>
                <a:srgbClr val="FFF7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5033" y="147712"/>
            <a:ext cx="1891157" cy="16249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27DE52F-0AFD-4CEB-9768-68A8332D42E6}"/>
              </a:ext>
            </a:extLst>
          </p:cNvPr>
          <p:cNvSpPr txBox="1"/>
          <p:nvPr/>
        </p:nvSpPr>
        <p:spPr>
          <a:xfrm>
            <a:off x="7120387" y="1844743"/>
            <a:ext cx="1670800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সময় – ৫  মিনিট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FA76B9C-9023-4A52-BB11-3E607A08B0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640" y="2636084"/>
            <a:ext cx="2116800" cy="19458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895E3B4-8563-4025-9D7F-AC2BA8760E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041" y="2667319"/>
            <a:ext cx="2116800" cy="19458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E7DF1C5-A3C7-427A-B982-24E806D83309}"/>
              </a:ext>
            </a:extLst>
          </p:cNvPr>
          <p:cNvSpPr txBox="1"/>
          <p:nvPr/>
        </p:nvSpPr>
        <p:spPr>
          <a:xfrm>
            <a:off x="766468" y="532674"/>
            <a:ext cx="2027980" cy="6463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n>
                  <a:solidFill>
                    <a:srgbClr val="C00000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3600" b="1" dirty="0">
              <a:ln>
                <a:solidFill>
                  <a:srgbClr val="C00000"/>
                </a:solidFill>
              </a:ln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55DF0E-459C-4BFB-9A29-B205CDA06FBF}"/>
              </a:ext>
            </a:extLst>
          </p:cNvPr>
          <p:cNvSpPr/>
          <p:nvPr/>
        </p:nvSpPr>
        <p:spPr>
          <a:xfrm>
            <a:off x="1116314" y="5221480"/>
            <a:ext cx="7674873" cy="58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71500" lvl="0" indent="-571500" defTabSz="914400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মৃৎগত ও </a:t>
            </a:r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মৃৎভেদী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অঙ্কুরোদগ</a:t>
            </a:r>
            <a:r>
              <a:rPr lang="bn-IN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মের পার্থক্য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ক</a:t>
            </a:r>
            <a:r>
              <a:rPr lang="as-IN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ী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া </a:t>
            </a:r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958499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B67C96D-ECE2-4B90-BED2-0A2196ED2B99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3F376A95-F298-4741-9649-CB1807216773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602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E7844BD-845E-473F-8935-11AB4E1E7553}"/>
                </a:ext>
              </a:extLst>
            </p:cNvPr>
            <p:cNvSpPr/>
            <p:nvPr/>
          </p:nvSpPr>
          <p:spPr>
            <a:xfrm>
              <a:off x="126608" y="112541"/>
              <a:ext cx="8904849" cy="6597747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67CB561-35ED-4B69-9C00-26BC218947CF}"/>
              </a:ext>
            </a:extLst>
          </p:cNvPr>
          <p:cNvGrpSpPr/>
          <p:nvPr/>
        </p:nvGrpSpPr>
        <p:grpSpPr>
          <a:xfrm>
            <a:off x="3367779" y="339875"/>
            <a:ext cx="2514600" cy="3917045"/>
            <a:chOff x="2057400" y="961339"/>
            <a:chExt cx="3352800" cy="5222727"/>
          </a:xfrm>
        </p:grpSpPr>
        <p:sp>
          <p:nvSpPr>
            <p:cNvPr id="6" name="Can 3">
              <a:extLst>
                <a:ext uri="{FF2B5EF4-FFF2-40B4-BE49-F238E27FC236}">
                  <a16:creationId xmlns:a16="http://schemas.microsoft.com/office/drawing/2014/main" id="{CBA1904F-180C-4A1D-AB44-4CBF77F0C873}"/>
                </a:ext>
              </a:extLst>
            </p:cNvPr>
            <p:cNvSpPr/>
            <p:nvPr/>
          </p:nvSpPr>
          <p:spPr>
            <a:xfrm>
              <a:off x="2057400" y="2426534"/>
              <a:ext cx="3352800" cy="3352800"/>
            </a:xfrm>
            <a:prstGeom prst="can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Can 4">
              <a:extLst>
                <a:ext uri="{FF2B5EF4-FFF2-40B4-BE49-F238E27FC236}">
                  <a16:creationId xmlns:a16="http://schemas.microsoft.com/office/drawing/2014/main" id="{7F140830-1AD3-4B27-8595-88B0D6A0D2CA}"/>
                </a:ext>
              </a:extLst>
            </p:cNvPr>
            <p:cNvSpPr/>
            <p:nvPr/>
          </p:nvSpPr>
          <p:spPr>
            <a:xfrm>
              <a:off x="2057400" y="3340934"/>
              <a:ext cx="3352800" cy="2438400"/>
            </a:xfrm>
            <a:prstGeom prst="can">
              <a:avLst>
                <a:gd name="adj" fmla="val 34486"/>
              </a:avLst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1C33600E-BA18-4DD4-9B60-48C3DED0E67A}"/>
                </a:ext>
              </a:extLst>
            </p:cNvPr>
            <p:cNvSpPr/>
            <p:nvPr/>
          </p:nvSpPr>
          <p:spPr>
            <a:xfrm rot="2124620">
              <a:off x="3507109" y="961339"/>
              <a:ext cx="1303285" cy="5222727"/>
            </a:xfrm>
            <a:prstGeom prst="parallelogram">
              <a:avLst>
                <a:gd name="adj" fmla="val 59762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FA6EF0C-E74E-4488-9630-A89BB43133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5485" y="3966559"/>
              <a:ext cx="793516" cy="59357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1F8755A-919C-4EEC-807F-AEA5DCF93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0550" y="2578934"/>
              <a:ext cx="793516" cy="59357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E497617-1D8B-481B-A114-23BC03D5EC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4484" y="4876800"/>
              <a:ext cx="793516" cy="59357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</p:pic>
        <p:sp>
          <p:nvSpPr>
            <p:cNvPr id="12" name="Can 7">
              <a:extLst>
                <a:ext uri="{FF2B5EF4-FFF2-40B4-BE49-F238E27FC236}">
                  <a16:creationId xmlns:a16="http://schemas.microsoft.com/office/drawing/2014/main" id="{F99063D7-5C1D-44A7-91E1-72138A4603AA}"/>
                </a:ext>
              </a:extLst>
            </p:cNvPr>
            <p:cNvSpPr/>
            <p:nvPr/>
          </p:nvSpPr>
          <p:spPr>
            <a:xfrm>
              <a:off x="3505200" y="2578934"/>
              <a:ext cx="76200" cy="1600200"/>
            </a:xfrm>
            <a:prstGeom prst="can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Teardrop 12">
              <a:extLst>
                <a:ext uri="{FF2B5EF4-FFF2-40B4-BE49-F238E27FC236}">
                  <a16:creationId xmlns:a16="http://schemas.microsoft.com/office/drawing/2014/main" id="{2E967EFF-EADC-4C00-840A-F7CC4271C473}"/>
                </a:ext>
              </a:extLst>
            </p:cNvPr>
            <p:cNvSpPr/>
            <p:nvPr/>
          </p:nvSpPr>
          <p:spPr>
            <a:xfrm>
              <a:off x="3609978" y="2655134"/>
              <a:ext cx="457200" cy="381000"/>
            </a:xfrm>
            <a:prstGeom prst="teardrop">
              <a:avLst>
                <a:gd name="adj" fmla="val 129167"/>
              </a:avLst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" name="Teardrop 13">
              <a:extLst>
                <a:ext uri="{FF2B5EF4-FFF2-40B4-BE49-F238E27FC236}">
                  <a16:creationId xmlns:a16="http://schemas.microsoft.com/office/drawing/2014/main" id="{0298217A-2D1C-4D8F-8919-009CC8F2AED8}"/>
                </a:ext>
              </a:extLst>
            </p:cNvPr>
            <p:cNvSpPr/>
            <p:nvPr/>
          </p:nvSpPr>
          <p:spPr>
            <a:xfrm rot="15687114">
              <a:off x="3054229" y="2790448"/>
              <a:ext cx="457200" cy="381000"/>
            </a:xfrm>
            <a:prstGeom prst="teardrop">
              <a:avLst>
                <a:gd name="adj" fmla="val 127083"/>
              </a:avLst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" name="Teardrop 14">
              <a:extLst>
                <a:ext uri="{FF2B5EF4-FFF2-40B4-BE49-F238E27FC236}">
                  <a16:creationId xmlns:a16="http://schemas.microsoft.com/office/drawing/2014/main" id="{CC825009-1DF7-485E-A62C-A930FFD66188}"/>
                </a:ext>
              </a:extLst>
            </p:cNvPr>
            <p:cNvSpPr/>
            <p:nvPr/>
          </p:nvSpPr>
          <p:spPr>
            <a:xfrm rot="17874636">
              <a:off x="3415274" y="2520676"/>
              <a:ext cx="304800" cy="152400"/>
            </a:xfrm>
            <a:prstGeom prst="teardrop">
              <a:avLst>
                <a:gd name="adj" fmla="val 153125"/>
              </a:avLst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6" name="Sun 15">
            <a:extLst>
              <a:ext uri="{FF2B5EF4-FFF2-40B4-BE49-F238E27FC236}">
                <a16:creationId xmlns:a16="http://schemas.microsoft.com/office/drawing/2014/main" id="{8F88944D-DE4A-4BD2-AF68-28B042DF71BD}"/>
              </a:ext>
            </a:extLst>
          </p:cNvPr>
          <p:cNvSpPr/>
          <p:nvPr/>
        </p:nvSpPr>
        <p:spPr>
          <a:xfrm rot="19305808">
            <a:off x="300966" y="409971"/>
            <a:ext cx="1116573" cy="1091105"/>
          </a:xfrm>
          <a:prstGeom prst="sun">
            <a:avLst/>
          </a:prstGeom>
          <a:gradFill flip="none" rotWithShape="1">
            <a:gsLst>
              <a:gs pos="36000">
                <a:srgbClr val="FFFF00"/>
              </a:gs>
              <a:gs pos="70000">
                <a:srgbClr val="FFC000"/>
              </a:gs>
              <a:gs pos="38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2190209-AC72-4B23-A98C-EF3D4B687ABC}"/>
              </a:ext>
            </a:extLst>
          </p:cNvPr>
          <p:cNvCxnSpPr>
            <a:cxnSpLocks/>
          </p:cNvCxnSpPr>
          <p:nvPr/>
        </p:nvCxnSpPr>
        <p:spPr>
          <a:xfrm>
            <a:off x="1278402" y="1318475"/>
            <a:ext cx="4043948" cy="466602"/>
          </a:xfrm>
          <a:prstGeom prst="straightConnector1">
            <a:avLst/>
          </a:prstGeom>
          <a:ln w="28575">
            <a:solidFill>
              <a:srgbClr val="FFC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5699764-A5E3-477D-A4AA-D348E34150E1}"/>
              </a:ext>
            </a:extLst>
          </p:cNvPr>
          <p:cNvCxnSpPr>
            <a:cxnSpLocks/>
          </p:cNvCxnSpPr>
          <p:nvPr/>
        </p:nvCxnSpPr>
        <p:spPr>
          <a:xfrm>
            <a:off x="1072662" y="1465636"/>
            <a:ext cx="3409542" cy="1350744"/>
          </a:xfrm>
          <a:prstGeom prst="straightConnector1">
            <a:avLst/>
          </a:prstGeom>
          <a:ln w="28575">
            <a:solidFill>
              <a:srgbClr val="FFC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C6DC907-FE05-4620-8881-5E83698F434B}"/>
              </a:ext>
            </a:extLst>
          </p:cNvPr>
          <p:cNvCxnSpPr>
            <a:cxnSpLocks/>
          </p:cNvCxnSpPr>
          <p:nvPr/>
        </p:nvCxnSpPr>
        <p:spPr>
          <a:xfrm>
            <a:off x="897161" y="1610221"/>
            <a:ext cx="2810827" cy="1888840"/>
          </a:xfrm>
          <a:prstGeom prst="straightConnector1">
            <a:avLst/>
          </a:prstGeom>
          <a:ln w="28575">
            <a:solidFill>
              <a:srgbClr val="FFC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1CF525A5-A821-433A-B365-54590C937E75}"/>
              </a:ext>
            </a:extLst>
          </p:cNvPr>
          <p:cNvSpPr txBox="1"/>
          <p:nvPr/>
        </p:nvSpPr>
        <p:spPr>
          <a:xfrm>
            <a:off x="1865213" y="130733"/>
            <a:ext cx="5334000" cy="58477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ছোলা</a:t>
            </a:r>
            <a:r>
              <a:rPr lang="en-US" sz="32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বীজের</a:t>
            </a:r>
            <a:r>
              <a:rPr lang="en-US" sz="32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অঙ্কুরোদগমের</a:t>
            </a:r>
            <a:r>
              <a:rPr lang="en-US" sz="32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পরীক্ষা</a:t>
            </a:r>
            <a:endParaRPr lang="en-US" sz="3200" dirty="0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9" name="Table 29">
            <a:extLst>
              <a:ext uri="{FF2B5EF4-FFF2-40B4-BE49-F238E27FC236}">
                <a16:creationId xmlns:a16="http://schemas.microsoft.com/office/drawing/2014/main" id="{2D688993-36C5-42F3-92B0-5EB3377BBB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2865873"/>
              </p:ext>
            </p:extLst>
          </p:nvPr>
        </p:nvGraphicFramePr>
        <p:xfrm>
          <a:off x="534572" y="4069514"/>
          <a:ext cx="8039686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7428">
                  <a:extLst>
                    <a:ext uri="{9D8B030D-6E8A-4147-A177-3AD203B41FA5}">
                      <a16:colId xmlns:a16="http://schemas.microsoft.com/office/drawing/2014/main" val="516028372"/>
                    </a:ext>
                  </a:extLst>
                </a:gridCol>
                <a:gridCol w="4002258">
                  <a:extLst>
                    <a:ext uri="{9D8B030D-6E8A-4147-A177-3AD203B41FA5}">
                      <a16:colId xmlns:a16="http://schemas.microsoft.com/office/drawing/2014/main" val="36749395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b="1" dirty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বাহ্যিক প্রভাবক</a:t>
                      </a:r>
                      <a:endParaRPr lang="en-US" sz="2400" b="1" dirty="0">
                        <a:solidFill>
                          <a:srgbClr val="00B0F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b="1" dirty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অভ্যন্তরীণ প্রভাবক</a:t>
                      </a:r>
                      <a:endParaRPr lang="en-US" sz="2400" b="1" dirty="0">
                        <a:solidFill>
                          <a:srgbClr val="00B0F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5060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b="1" dirty="0">
                          <a:latin typeface="NikoshBAN" pitchFamily="2" charset="0"/>
                          <a:cs typeface="NikoshBAN" pitchFamily="2" charset="0"/>
                        </a:rPr>
                        <a:t>আলো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>
                          <a:latin typeface="NikoshBAN" pitchFamily="2" charset="0"/>
                          <a:cs typeface="NikoshBAN" pitchFamily="2" charset="0"/>
                        </a:rPr>
                        <a:t>খাদ্য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04123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b="1" dirty="0">
                          <a:latin typeface="NikoshBAN" pitchFamily="2" charset="0"/>
                          <a:cs typeface="NikoshBAN" pitchFamily="2" charset="0"/>
                        </a:rPr>
                        <a:t>তাপ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b="1" dirty="0">
                          <a:latin typeface="NikoshBAN" pitchFamily="2" charset="0"/>
                          <a:cs typeface="NikoshBAN" pitchFamily="2" charset="0"/>
                        </a:rPr>
                        <a:t>সুপ্ততা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44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b="1" dirty="0">
                          <a:latin typeface="NikoshBAN" pitchFamily="2" charset="0"/>
                          <a:cs typeface="NikoshBAN" pitchFamily="2" charset="0"/>
                        </a:rPr>
                        <a:t>পানি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b="1" dirty="0">
                          <a:latin typeface="NikoshBAN" pitchFamily="2" charset="0"/>
                          <a:cs typeface="NikoshBAN" pitchFamily="2" charset="0"/>
                        </a:rPr>
                        <a:t>বৃদ্ধি নিয়ন্ত্রক রাসায়নিক দ্রব্য ও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4041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b="1" dirty="0">
                          <a:latin typeface="NikoshBAN" pitchFamily="2" charset="0"/>
                          <a:cs typeface="NikoshBAN" pitchFamily="2" charset="0"/>
                        </a:rPr>
                        <a:t>অক্সিজেন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b="1" dirty="0">
                          <a:latin typeface="NikoshBAN" pitchFamily="2" charset="0"/>
                          <a:cs typeface="NikoshBAN" pitchFamily="2" charset="0"/>
                        </a:rPr>
                        <a:t>অঙ্কুরোদগমের  ক্ষমতা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72897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068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0544A26-2F12-4714-9720-1CAB2CD41853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996B4036-7C82-41D9-A3FD-9113A6AF7621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602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6E0CAE5A-A94A-4B05-BA6E-2786CFCEBD9E}"/>
                </a:ext>
              </a:extLst>
            </p:cNvPr>
            <p:cNvSpPr/>
            <p:nvPr/>
          </p:nvSpPr>
          <p:spPr>
            <a:xfrm>
              <a:off x="126608" y="112541"/>
              <a:ext cx="8904849" cy="6597747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67590DAB-7F2A-4C2A-85D1-F41ADD0F71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70" y="481818"/>
            <a:ext cx="8136059" cy="58943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F97A13-D946-48C4-B25B-E60B43D9CA4F}"/>
              </a:ext>
            </a:extLst>
          </p:cNvPr>
          <p:cNvSpPr txBox="1"/>
          <p:nvPr/>
        </p:nvSpPr>
        <p:spPr>
          <a:xfrm>
            <a:off x="473370" y="5791406"/>
            <a:ext cx="8136058" cy="58477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ছোলা</a:t>
            </a:r>
            <a:r>
              <a:rPr lang="en-US" sz="32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বীজের</a:t>
            </a:r>
            <a:r>
              <a:rPr lang="en-US" sz="32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অঙ্কুরোদগমের</a:t>
            </a:r>
            <a:r>
              <a:rPr lang="en-US" sz="32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পরীক্ষা</a:t>
            </a:r>
            <a:r>
              <a:rPr lang="en-US" sz="32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ে।</a:t>
            </a:r>
          </a:p>
        </p:txBody>
      </p:sp>
    </p:spTree>
    <p:extLst>
      <p:ext uri="{BB962C8B-B14F-4D97-AF65-F5344CB8AC3E}">
        <p14:creationId xmlns:p14="http://schemas.microsoft.com/office/powerpoint/2010/main" val="38091189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C07FC6B-05AF-40B7-B78E-F4C13455A869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1E62CA5D-5DBD-44F5-B96C-DA1FD23FD8A6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602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BAC29405-7373-4501-B035-9F81647DCD52}"/>
                </a:ext>
              </a:extLst>
            </p:cNvPr>
            <p:cNvSpPr/>
            <p:nvPr/>
          </p:nvSpPr>
          <p:spPr>
            <a:xfrm>
              <a:off x="126608" y="112541"/>
              <a:ext cx="8904849" cy="6597747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38464D9F-B61F-418C-9343-2FFFADEBE77D}"/>
              </a:ext>
            </a:extLst>
          </p:cNvPr>
          <p:cNvSpPr/>
          <p:nvPr/>
        </p:nvSpPr>
        <p:spPr>
          <a:xfrm>
            <a:off x="520505" y="646443"/>
            <a:ext cx="8201464" cy="5529942"/>
          </a:xfrm>
          <a:prstGeom prst="rect">
            <a:avLst/>
          </a:prstGeom>
        </p:spPr>
        <p:txBody>
          <a:bodyPr wrap="square">
            <a:prstTxWarp prst="textArchUpPour">
              <a:avLst/>
            </a:prstTxWarp>
            <a:spAutoFit/>
            <a:scene3d>
              <a:camera prst="perspectiveAbove"/>
              <a:lightRig rig="threePt" dir="t"/>
            </a:scene3d>
          </a:bodyPr>
          <a:lstStyle/>
          <a:p>
            <a:pPr algn="ctr"/>
            <a:r>
              <a:rPr lang="bn-BD" sz="7200" b="1" dirty="0">
                <a:ln w="19050">
                  <a:solidFill>
                    <a:srgbClr val="FF0000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01600">
                    <a:srgbClr val="FFFF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1200" b="1" dirty="0">
              <a:ln w="19050">
                <a:solidFill>
                  <a:srgbClr val="FF0000"/>
                </a:solidFill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glow rad="101600">
                  <a:srgbClr val="FFFF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28BB9A0-D46F-4ADB-9D15-B6F208AF6FCF}"/>
              </a:ext>
            </a:extLst>
          </p:cNvPr>
          <p:cNvGrpSpPr/>
          <p:nvPr/>
        </p:nvGrpSpPr>
        <p:grpSpPr>
          <a:xfrm>
            <a:off x="2433710" y="1784556"/>
            <a:ext cx="3896750" cy="3917045"/>
            <a:chOff x="2057400" y="961339"/>
            <a:chExt cx="3352800" cy="5222727"/>
          </a:xfrm>
        </p:grpSpPr>
        <p:sp>
          <p:nvSpPr>
            <p:cNvPr id="7" name="Can 3">
              <a:extLst>
                <a:ext uri="{FF2B5EF4-FFF2-40B4-BE49-F238E27FC236}">
                  <a16:creationId xmlns:a16="http://schemas.microsoft.com/office/drawing/2014/main" id="{74387294-8D3B-471D-B9E9-673FB0C6D9AE}"/>
                </a:ext>
              </a:extLst>
            </p:cNvPr>
            <p:cNvSpPr/>
            <p:nvPr/>
          </p:nvSpPr>
          <p:spPr>
            <a:xfrm>
              <a:off x="2057400" y="2426534"/>
              <a:ext cx="3352800" cy="3352800"/>
            </a:xfrm>
            <a:prstGeom prst="can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Can 4">
              <a:extLst>
                <a:ext uri="{FF2B5EF4-FFF2-40B4-BE49-F238E27FC236}">
                  <a16:creationId xmlns:a16="http://schemas.microsoft.com/office/drawing/2014/main" id="{75DFDEC0-5459-4D59-AEF4-0FA9CF7CB854}"/>
                </a:ext>
              </a:extLst>
            </p:cNvPr>
            <p:cNvSpPr/>
            <p:nvPr/>
          </p:nvSpPr>
          <p:spPr>
            <a:xfrm>
              <a:off x="2057400" y="3340934"/>
              <a:ext cx="3352800" cy="2438400"/>
            </a:xfrm>
            <a:prstGeom prst="can">
              <a:avLst>
                <a:gd name="adj" fmla="val 34486"/>
              </a:avLst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33474EF1-1A60-447F-B45B-807907887BA8}"/>
                </a:ext>
              </a:extLst>
            </p:cNvPr>
            <p:cNvSpPr/>
            <p:nvPr/>
          </p:nvSpPr>
          <p:spPr>
            <a:xfrm rot="2124620">
              <a:off x="3507109" y="961339"/>
              <a:ext cx="1303285" cy="5222727"/>
            </a:xfrm>
            <a:prstGeom prst="parallelogram">
              <a:avLst>
                <a:gd name="adj" fmla="val 59762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214E421-4EAA-4D9E-BCA5-A853F1BD1D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5485" y="3966559"/>
              <a:ext cx="793516" cy="59357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5FEAB37-8267-4E56-B35E-897A5EE6FF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0550" y="2578934"/>
              <a:ext cx="793516" cy="59357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D221531-F135-4225-95C6-E56FD6F69E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4484" y="4876800"/>
              <a:ext cx="793516" cy="59357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</p:pic>
        <p:sp>
          <p:nvSpPr>
            <p:cNvPr id="13" name="Can 7">
              <a:extLst>
                <a:ext uri="{FF2B5EF4-FFF2-40B4-BE49-F238E27FC236}">
                  <a16:creationId xmlns:a16="http://schemas.microsoft.com/office/drawing/2014/main" id="{D9D8E6BB-B0BB-4430-ACF1-FE33F69D5E6B}"/>
                </a:ext>
              </a:extLst>
            </p:cNvPr>
            <p:cNvSpPr/>
            <p:nvPr/>
          </p:nvSpPr>
          <p:spPr>
            <a:xfrm>
              <a:off x="3505200" y="2578934"/>
              <a:ext cx="76200" cy="1600200"/>
            </a:xfrm>
            <a:prstGeom prst="can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" name="Teardrop 13">
              <a:extLst>
                <a:ext uri="{FF2B5EF4-FFF2-40B4-BE49-F238E27FC236}">
                  <a16:creationId xmlns:a16="http://schemas.microsoft.com/office/drawing/2014/main" id="{297AFDBC-FDFB-44D3-9791-3966258CA2EC}"/>
                </a:ext>
              </a:extLst>
            </p:cNvPr>
            <p:cNvSpPr/>
            <p:nvPr/>
          </p:nvSpPr>
          <p:spPr>
            <a:xfrm>
              <a:off x="3609978" y="2655134"/>
              <a:ext cx="457200" cy="381000"/>
            </a:xfrm>
            <a:prstGeom prst="teardrop">
              <a:avLst>
                <a:gd name="adj" fmla="val 129167"/>
              </a:avLst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" name="Teardrop 14">
              <a:extLst>
                <a:ext uri="{FF2B5EF4-FFF2-40B4-BE49-F238E27FC236}">
                  <a16:creationId xmlns:a16="http://schemas.microsoft.com/office/drawing/2014/main" id="{249F7D5A-83EB-4091-9B16-0EB2BA7A66D9}"/>
                </a:ext>
              </a:extLst>
            </p:cNvPr>
            <p:cNvSpPr/>
            <p:nvPr/>
          </p:nvSpPr>
          <p:spPr>
            <a:xfrm rot="15687114">
              <a:off x="3054229" y="2790448"/>
              <a:ext cx="457200" cy="381000"/>
            </a:xfrm>
            <a:prstGeom prst="teardrop">
              <a:avLst>
                <a:gd name="adj" fmla="val 127083"/>
              </a:avLst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Teardrop 15">
              <a:extLst>
                <a:ext uri="{FF2B5EF4-FFF2-40B4-BE49-F238E27FC236}">
                  <a16:creationId xmlns:a16="http://schemas.microsoft.com/office/drawing/2014/main" id="{4CD03E32-D916-42E7-BF58-7590A83DCE28}"/>
                </a:ext>
              </a:extLst>
            </p:cNvPr>
            <p:cNvSpPr/>
            <p:nvPr/>
          </p:nvSpPr>
          <p:spPr>
            <a:xfrm rot="17874636">
              <a:off x="3415274" y="2520676"/>
              <a:ext cx="304800" cy="152400"/>
            </a:xfrm>
            <a:prstGeom prst="teardrop">
              <a:avLst>
                <a:gd name="adj" fmla="val 153125"/>
              </a:avLst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94266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61B4F392-972C-410C-BCE3-F9735A81FF63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Frame 5">
              <a:extLst>
                <a:ext uri="{FF2B5EF4-FFF2-40B4-BE49-F238E27FC236}">
                  <a16:creationId xmlns:a16="http://schemas.microsoft.com/office/drawing/2014/main" id="{DB610AD6-6734-4B28-8942-EC5C1A3BD5B8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602"/>
              </a:avLst>
            </a:prstGeom>
            <a:solidFill>
              <a:srgbClr val="FF0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D04B52B-D32F-417F-AFB0-C6191EAB8A7A}"/>
                </a:ext>
              </a:extLst>
            </p:cNvPr>
            <p:cNvSpPr/>
            <p:nvPr/>
          </p:nvSpPr>
          <p:spPr>
            <a:xfrm>
              <a:off x="126608" y="112541"/>
              <a:ext cx="8904849" cy="6597747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7BE634E3-9017-4405-B762-A901B09BFAAC}"/>
              </a:ext>
            </a:extLst>
          </p:cNvPr>
          <p:cNvSpPr/>
          <p:nvPr/>
        </p:nvSpPr>
        <p:spPr>
          <a:xfrm>
            <a:off x="246141" y="3855116"/>
            <a:ext cx="3910271" cy="21852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 algn="ctr"/>
            <a:r>
              <a:rPr lang="bn-BD" sz="4000" b="1" dirty="0">
                <a:ln w="12700"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সম্ভু নাথ রায়</a:t>
            </a:r>
          </a:p>
          <a:p>
            <a:pPr lvl="0" algn="ctr"/>
            <a:r>
              <a:rPr lang="bn-BD" sz="2400" b="1" dirty="0">
                <a:ln w="12700"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মনোহরপুরদাখিল মাদরাসা</a:t>
            </a:r>
          </a:p>
          <a:p>
            <a:pPr lvl="0" algn="ctr"/>
            <a:r>
              <a:rPr lang="bn-BD" sz="2400" b="1" dirty="0">
                <a:ln>
                  <a:noFill/>
                  <a:prstDash val="sysDash"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মনিরামপুর,যশোর</a:t>
            </a:r>
          </a:p>
          <a:p>
            <a:pPr lvl="0" algn="ctr"/>
            <a:r>
              <a:rPr lang="bn-BD" sz="2400" dirty="0">
                <a:ln>
                  <a:noFill/>
                  <a:prstDash val="dash"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Email- </a:t>
            </a:r>
            <a:endParaRPr lang="en-US" sz="2400" dirty="0">
              <a:ln>
                <a:noFill/>
                <a:prstDash val="dash"/>
              </a:ln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bn-BD" sz="2400" dirty="0">
                <a:ln>
                  <a:noFill/>
                  <a:prstDash val="dash"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sambho7440@gmail.com</a:t>
            </a:r>
            <a:endParaRPr lang="en-US" sz="2400" dirty="0">
              <a:ln>
                <a:noFill/>
                <a:prstDash val="dash"/>
              </a:ln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D228C8-2844-40EC-8F7D-8371B06620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669" t="17166" r="22670" b="44416"/>
          <a:stretch/>
        </p:blipFill>
        <p:spPr>
          <a:xfrm rot="16200000">
            <a:off x="1388067" y="1834173"/>
            <a:ext cx="1433012" cy="13920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 descr="7.jpg">
            <a:extLst>
              <a:ext uri="{FF2B5EF4-FFF2-40B4-BE49-F238E27FC236}">
                <a16:creationId xmlns:a16="http://schemas.microsoft.com/office/drawing/2014/main" id="{41946FEC-5BDA-4FF8-B424-2CE7D9BBC5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7460" y="1813701"/>
            <a:ext cx="1164364" cy="15217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CF9CBD6-C448-4930-85E8-F1384E04D238}"/>
              </a:ext>
            </a:extLst>
          </p:cNvPr>
          <p:cNvSpPr/>
          <p:nvPr/>
        </p:nvSpPr>
        <p:spPr>
          <a:xfrm>
            <a:off x="2899021" y="458674"/>
            <a:ext cx="3345957" cy="780757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>
            <a:prstTxWarp prst="textPlain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000" b="0" i="0" u="none" strike="noStrike" kern="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পরিচিতি</a:t>
            </a:r>
            <a:endParaRPr kumimoji="0" lang="en-US" sz="1050" b="0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9F38F51-A912-46BC-89DD-32C2EED1EA8D}"/>
              </a:ext>
            </a:extLst>
          </p:cNvPr>
          <p:cNvSpPr/>
          <p:nvPr/>
        </p:nvSpPr>
        <p:spPr>
          <a:xfrm>
            <a:off x="4853988" y="3855116"/>
            <a:ext cx="4043871" cy="224676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n w="3175">
                  <a:noFill/>
                </a:ln>
                <a:latin typeface="NikoshBAN" pitchFamily="2" charset="0"/>
                <a:cs typeface="NikoshBAN" pitchFamily="2" charset="0"/>
              </a:rPr>
              <a:t>বিজ্ঞান</a:t>
            </a:r>
            <a:endParaRPr lang="bn-BD" sz="2800" b="1" dirty="0">
              <a:ln w="3175">
                <a:noFill/>
              </a:ln>
              <a:effectLst/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>
                <a:ln w="3175">
                  <a:noFill/>
                </a:ln>
                <a:effectLst/>
                <a:latin typeface="NikoshBAN" pitchFamily="2" charset="0"/>
                <a:cs typeface="NikoshBAN" pitchFamily="2" charset="0"/>
              </a:rPr>
              <a:t>অষ্টম</a:t>
            </a:r>
            <a:r>
              <a:rPr lang="bn-BD" sz="2800" b="1" dirty="0">
                <a:ln w="3175">
                  <a:noFill/>
                </a:ln>
                <a:effectLst/>
                <a:latin typeface="NikoshBAN" pitchFamily="2" charset="0"/>
                <a:cs typeface="NikoshBAN" pitchFamily="2" charset="0"/>
              </a:rPr>
              <a:t> শ্রেণি</a:t>
            </a:r>
            <a:endParaRPr lang="en-US" sz="2800" b="1" dirty="0">
              <a:ln w="3175">
                <a:noFill/>
              </a:ln>
              <a:effectLst/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>
                <a:ln w="3175">
                  <a:noFill/>
                </a:ln>
                <a:latin typeface="NikoshBAN" pitchFamily="2" charset="0"/>
                <a:cs typeface="NikoshBAN" pitchFamily="2" charset="0"/>
              </a:rPr>
              <a:t>চতুথ</a:t>
            </a:r>
            <a:r>
              <a:rPr lang="en-US" sz="2800" b="1" dirty="0">
                <a:ln w="3175">
                  <a:noFill/>
                </a:ln>
                <a:latin typeface="SutonnyMJ" pitchFamily="2" charset="0"/>
                <a:cs typeface="SutonnyMJ" pitchFamily="2" charset="0"/>
              </a:rPr>
              <a:t>© </a:t>
            </a:r>
            <a:r>
              <a:rPr lang="en-US" sz="2800" b="1" dirty="0" err="1">
                <a:ln w="3175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endParaRPr lang="bn-BD" sz="2800" b="1" dirty="0">
              <a:ln w="3175">
                <a:noFill/>
              </a:ln>
              <a:effectLst/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>
                <a:ln w="3175">
                  <a:noFill/>
                </a:ln>
                <a:latin typeface="NikoshBAN" pitchFamily="2" charset="0"/>
                <a:cs typeface="NikoshBAN" pitchFamily="2" charset="0"/>
              </a:rPr>
              <a:t>বীজের</a:t>
            </a:r>
            <a:r>
              <a:rPr lang="en-US" sz="2800" b="1" dirty="0">
                <a:ln w="3175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3175">
                  <a:noFill/>
                </a:ln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2800" b="1" dirty="0">
                <a:ln w="3175">
                  <a:noFill/>
                </a:ln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>
                <a:ln w="3175">
                  <a:noFill/>
                </a:ln>
                <a:latin typeface="NikoshBAN" pitchFamily="2" charset="0"/>
                <a:cs typeface="NikoshBAN" pitchFamily="2" charset="0"/>
              </a:rPr>
              <a:t>অঙ্কুরোদগম</a:t>
            </a:r>
            <a:endParaRPr lang="bn-BD" sz="2800" b="1" dirty="0">
              <a:ln w="3175">
                <a:noFill/>
              </a:ln>
              <a:effectLst/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>
                <a:ln w="3175">
                  <a:noFill/>
                </a:ln>
                <a:effectLst/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b="1" dirty="0">
                <a:ln w="3175">
                  <a:noFill/>
                </a:ln>
                <a:effectLst/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2800" b="1" dirty="0">
                <a:ln w="3175">
                  <a:noFill/>
                </a:ln>
                <a:latin typeface="NikoshBAN" pitchFamily="2" charset="0"/>
                <a:cs typeface="NikoshBAN" pitchFamily="2" charset="0"/>
              </a:rPr>
              <a:t>9 ও 10</a:t>
            </a:r>
            <a:r>
              <a:rPr lang="en-US" sz="2800" b="1" dirty="0">
                <a:ln w="3175">
                  <a:noFill/>
                </a:ln>
                <a:effectLst/>
                <a:latin typeface="NikoshBAN" pitchFamily="2" charset="0"/>
                <a:cs typeface="NikoshBAN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66079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9349C6E-B907-42B0-B36B-60D85907F1E2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Frame 8">
              <a:extLst>
                <a:ext uri="{FF2B5EF4-FFF2-40B4-BE49-F238E27FC236}">
                  <a16:creationId xmlns:a16="http://schemas.microsoft.com/office/drawing/2014/main" id="{52B19A00-B12C-4978-9C7C-3C4616CAC437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602"/>
              </a:avLst>
            </a:prstGeom>
            <a:solidFill>
              <a:srgbClr val="FF0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D86F139D-3E13-45EB-AE3B-D45E26D95C05}"/>
                </a:ext>
              </a:extLst>
            </p:cNvPr>
            <p:cNvSpPr/>
            <p:nvPr/>
          </p:nvSpPr>
          <p:spPr>
            <a:xfrm>
              <a:off x="126608" y="112541"/>
              <a:ext cx="8904849" cy="6597747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90F468D-4BBF-4B8E-8D91-D1084183D09E}"/>
              </a:ext>
            </a:extLst>
          </p:cNvPr>
          <p:cNvSpPr txBox="1"/>
          <p:nvPr/>
        </p:nvSpPr>
        <p:spPr>
          <a:xfrm>
            <a:off x="1614561" y="189916"/>
            <a:ext cx="5914878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ছবি গুলোতে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মরা কি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269674F-3BAD-46D9-AE5B-88ABB84D53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759" y="4623481"/>
            <a:ext cx="2819400" cy="16192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D9A9B8B-3FA2-4182-93B8-9273482E47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65" y="4584794"/>
            <a:ext cx="2875453" cy="16579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BF1F2CC-64C6-4BDB-89D1-464A682DA5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65" y="1085003"/>
            <a:ext cx="2870379" cy="16192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3E9312A-EFD7-4A35-A849-530BE45383B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40"/>
          <a:stretch/>
        </p:blipFill>
        <p:spPr>
          <a:xfrm>
            <a:off x="5896488" y="1081493"/>
            <a:ext cx="2838671" cy="16192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2BE7A13-C115-42B8-8648-CBC575B5B6E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1" r="5448"/>
          <a:stretch/>
        </p:blipFill>
        <p:spPr>
          <a:xfrm>
            <a:off x="3465416" y="2840565"/>
            <a:ext cx="2323588" cy="16192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5559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E6604D6-1E1D-486C-86EE-CCB0632D7708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Frame 5">
              <a:extLst>
                <a:ext uri="{FF2B5EF4-FFF2-40B4-BE49-F238E27FC236}">
                  <a16:creationId xmlns:a16="http://schemas.microsoft.com/office/drawing/2014/main" id="{AACE7CA8-6B05-4DAD-917E-37BD6AFC503E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602"/>
              </a:avLst>
            </a:prstGeom>
            <a:solidFill>
              <a:srgbClr val="FF0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F5A22D66-279A-46AF-8913-B8F591CF8F24}"/>
                </a:ext>
              </a:extLst>
            </p:cNvPr>
            <p:cNvSpPr/>
            <p:nvPr/>
          </p:nvSpPr>
          <p:spPr>
            <a:xfrm>
              <a:off x="126608" y="112541"/>
              <a:ext cx="8904849" cy="6597747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70669E45-CB9C-457F-8C65-71DDC9091A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41" y="2560318"/>
            <a:ext cx="2715177" cy="2110451"/>
          </a:xfrm>
          <a:prstGeom prst="roundRect">
            <a:avLst>
              <a:gd name="adj" fmla="val 16667"/>
            </a:avLst>
          </a:prstGeom>
          <a:ln w="28575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E5335B3-41CF-41ED-A2A9-A271338442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908" y="2568838"/>
            <a:ext cx="2715177" cy="2101931"/>
          </a:xfrm>
          <a:prstGeom prst="roundRect">
            <a:avLst>
              <a:gd name="adj" fmla="val 16667"/>
            </a:avLst>
          </a:prstGeom>
          <a:ln w="28575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A8A0F91-2D33-4C1A-9A0D-DA2EE29C9B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156" y="2559888"/>
            <a:ext cx="2720492" cy="2106191"/>
          </a:xfrm>
          <a:prstGeom prst="roundRect">
            <a:avLst>
              <a:gd name="adj" fmla="val 16667"/>
            </a:avLst>
          </a:prstGeom>
          <a:ln w="28575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E28CA6-B239-485A-A8D4-3F0EFA657F41}"/>
              </a:ext>
            </a:extLst>
          </p:cNvPr>
          <p:cNvSpPr txBox="1">
            <a:spLocks/>
          </p:cNvSpPr>
          <p:nvPr/>
        </p:nvSpPr>
        <p:spPr>
          <a:xfrm>
            <a:off x="1211771" y="5266738"/>
            <a:ext cx="6720458" cy="838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en-US" sz="4800" dirty="0">
                <a:ln>
                  <a:solidFill>
                    <a:srgbClr val="C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>
                <a:ln>
                  <a:solidFill>
                    <a:srgbClr val="C00000"/>
                  </a:solidFill>
                </a:ln>
                <a:latin typeface="NikoshBAN" pitchFamily="2" charset="0"/>
                <a:cs typeface="NikoshBAN" pitchFamily="2" charset="0"/>
              </a:rPr>
              <a:t>বীজের গঠন ও </a:t>
            </a:r>
            <a:r>
              <a:rPr lang="bn-BD" sz="4800" dirty="0">
                <a:ln>
                  <a:solidFill>
                    <a:srgbClr val="C00000"/>
                  </a:solidFill>
                </a:ln>
                <a:latin typeface="NikoshBAN" pitchFamily="2" charset="0"/>
                <a:cs typeface="NikoshBAN" pitchFamily="2" charset="0"/>
              </a:rPr>
              <a:t>অঙ্কুরোদগম</a:t>
            </a:r>
            <a:endParaRPr lang="en-US" sz="4800" dirty="0">
              <a:ln>
                <a:solidFill>
                  <a:srgbClr val="C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DBD5C37-95D9-4F2F-AB24-FAE2A5517582}"/>
              </a:ext>
            </a:extLst>
          </p:cNvPr>
          <p:cNvSpPr/>
          <p:nvPr/>
        </p:nvSpPr>
        <p:spPr>
          <a:xfrm>
            <a:off x="766687" y="372062"/>
            <a:ext cx="7624689" cy="762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পারছি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6307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2D7EFF5-B3A1-4F75-99BA-1D4B395CDD0E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AA78FE82-A228-43FD-AB40-7FCF28EA3B98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602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27CC0569-B6F9-42B7-B955-878005C1E5D1}"/>
                </a:ext>
              </a:extLst>
            </p:cNvPr>
            <p:cNvSpPr/>
            <p:nvPr/>
          </p:nvSpPr>
          <p:spPr>
            <a:xfrm>
              <a:off x="126608" y="112541"/>
              <a:ext cx="8904849" cy="6597747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Callout: Down Arrow 4">
            <a:extLst>
              <a:ext uri="{FF2B5EF4-FFF2-40B4-BE49-F238E27FC236}">
                <a16:creationId xmlns:a16="http://schemas.microsoft.com/office/drawing/2014/main" id="{D80505AE-358E-4CDA-954B-21CB9F7CCA3B}"/>
              </a:ext>
            </a:extLst>
          </p:cNvPr>
          <p:cNvSpPr/>
          <p:nvPr/>
        </p:nvSpPr>
        <p:spPr>
          <a:xfrm>
            <a:off x="2618049" y="251432"/>
            <a:ext cx="4203321" cy="1414463"/>
          </a:xfrm>
          <a:prstGeom prst="downArrowCallou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544D99-905E-4F2C-8CF0-B5ADFD1EEC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55"/>
          <a:stretch/>
        </p:blipFill>
        <p:spPr>
          <a:xfrm>
            <a:off x="2267863" y="1710459"/>
            <a:ext cx="4906660" cy="343708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F8A685A-4824-4887-80BB-690BC0240939}"/>
              </a:ext>
            </a:extLst>
          </p:cNvPr>
          <p:cNvSpPr txBox="1">
            <a:spLocks/>
          </p:cNvSpPr>
          <p:nvPr/>
        </p:nvSpPr>
        <p:spPr>
          <a:xfrm>
            <a:off x="1211771" y="5266738"/>
            <a:ext cx="6720458" cy="838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en-US" sz="4800" dirty="0">
                <a:ln>
                  <a:solidFill>
                    <a:srgbClr val="C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>
                <a:ln>
                  <a:solidFill>
                    <a:srgbClr val="C00000"/>
                  </a:solidFill>
                </a:ln>
                <a:latin typeface="NikoshBAN" pitchFamily="2" charset="0"/>
                <a:cs typeface="NikoshBAN" pitchFamily="2" charset="0"/>
              </a:rPr>
              <a:t>বীজের গঠন ও </a:t>
            </a:r>
            <a:r>
              <a:rPr lang="bn-BD" sz="4800" dirty="0">
                <a:ln>
                  <a:solidFill>
                    <a:srgbClr val="C00000"/>
                  </a:solidFill>
                </a:ln>
                <a:latin typeface="NikoshBAN" pitchFamily="2" charset="0"/>
                <a:cs typeface="NikoshBAN" pitchFamily="2" charset="0"/>
              </a:rPr>
              <a:t>অঙ্কুরোদগম</a:t>
            </a:r>
            <a:endParaRPr lang="en-US" sz="4800" dirty="0">
              <a:ln>
                <a:solidFill>
                  <a:srgbClr val="C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652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6EC6901-8897-4B44-ACEE-9A8F3132562A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1FFDB92C-4C7A-4DD8-89A8-15E101F1A262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602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C037D088-824B-4CC8-8E0D-17CFFF89DC0E}"/>
                </a:ext>
              </a:extLst>
            </p:cNvPr>
            <p:cNvSpPr/>
            <p:nvPr/>
          </p:nvSpPr>
          <p:spPr>
            <a:xfrm>
              <a:off x="126608" y="112541"/>
              <a:ext cx="8904849" cy="6597747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DC851BA0-A19B-4EE2-8E1C-9723025D2C79}"/>
              </a:ext>
            </a:extLst>
          </p:cNvPr>
          <p:cNvSpPr/>
          <p:nvPr/>
        </p:nvSpPr>
        <p:spPr>
          <a:xfrm>
            <a:off x="886264" y="2591428"/>
            <a:ext cx="8018584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71500" marR="0" lvl="0" indent="-571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bn-IN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বীজের বিভিন্ন অংশ চিহ্নিত করতে পারবে।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E69669-1AB0-4A23-9B90-7E3D549DCBCD}"/>
              </a:ext>
            </a:extLst>
          </p:cNvPr>
          <p:cNvSpPr/>
          <p:nvPr/>
        </p:nvSpPr>
        <p:spPr>
          <a:xfrm>
            <a:off x="886265" y="3433043"/>
            <a:ext cx="8018583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71500" lvl="0" indent="-571500" defTabSz="91440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bn-IN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বীজের গঠন </a:t>
            </a:r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8BCEB90-6313-4913-9B35-D617A74D047D}"/>
              </a:ext>
            </a:extLst>
          </p:cNvPr>
          <p:cNvSpPr/>
          <p:nvPr/>
        </p:nvSpPr>
        <p:spPr>
          <a:xfrm>
            <a:off x="886264" y="4191915"/>
            <a:ext cx="8018583" cy="58477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71500" lvl="0" indent="-571500" defTabSz="914400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মৃৎগত ও </a:t>
            </a:r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মৃৎভেদী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অঙ্কুরোদগ</a:t>
            </a:r>
            <a:r>
              <a:rPr lang="bn-IN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মের পার্থক্য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BAFC48-C6D8-4C02-8D9E-95CF3FF2B078}"/>
              </a:ext>
            </a:extLst>
          </p:cNvPr>
          <p:cNvSpPr/>
          <p:nvPr/>
        </p:nvSpPr>
        <p:spPr>
          <a:xfrm>
            <a:off x="886265" y="4927750"/>
            <a:ext cx="8018583" cy="58477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71500" marR="0" lvl="0" indent="-571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bn-IN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ছোলা বীজের </a:t>
            </a:r>
            <a:r>
              <a:rPr kumimoji="0" lang="bn-BD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অঙ্কুরোদগম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bn-IN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ব্যাখ্যা করতে </a:t>
            </a:r>
            <a:r>
              <a:rPr kumimoji="0" lang="bn-BD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পারবে।</a:t>
            </a:r>
            <a:r>
              <a:rPr kumimoji="0" lang="bn-BD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988E75-597D-457B-9BAC-C7EE038F0172}"/>
              </a:ext>
            </a:extLst>
          </p:cNvPr>
          <p:cNvSpPr txBox="1"/>
          <p:nvPr/>
        </p:nvSpPr>
        <p:spPr>
          <a:xfrm>
            <a:off x="3200400" y="228600"/>
            <a:ext cx="2514600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000" b="1" i="0" u="none" strike="noStrike" kern="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শিখনফল</a:t>
            </a:r>
            <a:endParaRPr kumimoji="0" lang="en-US" sz="6000" b="1" i="0" u="none" strike="noStrike" kern="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F0DFF8-B3DF-45CB-8864-2ACAAB897D42}"/>
              </a:ext>
            </a:extLst>
          </p:cNvPr>
          <p:cNvSpPr txBox="1"/>
          <p:nvPr/>
        </p:nvSpPr>
        <p:spPr>
          <a:xfrm>
            <a:off x="239149" y="1332110"/>
            <a:ext cx="4867423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marL="571500" indent="-571500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এই পাঠ শেষে শিক্ষার্থীরা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... </a:t>
            </a:r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644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8B30074-2FBD-4BA5-A4EF-B39C1D745B72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622CFE88-301D-4A23-86F7-02C96DBF91B1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602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81E27003-0B1C-4442-B058-FE532D07C1AD}"/>
                </a:ext>
              </a:extLst>
            </p:cNvPr>
            <p:cNvSpPr/>
            <p:nvPr/>
          </p:nvSpPr>
          <p:spPr>
            <a:xfrm>
              <a:off x="126608" y="112541"/>
              <a:ext cx="8904849" cy="6597747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B9CC5725-10F1-402F-A781-731E5F6FE6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842" b="27797"/>
          <a:stretch/>
        </p:blipFill>
        <p:spPr>
          <a:xfrm>
            <a:off x="425556" y="2013415"/>
            <a:ext cx="8482818" cy="3798277"/>
          </a:xfrm>
          <a:prstGeom prst="rect">
            <a:avLst/>
          </a:prstGeom>
        </p:spPr>
      </p:pic>
      <p:sp>
        <p:nvSpPr>
          <p:cNvPr id="8" name="Flowchart: Terminator 7">
            <a:extLst>
              <a:ext uri="{FF2B5EF4-FFF2-40B4-BE49-F238E27FC236}">
                <a16:creationId xmlns:a16="http://schemas.microsoft.com/office/drawing/2014/main" id="{4032637D-C1A4-4094-8614-37BE90786A48}"/>
              </a:ext>
            </a:extLst>
          </p:cNvPr>
          <p:cNvSpPr/>
          <p:nvPr/>
        </p:nvSpPr>
        <p:spPr>
          <a:xfrm>
            <a:off x="956600" y="1088513"/>
            <a:ext cx="1048044" cy="585541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F3890A-C1A6-4609-A342-572215804E31}"/>
              </a:ext>
            </a:extLst>
          </p:cNvPr>
          <p:cNvSpPr txBox="1"/>
          <p:nvPr/>
        </p:nvSpPr>
        <p:spPr>
          <a:xfrm>
            <a:off x="956600" y="1119673"/>
            <a:ext cx="1048044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</a:p>
        </p:txBody>
      </p:sp>
      <p:sp>
        <p:nvSpPr>
          <p:cNvPr id="10" name="Flowchart: Terminator 9">
            <a:extLst>
              <a:ext uri="{FF2B5EF4-FFF2-40B4-BE49-F238E27FC236}">
                <a16:creationId xmlns:a16="http://schemas.microsoft.com/office/drawing/2014/main" id="{05F40BE7-425D-44BF-96FB-316C5368A313}"/>
              </a:ext>
            </a:extLst>
          </p:cNvPr>
          <p:cNvSpPr/>
          <p:nvPr/>
        </p:nvSpPr>
        <p:spPr>
          <a:xfrm>
            <a:off x="2131252" y="1381284"/>
            <a:ext cx="1308296" cy="585540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A75C93-F75C-498A-861D-66368C2FD331}"/>
              </a:ext>
            </a:extLst>
          </p:cNvPr>
          <p:cNvSpPr txBox="1"/>
          <p:nvPr/>
        </p:nvSpPr>
        <p:spPr>
          <a:xfrm>
            <a:off x="2131252" y="1405901"/>
            <a:ext cx="1252022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</a:p>
        </p:txBody>
      </p:sp>
      <p:sp>
        <p:nvSpPr>
          <p:cNvPr id="12" name="Flowchart: Terminator 11">
            <a:extLst>
              <a:ext uri="{FF2B5EF4-FFF2-40B4-BE49-F238E27FC236}">
                <a16:creationId xmlns:a16="http://schemas.microsoft.com/office/drawing/2014/main" id="{CFABA84D-AEE3-40F7-A7F3-B2B036152B54}"/>
              </a:ext>
            </a:extLst>
          </p:cNvPr>
          <p:cNvSpPr/>
          <p:nvPr/>
        </p:nvSpPr>
        <p:spPr>
          <a:xfrm>
            <a:off x="1856934" y="4610690"/>
            <a:ext cx="1230923" cy="742935"/>
          </a:xfrm>
          <a:prstGeom prst="flowChartTerminator">
            <a:avLst/>
          </a:prstGeom>
          <a:solidFill>
            <a:schemeClr val="accent4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Terminator 15">
            <a:extLst>
              <a:ext uri="{FF2B5EF4-FFF2-40B4-BE49-F238E27FC236}">
                <a16:creationId xmlns:a16="http://schemas.microsoft.com/office/drawing/2014/main" id="{7D4C0936-00D1-4049-B63D-73DA35C16033}"/>
              </a:ext>
            </a:extLst>
          </p:cNvPr>
          <p:cNvSpPr/>
          <p:nvPr/>
        </p:nvSpPr>
        <p:spPr>
          <a:xfrm>
            <a:off x="2067945" y="5439279"/>
            <a:ext cx="1350498" cy="742935"/>
          </a:xfrm>
          <a:prstGeom prst="flowChartTerminator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Terminator 16">
            <a:extLst>
              <a:ext uri="{FF2B5EF4-FFF2-40B4-BE49-F238E27FC236}">
                <a16:creationId xmlns:a16="http://schemas.microsoft.com/office/drawing/2014/main" id="{8F19CE21-1624-4AFE-97BE-B35070F417B6}"/>
              </a:ext>
            </a:extLst>
          </p:cNvPr>
          <p:cNvSpPr/>
          <p:nvPr/>
        </p:nvSpPr>
        <p:spPr>
          <a:xfrm>
            <a:off x="4160521" y="4933788"/>
            <a:ext cx="1111348" cy="742935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Terminator 17">
            <a:extLst>
              <a:ext uri="{FF2B5EF4-FFF2-40B4-BE49-F238E27FC236}">
                <a16:creationId xmlns:a16="http://schemas.microsoft.com/office/drawing/2014/main" id="{24454062-B1DD-408C-A2F4-613DF0E61F7D}"/>
              </a:ext>
            </a:extLst>
          </p:cNvPr>
          <p:cNvSpPr/>
          <p:nvPr/>
        </p:nvSpPr>
        <p:spPr>
          <a:xfrm>
            <a:off x="6147584" y="5440225"/>
            <a:ext cx="1111348" cy="742935"/>
          </a:xfrm>
          <a:prstGeom prst="flowChartTerminator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496CE10-842F-41D9-B98E-81A6E59CD8E8}"/>
              </a:ext>
            </a:extLst>
          </p:cNvPr>
          <p:cNvSpPr txBox="1"/>
          <p:nvPr/>
        </p:nvSpPr>
        <p:spPr>
          <a:xfrm>
            <a:off x="1737360" y="4754474"/>
            <a:ext cx="1350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ডিম্বকনাভী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50B6C68-2716-45F8-AF77-1F1888EDC667}"/>
              </a:ext>
            </a:extLst>
          </p:cNvPr>
          <p:cNvSpPr txBox="1"/>
          <p:nvPr/>
        </p:nvSpPr>
        <p:spPr>
          <a:xfrm>
            <a:off x="2022233" y="5569395"/>
            <a:ext cx="1399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D5AACEC-1CFC-4DC6-BB32-3B4D5747AE99}"/>
              </a:ext>
            </a:extLst>
          </p:cNvPr>
          <p:cNvSpPr txBox="1"/>
          <p:nvPr/>
        </p:nvSpPr>
        <p:spPr>
          <a:xfrm>
            <a:off x="6196821" y="5569395"/>
            <a:ext cx="1012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7620CE7-FCEE-48CF-919B-ED051512055E}"/>
              </a:ext>
            </a:extLst>
          </p:cNvPr>
          <p:cNvSpPr txBox="1"/>
          <p:nvPr/>
        </p:nvSpPr>
        <p:spPr>
          <a:xfrm>
            <a:off x="4237893" y="5016084"/>
            <a:ext cx="956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Flowchart: Terminator 24">
            <a:extLst>
              <a:ext uri="{FF2B5EF4-FFF2-40B4-BE49-F238E27FC236}">
                <a16:creationId xmlns:a16="http://schemas.microsoft.com/office/drawing/2014/main" id="{AF21DF93-C851-4B5F-8871-34B96075AEBB}"/>
              </a:ext>
            </a:extLst>
          </p:cNvPr>
          <p:cNvSpPr/>
          <p:nvPr/>
        </p:nvSpPr>
        <p:spPr>
          <a:xfrm>
            <a:off x="7603587" y="5345553"/>
            <a:ext cx="1304787" cy="640867"/>
          </a:xfrm>
          <a:prstGeom prst="flowChartTerminator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FA869FC-7C17-4111-8545-77CEA72B998D}"/>
              </a:ext>
            </a:extLst>
          </p:cNvPr>
          <p:cNvSpPr txBox="1"/>
          <p:nvPr/>
        </p:nvSpPr>
        <p:spPr>
          <a:xfrm>
            <a:off x="7812847" y="5378200"/>
            <a:ext cx="886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</a:p>
        </p:txBody>
      </p:sp>
      <p:sp>
        <p:nvSpPr>
          <p:cNvPr id="30" name="Flowchart: Terminator 29">
            <a:extLst>
              <a:ext uri="{FF2B5EF4-FFF2-40B4-BE49-F238E27FC236}">
                <a16:creationId xmlns:a16="http://schemas.microsoft.com/office/drawing/2014/main" id="{981539BC-7862-488D-9B35-ED4F6E39B50A}"/>
              </a:ext>
            </a:extLst>
          </p:cNvPr>
          <p:cNvSpPr/>
          <p:nvPr/>
        </p:nvSpPr>
        <p:spPr>
          <a:xfrm>
            <a:off x="6147584" y="1603253"/>
            <a:ext cx="1304787" cy="640867"/>
          </a:xfrm>
          <a:prstGeom prst="flowChartTerminator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3C90D7E-0850-427F-8B23-FFC89F6C68CF}"/>
              </a:ext>
            </a:extLst>
          </p:cNvPr>
          <p:cNvSpPr txBox="1"/>
          <p:nvPr/>
        </p:nvSpPr>
        <p:spPr>
          <a:xfrm>
            <a:off x="6246059" y="1661193"/>
            <a:ext cx="1012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Flowchart: Terminator 31">
            <a:extLst>
              <a:ext uri="{FF2B5EF4-FFF2-40B4-BE49-F238E27FC236}">
                <a16:creationId xmlns:a16="http://schemas.microsoft.com/office/drawing/2014/main" id="{B8A11A17-9C5D-4994-8A5D-3952E8AE0C7B}"/>
              </a:ext>
            </a:extLst>
          </p:cNvPr>
          <p:cNvSpPr/>
          <p:nvPr/>
        </p:nvSpPr>
        <p:spPr>
          <a:xfrm>
            <a:off x="2602523" y="204339"/>
            <a:ext cx="4203097" cy="745714"/>
          </a:xfrm>
          <a:prstGeom prst="flowChartTerminator">
            <a:avLst/>
          </a:prstGeom>
          <a:solidFill>
            <a:srgbClr val="00B0F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একটি বীজের বিভিন্ন অংশ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D69A5DC5-36B4-4A3D-ABE7-4102A225C23B}"/>
              </a:ext>
            </a:extLst>
          </p:cNvPr>
          <p:cNvCxnSpPr>
            <a:cxnSpLocks/>
          </p:cNvCxnSpPr>
          <p:nvPr/>
        </p:nvCxnSpPr>
        <p:spPr>
          <a:xfrm flipH="1">
            <a:off x="1062110" y="1545900"/>
            <a:ext cx="133640" cy="51035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F5AA9C43-5589-44E0-B6A4-5AA29F43DBD6}"/>
              </a:ext>
            </a:extLst>
          </p:cNvPr>
          <p:cNvCxnSpPr>
            <a:cxnSpLocks/>
          </p:cNvCxnSpPr>
          <p:nvPr/>
        </p:nvCxnSpPr>
        <p:spPr>
          <a:xfrm flipH="1">
            <a:off x="1723294" y="1966824"/>
            <a:ext cx="689315" cy="119356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DB005B6-0F29-437F-8927-E1F0D5ED9295}"/>
              </a:ext>
            </a:extLst>
          </p:cNvPr>
          <p:cNvCxnSpPr>
            <a:cxnSpLocks/>
            <a:stCxn id="30" idx="2"/>
          </p:cNvCxnSpPr>
          <p:nvPr/>
        </p:nvCxnSpPr>
        <p:spPr>
          <a:xfrm>
            <a:off x="6799978" y="2244120"/>
            <a:ext cx="107259" cy="149071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FBA2D74B-0923-404A-945B-66A2AE82BDE0}"/>
              </a:ext>
            </a:extLst>
          </p:cNvPr>
          <p:cNvCxnSpPr>
            <a:cxnSpLocks/>
          </p:cNvCxnSpPr>
          <p:nvPr/>
        </p:nvCxnSpPr>
        <p:spPr>
          <a:xfrm flipH="1" flipV="1">
            <a:off x="1846375" y="5489863"/>
            <a:ext cx="379844" cy="4944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936905C-977E-4D43-BB34-B8F5BC56E877}"/>
              </a:ext>
            </a:extLst>
          </p:cNvPr>
          <p:cNvCxnSpPr>
            <a:cxnSpLocks/>
          </p:cNvCxnSpPr>
          <p:nvPr/>
        </p:nvCxnSpPr>
        <p:spPr>
          <a:xfrm flipH="1">
            <a:off x="1761983" y="4848127"/>
            <a:ext cx="133640" cy="51035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F4554FEA-A5F2-4A4E-A3AD-1FAAB34281D4}"/>
              </a:ext>
            </a:extLst>
          </p:cNvPr>
          <p:cNvCxnSpPr>
            <a:cxnSpLocks/>
          </p:cNvCxnSpPr>
          <p:nvPr/>
        </p:nvCxnSpPr>
        <p:spPr>
          <a:xfrm flipV="1">
            <a:off x="7209694" y="4431243"/>
            <a:ext cx="548044" cy="113815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AFE0806-B61A-4FA0-B1D8-FD781C1B824A}"/>
              </a:ext>
            </a:extLst>
          </p:cNvPr>
          <p:cNvCxnSpPr>
            <a:cxnSpLocks/>
          </p:cNvCxnSpPr>
          <p:nvPr/>
        </p:nvCxnSpPr>
        <p:spPr>
          <a:xfrm flipH="1" flipV="1">
            <a:off x="5894368" y="4515683"/>
            <a:ext cx="506431" cy="92224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BDB03407-1433-449B-B275-C0077C255C72}"/>
              </a:ext>
            </a:extLst>
          </p:cNvPr>
          <p:cNvCxnSpPr>
            <a:cxnSpLocks/>
          </p:cNvCxnSpPr>
          <p:nvPr/>
        </p:nvCxnSpPr>
        <p:spPr>
          <a:xfrm flipH="1" flipV="1">
            <a:off x="6981104" y="5037714"/>
            <a:ext cx="737369" cy="35695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9830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1E8DB17-89A7-4DF4-834B-146965EEAFC7}"/>
              </a:ext>
            </a:extLst>
          </p:cNvPr>
          <p:cNvGrpSpPr/>
          <p:nvPr/>
        </p:nvGrpSpPr>
        <p:grpSpPr>
          <a:xfrm>
            <a:off x="7031" y="0"/>
            <a:ext cx="9144000" cy="6858000"/>
            <a:chOff x="0" y="0"/>
            <a:chExt cx="9144000" cy="6858000"/>
          </a:xfrm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FE3819E6-4A51-4B27-8292-294D1347B0CD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602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4C83AE51-57AE-46B6-9021-D909EC6F9315}"/>
                </a:ext>
              </a:extLst>
            </p:cNvPr>
            <p:cNvSpPr/>
            <p:nvPr/>
          </p:nvSpPr>
          <p:spPr>
            <a:xfrm>
              <a:off x="126608" y="112541"/>
              <a:ext cx="8904849" cy="6597747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6FE5019-4CB4-48EE-B9E6-0293449140AF}"/>
              </a:ext>
            </a:extLst>
          </p:cNvPr>
          <p:cNvSpPr txBox="1"/>
          <p:nvPr/>
        </p:nvSpPr>
        <p:spPr>
          <a:xfrm>
            <a:off x="543951" y="575445"/>
            <a:ext cx="1988234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n>
                  <a:solidFill>
                    <a:srgbClr val="FF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dirty="0">
                <a:ln>
                  <a:solidFill>
                    <a:srgbClr val="FF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n>
                  <a:solidFill>
                    <a:srgbClr val="FF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কাজ </a:t>
            </a:r>
            <a:endParaRPr lang="en-US" sz="3600" dirty="0">
              <a:ln>
                <a:solidFill>
                  <a:srgbClr val="FF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5F2707-EB34-49FB-A90B-A7FACB35E508}"/>
              </a:ext>
            </a:extLst>
          </p:cNvPr>
          <p:cNvSpPr txBox="1"/>
          <p:nvPr/>
        </p:nvSpPr>
        <p:spPr>
          <a:xfrm>
            <a:off x="7120387" y="1844743"/>
            <a:ext cx="1670800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সময় – ৫  মিনিট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2" descr="C:\Users\Dell\Desktop\HSC-Exam-1170x660.jpg">
            <a:extLst>
              <a:ext uri="{FF2B5EF4-FFF2-40B4-BE49-F238E27FC236}">
                <a16:creationId xmlns:a16="http://schemas.microsoft.com/office/drawing/2014/main" id="{99024E60-78C4-4464-840F-2B4DC0A70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779" y="423760"/>
            <a:ext cx="1771408" cy="1356741"/>
          </a:xfrm>
          <a:prstGeom prst="ellipse">
            <a:avLst/>
          </a:prstGeom>
          <a:ln w="57150">
            <a:solidFill>
              <a:schemeClr val="tx2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6DC87CC-C7AE-484B-85AA-1C9BE5FEA0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842" b="27797"/>
          <a:stretch/>
        </p:blipFill>
        <p:spPr>
          <a:xfrm>
            <a:off x="738552" y="2821872"/>
            <a:ext cx="7680959" cy="2382692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A036269C-2971-4D4C-B4B2-99EAAD3191B8}"/>
              </a:ext>
            </a:extLst>
          </p:cNvPr>
          <p:cNvSpPr txBox="1"/>
          <p:nvPr/>
        </p:nvSpPr>
        <p:spPr>
          <a:xfrm>
            <a:off x="777256" y="1694282"/>
            <a:ext cx="1048044" cy="822305"/>
          </a:xfrm>
          <a:prstGeom prst="flowChartTerminator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AB53411-23EA-4924-B7D2-FDB0B3F933AF}"/>
              </a:ext>
            </a:extLst>
          </p:cNvPr>
          <p:cNvSpPr txBox="1"/>
          <p:nvPr/>
        </p:nvSpPr>
        <p:spPr>
          <a:xfrm>
            <a:off x="2060212" y="2088162"/>
            <a:ext cx="1252022" cy="822305"/>
          </a:xfrm>
          <a:prstGeom prst="flowChartTerminator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</a:p>
        </p:txBody>
      </p:sp>
      <p:sp>
        <p:nvSpPr>
          <p:cNvPr id="36" name="Flowchart: Terminator 35">
            <a:extLst>
              <a:ext uri="{FF2B5EF4-FFF2-40B4-BE49-F238E27FC236}">
                <a16:creationId xmlns:a16="http://schemas.microsoft.com/office/drawing/2014/main" id="{55D13CD9-A4C7-482B-91C5-45426EDF4DF5}"/>
              </a:ext>
            </a:extLst>
          </p:cNvPr>
          <p:cNvSpPr/>
          <p:nvPr/>
        </p:nvSpPr>
        <p:spPr>
          <a:xfrm>
            <a:off x="4273063" y="4563697"/>
            <a:ext cx="875712" cy="640867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</a:p>
        </p:txBody>
      </p:sp>
      <p:sp>
        <p:nvSpPr>
          <p:cNvPr id="37" name="Flowchart: Terminator 36">
            <a:extLst>
              <a:ext uri="{FF2B5EF4-FFF2-40B4-BE49-F238E27FC236}">
                <a16:creationId xmlns:a16="http://schemas.microsoft.com/office/drawing/2014/main" id="{5D511799-7293-45AC-83A6-35E4BE9FF80E}"/>
              </a:ext>
            </a:extLst>
          </p:cNvPr>
          <p:cNvSpPr/>
          <p:nvPr/>
        </p:nvSpPr>
        <p:spPr>
          <a:xfrm>
            <a:off x="6009039" y="4974085"/>
            <a:ext cx="1111348" cy="742935"/>
          </a:xfrm>
          <a:prstGeom prst="flowChartTerminator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</a:p>
        </p:txBody>
      </p:sp>
      <p:sp>
        <p:nvSpPr>
          <p:cNvPr id="40" name="Flowchart: Terminator 39">
            <a:extLst>
              <a:ext uri="{FF2B5EF4-FFF2-40B4-BE49-F238E27FC236}">
                <a16:creationId xmlns:a16="http://schemas.microsoft.com/office/drawing/2014/main" id="{ED24094B-AEF9-4ADD-818D-847E8BF60871}"/>
              </a:ext>
            </a:extLst>
          </p:cNvPr>
          <p:cNvSpPr/>
          <p:nvPr/>
        </p:nvSpPr>
        <p:spPr>
          <a:xfrm>
            <a:off x="7603587" y="5345553"/>
            <a:ext cx="1304787" cy="640867"/>
          </a:xfrm>
          <a:prstGeom prst="flowChartTerminator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</a:p>
        </p:txBody>
      </p:sp>
      <p:sp>
        <p:nvSpPr>
          <p:cNvPr id="41" name="Flowchart: Terminator 40">
            <a:extLst>
              <a:ext uri="{FF2B5EF4-FFF2-40B4-BE49-F238E27FC236}">
                <a16:creationId xmlns:a16="http://schemas.microsoft.com/office/drawing/2014/main" id="{C0A55606-FF02-4906-8D2A-A104B43382A7}"/>
              </a:ext>
            </a:extLst>
          </p:cNvPr>
          <p:cNvSpPr/>
          <p:nvPr/>
        </p:nvSpPr>
        <p:spPr>
          <a:xfrm>
            <a:off x="5816994" y="2299385"/>
            <a:ext cx="1304787" cy="640867"/>
          </a:xfrm>
          <a:prstGeom prst="flowChartTerminator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</a:p>
        </p:txBody>
      </p:sp>
      <p:sp>
        <p:nvSpPr>
          <p:cNvPr id="42" name="Flowchart: Terminator 41">
            <a:extLst>
              <a:ext uri="{FF2B5EF4-FFF2-40B4-BE49-F238E27FC236}">
                <a16:creationId xmlns:a16="http://schemas.microsoft.com/office/drawing/2014/main" id="{5AF8B9D1-9F61-43E0-BE5E-0AEA667894E9}"/>
              </a:ext>
            </a:extLst>
          </p:cNvPr>
          <p:cNvSpPr/>
          <p:nvPr/>
        </p:nvSpPr>
        <p:spPr>
          <a:xfrm>
            <a:off x="2263141" y="4189059"/>
            <a:ext cx="875712" cy="640867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</a:p>
        </p:txBody>
      </p:sp>
      <p:sp>
        <p:nvSpPr>
          <p:cNvPr id="43" name="Flowchart: Terminator 42">
            <a:extLst>
              <a:ext uri="{FF2B5EF4-FFF2-40B4-BE49-F238E27FC236}">
                <a16:creationId xmlns:a16="http://schemas.microsoft.com/office/drawing/2014/main" id="{A349D5E8-54C7-47F1-B3A7-330891BC32BF}"/>
              </a:ext>
            </a:extLst>
          </p:cNvPr>
          <p:cNvSpPr/>
          <p:nvPr/>
        </p:nvSpPr>
        <p:spPr>
          <a:xfrm>
            <a:off x="2529363" y="4897716"/>
            <a:ext cx="875712" cy="640867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EDB4D3CD-E6C3-4AF4-87B3-78932C3ADBFA}"/>
              </a:ext>
            </a:extLst>
          </p:cNvPr>
          <p:cNvCxnSpPr>
            <a:cxnSpLocks/>
          </p:cNvCxnSpPr>
          <p:nvPr/>
        </p:nvCxnSpPr>
        <p:spPr>
          <a:xfrm>
            <a:off x="1322369" y="2430029"/>
            <a:ext cx="0" cy="48389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E52A0690-69B1-4E05-9EBE-05DFD8F1F764}"/>
              </a:ext>
            </a:extLst>
          </p:cNvPr>
          <p:cNvCxnSpPr>
            <a:cxnSpLocks/>
          </p:cNvCxnSpPr>
          <p:nvPr/>
        </p:nvCxnSpPr>
        <p:spPr>
          <a:xfrm flipH="1">
            <a:off x="1865380" y="2821872"/>
            <a:ext cx="576244" cy="77560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B70FC08F-4240-4DB8-ABB3-05D3DDAC286E}"/>
              </a:ext>
            </a:extLst>
          </p:cNvPr>
          <p:cNvCxnSpPr>
            <a:cxnSpLocks/>
          </p:cNvCxnSpPr>
          <p:nvPr/>
        </p:nvCxnSpPr>
        <p:spPr>
          <a:xfrm>
            <a:off x="6469387" y="2982611"/>
            <a:ext cx="95326" cy="82527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22D09773-56F9-460C-813F-C310B71723C0}"/>
              </a:ext>
            </a:extLst>
          </p:cNvPr>
          <p:cNvCxnSpPr>
            <a:cxnSpLocks/>
          </p:cNvCxnSpPr>
          <p:nvPr/>
        </p:nvCxnSpPr>
        <p:spPr>
          <a:xfrm flipH="1" flipV="1">
            <a:off x="2060212" y="4984186"/>
            <a:ext cx="469151" cy="7724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AE197561-36E4-47A9-A771-65DF671F7D52}"/>
              </a:ext>
            </a:extLst>
          </p:cNvPr>
          <p:cNvCxnSpPr>
            <a:cxnSpLocks/>
          </p:cNvCxnSpPr>
          <p:nvPr/>
        </p:nvCxnSpPr>
        <p:spPr>
          <a:xfrm flipH="1">
            <a:off x="2007465" y="4563697"/>
            <a:ext cx="405144" cy="25305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802DD9C0-A98C-4D9A-B2A7-7D1C8D407D4A}"/>
              </a:ext>
            </a:extLst>
          </p:cNvPr>
          <p:cNvCxnSpPr>
            <a:cxnSpLocks/>
          </p:cNvCxnSpPr>
          <p:nvPr/>
        </p:nvCxnSpPr>
        <p:spPr>
          <a:xfrm flipV="1">
            <a:off x="6846365" y="4342315"/>
            <a:ext cx="582706" cy="66189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0ADB5CEB-6F2F-46D8-A81A-7F345FA7920D}"/>
              </a:ext>
            </a:extLst>
          </p:cNvPr>
          <p:cNvCxnSpPr>
            <a:cxnSpLocks/>
          </p:cNvCxnSpPr>
          <p:nvPr/>
        </p:nvCxnSpPr>
        <p:spPr>
          <a:xfrm flipH="1" flipV="1">
            <a:off x="5700355" y="4365249"/>
            <a:ext cx="420485" cy="60883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9FE38CAA-7681-4E18-A8A2-8F185516FA19}"/>
              </a:ext>
            </a:extLst>
          </p:cNvPr>
          <p:cNvCxnSpPr>
            <a:cxnSpLocks/>
          </p:cNvCxnSpPr>
          <p:nvPr/>
        </p:nvCxnSpPr>
        <p:spPr>
          <a:xfrm flipH="1" flipV="1">
            <a:off x="6668086" y="4621685"/>
            <a:ext cx="1050388" cy="77298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Flowchart: Terminator 60">
            <a:extLst>
              <a:ext uri="{FF2B5EF4-FFF2-40B4-BE49-F238E27FC236}">
                <a16:creationId xmlns:a16="http://schemas.microsoft.com/office/drawing/2014/main" id="{40440BCD-F6C6-480B-B7D5-4B52987F5484}"/>
              </a:ext>
            </a:extLst>
          </p:cNvPr>
          <p:cNvSpPr/>
          <p:nvPr/>
        </p:nvSpPr>
        <p:spPr>
          <a:xfrm>
            <a:off x="1026942" y="5846835"/>
            <a:ext cx="7019778" cy="745714"/>
          </a:xfrm>
          <a:prstGeom prst="flowChartTerminator">
            <a:avLst/>
          </a:prstGeom>
          <a:solidFill>
            <a:srgbClr val="00B0F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ü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একটি বীজের বিভিন্ন অংশ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036328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A857109-37FA-46B8-9124-F78364F3B7E4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8434AF9B-5835-4466-8420-F8CB2CE83645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602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1EE471D-0055-4391-A6FC-C74547CEB907}"/>
                </a:ext>
              </a:extLst>
            </p:cNvPr>
            <p:cNvSpPr/>
            <p:nvPr/>
          </p:nvSpPr>
          <p:spPr>
            <a:xfrm>
              <a:off x="126608" y="112541"/>
              <a:ext cx="8904849" cy="6597747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3B1C23E0-D883-4C47-9EC0-4DD2816B2808}"/>
              </a:ext>
            </a:extLst>
          </p:cNvPr>
          <p:cNvSpPr txBox="1"/>
          <p:nvPr/>
        </p:nvSpPr>
        <p:spPr>
          <a:xfrm>
            <a:off x="754967" y="5375792"/>
            <a:ext cx="7634066" cy="58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b="1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বীজ থেকে শিশু উদ্ভিদের জন্ম হওয়াকে </a:t>
            </a:r>
            <a:r>
              <a:rPr lang="en-US" sz="3200" b="1" dirty="0" err="1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অঙ্কুরোদগম</a:t>
            </a:r>
            <a:r>
              <a:rPr lang="bn-IN" sz="3200" b="1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বলে ?</a:t>
            </a:r>
            <a:endParaRPr lang="en-US" sz="3200" b="1" dirty="0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CAE12DCB-21C2-4E39-A57F-333FAC451B23}"/>
              </a:ext>
            </a:extLst>
          </p:cNvPr>
          <p:cNvSpPr/>
          <p:nvPr/>
        </p:nvSpPr>
        <p:spPr>
          <a:xfrm>
            <a:off x="3163470" y="195460"/>
            <a:ext cx="2831123" cy="584775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অঙ্কুরোদগম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3B5CFBA-1054-4778-9E2D-BA0C48C843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05" r="6619"/>
          <a:stretch/>
        </p:blipFill>
        <p:spPr>
          <a:xfrm>
            <a:off x="2302704" y="1384701"/>
            <a:ext cx="4841047" cy="34949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3123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207</TotalTime>
  <Words>525</Words>
  <Application>Microsoft Office PowerPoint</Application>
  <PresentationFormat>On-screen Show (4:3)</PresentationFormat>
  <Paragraphs>73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Calibri</vt:lpstr>
      <vt:lpstr>Garamond</vt:lpstr>
      <vt:lpstr>Impact</vt:lpstr>
      <vt:lpstr>Nikosh</vt:lpstr>
      <vt:lpstr>NikoshBAN</vt:lpstr>
      <vt:lpstr>SutonnyMJ</vt:lpstr>
      <vt:lpstr>Wingdings</vt:lpstr>
      <vt:lpstr>Organic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25</cp:revision>
  <dcterms:created xsi:type="dcterms:W3CDTF">2019-11-21T04:30:25Z</dcterms:created>
  <dcterms:modified xsi:type="dcterms:W3CDTF">2019-11-21T14:37:31Z</dcterms:modified>
</cp:coreProperties>
</file>