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3" r:id="rId19"/>
    <p:sldId id="274" r:id="rId20"/>
    <p:sldId id="278" r:id="rId21"/>
    <p:sldId id="275" r:id="rId22"/>
    <p:sldId id="276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5F1DD-2016-450F-8E06-050F909769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7AA7C-500A-40F9-8472-EA7F1449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 may ask the students to talk about the pictures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their partners.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AA7C-500A-40F9-8472-EA7F14490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7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may show the word first, then ask the meaning, then he can show the details accordingly.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AA7C-500A-40F9-8472-EA7F14490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may show the word first, then ask the meaning, then he can show the details accordingly.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AA7C-500A-40F9-8472-EA7F14490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47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9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4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5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4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36272B-6137-4B5B-8F68-97F1D8D7B6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D7C68C-6660-4969-B04F-F3AAA9F3475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2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 descr="ssss"/>
          <p:cNvSpPr>
            <a:spLocks noChangeArrowheads="1" noChangeShapeType="1" noTextEdit="1"/>
          </p:cNvSpPr>
          <p:nvPr/>
        </p:nvSpPr>
        <p:spPr bwMode="auto">
          <a:xfrm>
            <a:off x="4286633" y="219482"/>
            <a:ext cx="4024854" cy="8215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as-IN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স্বাগতম</a:t>
            </a:r>
            <a:endParaRPr lang="en-US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7" y="1187354"/>
            <a:ext cx="10877266" cy="50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1.85185E-6 L 3.33333E-6 -0.09908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988" y="213815"/>
            <a:ext cx="33709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parajita" pitchFamily="34" charset="0"/>
              </a:rPr>
              <a:t>P</a:t>
            </a:r>
            <a:r>
              <a:rPr lang="en-US" sz="3200" b="1" dirty="0" smtClean="0">
                <a:latin typeface="+mj-lt"/>
                <a:cs typeface="Aparajita" pitchFamily="34" charset="0"/>
              </a:rPr>
              <a:t>etty</a:t>
            </a:r>
            <a:endParaRPr lang="en-US" sz="3200" b="1" dirty="0">
              <a:latin typeface="+mj-lt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7137" y="976965"/>
            <a:ext cx="7162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Meaning : </a:t>
            </a:r>
            <a:r>
              <a:rPr lang="en-US" sz="3200" b="1" dirty="0" smtClean="0">
                <a:latin typeface="+mj-lt"/>
                <a:cs typeface="Aparajita" pitchFamily="34" charset="0"/>
              </a:rPr>
              <a:t>small, miniature, little</a:t>
            </a:r>
            <a:endParaRPr lang="en-US" sz="3200" b="1" dirty="0">
              <a:latin typeface="+mj-lt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137" y="5725040"/>
            <a:ext cx="7162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All these are petty creatures.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37" y="1780197"/>
            <a:ext cx="7133771" cy="38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737" y="295701"/>
            <a:ext cx="380772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parajita" pitchFamily="34" charset="0"/>
              </a:rPr>
              <a:t>Trick</a:t>
            </a:r>
            <a:endParaRPr lang="en-US" sz="3200" b="1" dirty="0">
              <a:latin typeface="+mj-lt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432" y="1058851"/>
            <a:ext cx="7162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Meaning : </a:t>
            </a:r>
            <a:r>
              <a:rPr lang="en-US" sz="3200" b="1" dirty="0" smtClean="0">
                <a:latin typeface="+mj-lt"/>
                <a:cs typeface="Aparajita" pitchFamily="34" charset="0"/>
              </a:rPr>
              <a:t>Fake, false, bogus</a:t>
            </a:r>
            <a:endParaRPr lang="en-US" sz="3200" b="1" dirty="0">
              <a:latin typeface="+mj-lt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4432" y="5654526"/>
            <a:ext cx="7162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I have understood your tricks.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1892529"/>
            <a:ext cx="5090614" cy="3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316" y="145576"/>
            <a:ext cx="36030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parajita" pitchFamily="34" charset="0"/>
              </a:rPr>
              <a:t>Urban</a:t>
            </a:r>
            <a:endParaRPr lang="en-US" sz="3200" b="1" dirty="0">
              <a:latin typeface="+mj-lt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9841" y="908726"/>
            <a:ext cx="7162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Meaning : C</a:t>
            </a:r>
            <a:r>
              <a:rPr lang="en-US" sz="3200" b="1" dirty="0" smtClean="0">
                <a:latin typeface="+mj-lt"/>
                <a:cs typeface="Aparajita" pitchFamily="34" charset="0"/>
              </a:rPr>
              <a:t>ity, town, corporation</a:t>
            </a:r>
            <a:endParaRPr lang="en-US" sz="3200" b="1" dirty="0">
              <a:latin typeface="+mj-lt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9841" y="5794556"/>
            <a:ext cx="716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We live in an urban area.</a:t>
            </a:r>
            <a:endParaRPr lang="en-US" sz="28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41" y="1536226"/>
            <a:ext cx="7162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9272" y="508478"/>
            <a:ext cx="8229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47663" algn="l"/>
              </a:tabLst>
            </a:pPr>
            <a:r>
              <a:rPr lang="en-US" sz="2800" b="1" dirty="0">
                <a:latin typeface="+mj-lt"/>
              </a:rPr>
              <a:t>B Read the text and answer the following </a:t>
            </a:r>
            <a:r>
              <a:rPr lang="en-US" sz="2800" b="1" dirty="0" smtClean="0">
                <a:latin typeface="+mj-lt"/>
              </a:rPr>
              <a:t>	questions.</a:t>
            </a:r>
            <a:endParaRPr lang="en-US" sz="2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273" y="1727678"/>
            <a:ext cx="825137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River gypsies in Bangladesh are having various problems.</a:t>
            </a:r>
          </a:p>
        </p:txBody>
      </p:sp>
      <p:sp>
        <p:nvSpPr>
          <p:cNvPr id="4" name="Oval 3"/>
          <p:cNvSpPr/>
          <p:nvPr/>
        </p:nvSpPr>
        <p:spPr>
          <a:xfrm>
            <a:off x="2611272" y="3138985"/>
            <a:ext cx="7162800" cy="23622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Let us see……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68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066800"/>
            <a:ext cx="9759462" cy="5235526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1325880" y="0"/>
            <a:ext cx="9759462" cy="1027250"/>
          </a:xfrm>
          <a:prstGeom prst="downArrowCallout">
            <a:avLst>
              <a:gd name="adj1" fmla="val 57653"/>
              <a:gd name="adj2" fmla="val 78061"/>
              <a:gd name="adj3" fmla="val 25000"/>
              <a:gd name="adj4" fmla="val 62256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Firstly: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9239" y="1120723"/>
            <a:ext cx="348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Book Antiqua" pitchFamily="18" charset="0"/>
              </a:rPr>
              <a:t>Urbanisation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36" y="1646359"/>
            <a:ext cx="8677422" cy="40614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04" y="0"/>
            <a:ext cx="2629522" cy="15430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324707" y="304800"/>
            <a:ext cx="2717173" cy="9144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Losing</a:t>
            </a:r>
            <a:endParaRPr lang="en-US" sz="2800" b="1" dirty="0">
              <a:latin typeface="+mj-lt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910756" y="275771"/>
            <a:ext cx="2980125" cy="91440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customer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2522" y="5811128"/>
            <a:ext cx="607724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f</a:t>
            </a:r>
            <a:r>
              <a:rPr lang="en-US" sz="2800" b="1" dirty="0" smtClean="0">
                <a:latin typeface="Book Antiqua" pitchFamily="18" charset="0"/>
              </a:rPr>
              <a:t>or urban people.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4382" y="416726"/>
            <a:ext cx="497996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Individual work</a:t>
            </a:r>
            <a:endParaRPr lang="en-US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073" y="1897796"/>
            <a:ext cx="68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i="1" dirty="0" smtClean="0">
                <a:latin typeface="+mj-lt"/>
              </a:rPr>
              <a:t>Has a great effect on gypsy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6604" y="2549299"/>
            <a:ext cx="10916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latin typeface="+mj-lt"/>
              </a:rPr>
              <a:t>Many river gypsies are changing there lifestyle because---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604" y="3677767"/>
            <a:ext cx="68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latin typeface="+mj-lt"/>
              </a:rPr>
              <a:t>The word “Affect” means---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671" y="4806235"/>
            <a:ext cx="68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latin typeface="+mj-lt"/>
              </a:rPr>
              <a:t>The government is offering them---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8805" y="1311901"/>
            <a:ext cx="497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latin typeface="+mj-lt"/>
              </a:rPr>
              <a:t>Global climate change---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0671" y="3107060"/>
            <a:ext cx="870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i="1" dirty="0" smtClean="0">
                <a:latin typeface="+mj-lt"/>
              </a:rPr>
              <a:t>They have accepted the changed reality---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073" y="4277756"/>
            <a:ext cx="264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i="1" dirty="0" smtClean="0">
                <a:latin typeface="+mj-lt"/>
              </a:rPr>
              <a:t>Damage.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073" y="5320682"/>
            <a:ext cx="264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i="1" dirty="0">
                <a:latin typeface="+mj-lt"/>
              </a:rPr>
              <a:t>S</a:t>
            </a:r>
            <a:r>
              <a:rPr lang="en-US" sz="3200" b="1" i="1" dirty="0" smtClean="0">
                <a:latin typeface="+mj-lt"/>
              </a:rPr>
              <a:t>uffrage.</a:t>
            </a:r>
          </a:p>
        </p:txBody>
      </p:sp>
    </p:spTree>
    <p:extLst>
      <p:ext uri="{BB962C8B-B14F-4D97-AF65-F5344CB8AC3E}">
        <p14:creationId xmlns:p14="http://schemas.microsoft.com/office/powerpoint/2010/main" val="36686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4" y="3330489"/>
            <a:ext cx="4941613" cy="21559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6" y="1016833"/>
            <a:ext cx="4941613" cy="2297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>
            <a:off x="636563" y="1465195"/>
            <a:ext cx="2590798" cy="17526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Previous waterways</a:t>
            </a:r>
            <a:endParaRPr lang="en-US" sz="2400" b="1" dirty="0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6563" y="3330488"/>
            <a:ext cx="2590798" cy="181659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Present waterways</a:t>
            </a:r>
            <a:endParaRPr lang="en-US" sz="2400" b="1" dirty="0">
              <a:latin typeface="+mj-lt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317859" y="1577888"/>
            <a:ext cx="2201258" cy="1752600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24,000 km</a:t>
            </a:r>
            <a:endParaRPr lang="en-US" sz="2400" b="1" dirty="0"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317859" y="3537347"/>
            <a:ext cx="2201258" cy="1742194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6,000 km</a:t>
            </a:r>
          </a:p>
          <a:p>
            <a:pPr algn="ctr"/>
            <a:r>
              <a:rPr lang="en-US" sz="2000" b="1" dirty="0">
                <a:latin typeface="+mj-lt"/>
              </a:rPr>
              <a:t>i</a:t>
            </a:r>
            <a:r>
              <a:rPr lang="en-US" sz="2000" b="1" dirty="0" smtClean="0">
                <a:latin typeface="+mj-lt"/>
              </a:rPr>
              <a:t>n dry season</a:t>
            </a:r>
            <a:endParaRPr lang="en-US" sz="2000" b="1" dirty="0">
              <a:latin typeface="+mj-lt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852203" y="0"/>
            <a:ext cx="3733800" cy="1016833"/>
          </a:xfrm>
          <a:prstGeom prst="downArrowCallout">
            <a:avLst>
              <a:gd name="adj1" fmla="val 84951"/>
              <a:gd name="adj2" fmla="val 90660"/>
              <a:gd name="adj3" fmla="val 25000"/>
              <a:gd name="adj4" fmla="val 6497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Secondly</a:t>
            </a:r>
            <a:endParaRPr lang="en-US" sz="3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9" y="5599093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+mj-lt"/>
              </a:rPr>
              <a:t>Thus waterways are decreasing rapidly which is not favorable to the gypsies.</a:t>
            </a:r>
            <a:endParaRPr lang="en-US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3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328300"/>
            <a:ext cx="10550769" cy="4792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994" y="5233182"/>
            <a:ext cx="1055076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</a:rPr>
              <a:t>Scientists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believe that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Bangladesh will be worst affected by global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30007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96" y="407964"/>
            <a:ext cx="5663418" cy="3956708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07964"/>
            <a:ext cx="5795896" cy="3956708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4800" y="4807803"/>
            <a:ext cx="111281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The </a:t>
            </a:r>
            <a:r>
              <a:rPr lang="en-US" sz="2400" b="1" dirty="0" smtClean="0">
                <a:latin typeface="+mj-lt"/>
              </a:rPr>
              <a:t>unpredictable rain </a:t>
            </a:r>
            <a:r>
              <a:rPr lang="en-US" sz="2400" b="1" dirty="0">
                <a:latin typeface="+mj-lt"/>
              </a:rPr>
              <a:t>and drying out of rivers have made boat movement heavily restricted.</a:t>
            </a:r>
          </a:p>
        </p:txBody>
      </p:sp>
    </p:spTree>
    <p:extLst>
      <p:ext uri="{BB962C8B-B14F-4D97-AF65-F5344CB8AC3E}">
        <p14:creationId xmlns:p14="http://schemas.microsoft.com/office/powerpoint/2010/main" val="12402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972515" y="281410"/>
            <a:ext cx="6400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235539" y="3972116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Forhad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Teacher(Computer)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Kurarbazar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DBI High School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Beanibazar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Email:forhadalam79@gmail.com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68" y="1290435"/>
            <a:ext cx="2857500" cy="2651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6"/>
          <p:cNvSpPr txBox="1"/>
          <p:nvPr/>
        </p:nvSpPr>
        <p:spPr>
          <a:xfrm>
            <a:off x="6214780" y="4405117"/>
            <a:ext cx="4648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Unit-7, Lesson-4</a:t>
            </a:r>
            <a:endParaRPr lang="en-US" sz="3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45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2" y="321316"/>
            <a:ext cx="8243667" cy="3407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260" y="527434"/>
            <a:ext cx="4735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Pair </a:t>
            </a:r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work</a:t>
            </a:r>
            <a:endParaRPr lang="en-US" sz="4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828" y="3838143"/>
            <a:ext cx="1170432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47663" algn="l"/>
              </a:tabLst>
            </a:pPr>
            <a:r>
              <a:rPr lang="en-US" sz="2800" b="1" dirty="0" smtClean="0">
                <a:latin typeface="+mj-lt"/>
              </a:rPr>
              <a:t>1 </a:t>
            </a:r>
            <a:r>
              <a:rPr lang="en-US" sz="2800" b="1" dirty="0" smtClean="0">
                <a:latin typeface="+mj-lt"/>
              </a:rPr>
              <a:t>	What </a:t>
            </a:r>
            <a:r>
              <a:rPr lang="en-US" sz="2800" b="1" dirty="0">
                <a:latin typeface="+mj-lt"/>
              </a:rPr>
              <a:t>are the main problems that river </a:t>
            </a:r>
            <a:r>
              <a:rPr lang="en-US" sz="2800" b="1" dirty="0" smtClean="0">
                <a:latin typeface="+mj-lt"/>
              </a:rPr>
              <a:t>	gypsies </a:t>
            </a:r>
            <a:r>
              <a:rPr lang="en-US" sz="2800" b="1" dirty="0">
                <a:latin typeface="+mj-lt"/>
              </a:rPr>
              <a:t>are facing?</a:t>
            </a:r>
          </a:p>
          <a:p>
            <a:pPr>
              <a:tabLst>
                <a:tab pos="347663" algn="l"/>
              </a:tabLst>
            </a:pPr>
            <a:r>
              <a:rPr lang="en-US" sz="2800" b="1" dirty="0">
                <a:latin typeface="+mj-lt"/>
              </a:rPr>
              <a:t>2 </a:t>
            </a:r>
            <a:r>
              <a:rPr lang="en-US" sz="2800" b="1" dirty="0" smtClean="0">
                <a:latin typeface="+mj-lt"/>
              </a:rPr>
              <a:t>	What </a:t>
            </a:r>
            <a:r>
              <a:rPr lang="en-US" sz="2800" b="1" dirty="0">
                <a:latin typeface="+mj-lt"/>
              </a:rPr>
              <a:t>is the effect of global climate change </a:t>
            </a:r>
            <a:r>
              <a:rPr lang="en-US" sz="2800" b="1" dirty="0" smtClean="0">
                <a:latin typeface="+mj-lt"/>
              </a:rPr>
              <a:t>in </a:t>
            </a:r>
            <a:r>
              <a:rPr lang="en-US" sz="2800" b="1" dirty="0">
                <a:latin typeface="+mj-lt"/>
              </a:rPr>
              <a:t>Bangladesh?</a:t>
            </a:r>
          </a:p>
          <a:p>
            <a:pPr>
              <a:tabLst>
                <a:tab pos="347663" algn="l"/>
              </a:tabLst>
            </a:pPr>
            <a:r>
              <a:rPr lang="en-US" sz="2800" b="1" dirty="0">
                <a:latin typeface="+mj-lt"/>
              </a:rPr>
              <a:t>3 </a:t>
            </a:r>
            <a:r>
              <a:rPr lang="en-US" sz="2800" b="1" dirty="0" smtClean="0">
                <a:latin typeface="+mj-lt"/>
              </a:rPr>
              <a:t>	Why </a:t>
            </a:r>
            <a:r>
              <a:rPr lang="en-US" sz="2800" b="1" dirty="0">
                <a:latin typeface="+mj-lt"/>
              </a:rPr>
              <a:t>are many river gypsies thinking of </a:t>
            </a:r>
            <a:r>
              <a:rPr lang="en-US" sz="2800" b="1" dirty="0" smtClean="0">
                <a:latin typeface="+mj-lt"/>
              </a:rPr>
              <a:t>changing </a:t>
            </a:r>
            <a:r>
              <a:rPr lang="en-US" sz="2800" b="1" dirty="0">
                <a:latin typeface="+mj-lt"/>
              </a:rPr>
              <a:t>their lifestyle?</a:t>
            </a:r>
          </a:p>
          <a:p>
            <a:pPr>
              <a:tabLst>
                <a:tab pos="347663" algn="l"/>
              </a:tabLst>
            </a:pPr>
            <a:r>
              <a:rPr lang="en-US" sz="2800" b="1" dirty="0">
                <a:latin typeface="+mj-lt"/>
              </a:rPr>
              <a:t>4 </a:t>
            </a:r>
            <a:r>
              <a:rPr lang="en-US" sz="2800" b="1" dirty="0" smtClean="0">
                <a:latin typeface="+mj-lt"/>
              </a:rPr>
              <a:t>	Why </a:t>
            </a:r>
            <a:r>
              <a:rPr lang="en-US" sz="2800" b="1" dirty="0">
                <a:latin typeface="+mj-lt"/>
              </a:rPr>
              <a:t>can’t river gypsy children go to </a:t>
            </a:r>
            <a:r>
              <a:rPr lang="en-US" sz="2800" b="1" dirty="0" smtClean="0">
                <a:latin typeface="+mj-lt"/>
              </a:rPr>
              <a:t>conventional </a:t>
            </a:r>
            <a:r>
              <a:rPr lang="en-US" sz="2800" b="1" dirty="0">
                <a:latin typeface="+mj-lt"/>
              </a:rPr>
              <a:t>schools?</a:t>
            </a:r>
          </a:p>
          <a:p>
            <a:pPr>
              <a:tabLst>
                <a:tab pos="347663" algn="l"/>
              </a:tabLst>
            </a:pPr>
            <a:r>
              <a:rPr lang="en-US" sz="2800" b="1" dirty="0">
                <a:latin typeface="+mj-lt"/>
              </a:rPr>
              <a:t>5 </a:t>
            </a:r>
            <a:r>
              <a:rPr lang="en-US" sz="2800" b="1" dirty="0" smtClean="0">
                <a:latin typeface="+mj-lt"/>
              </a:rPr>
              <a:t>	Who </a:t>
            </a:r>
            <a:r>
              <a:rPr lang="en-US" sz="2800" b="1" dirty="0">
                <a:latin typeface="+mj-lt"/>
              </a:rPr>
              <a:t>are running special schools for river </a:t>
            </a:r>
            <a:r>
              <a:rPr lang="en-US" sz="2800" b="1" dirty="0" smtClean="0">
                <a:latin typeface="+mj-lt"/>
              </a:rPr>
              <a:t>gypsy </a:t>
            </a:r>
            <a:r>
              <a:rPr lang="en-US" sz="2800" b="1" dirty="0">
                <a:latin typeface="+mj-lt"/>
              </a:rPr>
              <a:t>children? Why?</a:t>
            </a:r>
          </a:p>
        </p:txBody>
      </p:sp>
    </p:spTree>
    <p:extLst>
      <p:ext uri="{BB962C8B-B14F-4D97-AF65-F5344CB8AC3E}">
        <p14:creationId xmlns:p14="http://schemas.microsoft.com/office/powerpoint/2010/main" val="1182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95611" y="234461"/>
            <a:ext cx="7672753" cy="1524000"/>
          </a:xfrm>
          <a:prstGeom prst="downArrowCallout">
            <a:avLst>
              <a:gd name="adj1" fmla="val 53572"/>
              <a:gd name="adj2" fmla="val 64048"/>
              <a:gd name="adj3" fmla="val 25000"/>
              <a:gd name="adj4" fmla="val 58310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Evaluation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318" y="1997614"/>
            <a:ext cx="1080398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+mj-lt"/>
              </a:rPr>
              <a:t>How does global climate change affect Bangladesh?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318" y="2630660"/>
            <a:ext cx="1080398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+mj-lt"/>
              </a:rPr>
              <a:t>Where are gypsy children born and brought up?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318" y="3418451"/>
            <a:ext cx="1080398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+mj-lt"/>
              </a:rPr>
              <a:t>What is mobile boat-school?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18" y="4192176"/>
            <a:ext cx="1080398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+mj-lt"/>
              </a:rPr>
              <a:t>Why can’t the gypsy people come to the mainstream of population?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4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4128868" y="166467"/>
            <a:ext cx="4419600" cy="914400"/>
          </a:xfrm>
          <a:prstGeom prst="trapezoid">
            <a:avLst>
              <a:gd name="adj" fmla="val 548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+mj-lt"/>
                <a:cs typeface="Andalus" pitchFamily="18" charset="-78"/>
              </a:rPr>
              <a:t>Home Work</a:t>
            </a:r>
            <a:endParaRPr lang="en-US" sz="4400" b="1" dirty="0">
              <a:latin typeface="+mj-lt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1110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Imagine </a:t>
            </a:r>
            <a:r>
              <a:rPr lang="en-US" sz="2400" b="1" dirty="0">
                <a:latin typeface="+mj-lt"/>
              </a:rPr>
              <a:t>there is a boat-school in your area to teach river gypsy children</a:t>
            </a:r>
            <a:r>
              <a:rPr lang="en-US" sz="2400" b="1" dirty="0" smtClean="0">
                <a:latin typeface="+mj-lt"/>
              </a:rPr>
              <a:t>.</a:t>
            </a:r>
          </a:p>
          <a:p>
            <a:r>
              <a:rPr lang="en-US" sz="2400" b="1" dirty="0" smtClean="0">
                <a:latin typeface="+mj-lt"/>
              </a:rPr>
              <a:t>Write </a:t>
            </a:r>
            <a:r>
              <a:rPr lang="en-US" sz="2400" b="1" dirty="0">
                <a:latin typeface="+mj-lt"/>
              </a:rPr>
              <a:t>a </a:t>
            </a:r>
            <a:r>
              <a:rPr lang="en-US" sz="2400" b="1" dirty="0" smtClean="0">
                <a:latin typeface="+mj-lt"/>
              </a:rPr>
              <a:t>composition about </a:t>
            </a:r>
            <a:r>
              <a:rPr lang="en-US" sz="2400" b="1" dirty="0">
                <a:latin typeface="+mj-lt"/>
              </a:rPr>
              <a:t>how </a:t>
            </a:r>
            <a:r>
              <a:rPr lang="en-US" sz="2400" b="1" dirty="0" smtClean="0">
                <a:latin typeface="+mj-lt"/>
              </a:rPr>
              <a:t>you </a:t>
            </a:r>
            <a:r>
              <a:rPr lang="en-US" sz="2400" b="1" dirty="0">
                <a:latin typeface="+mj-lt"/>
              </a:rPr>
              <a:t>can help the gypsy children </a:t>
            </a:r>
            <a:r>
              <a:rPr lang="en-US" sz="2400" b="1" dirty="0" smtClean="0">
                <a:latin typeface="+mj-lt"/>
              </a:rPr>
              <a:t>with learning</a:t>
            </a:r>
            <a:r>
              <a:rPr lang="en-US" sz="2400" b="1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6" b="6820"/>
          <a:stretch/>
        </p:blipFill>
        <p:spPr>
          <a:xfrm>
            <a:off x="1865281" y="2493330"/>
            <a:ext cx="7982103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73" y="0"/>
            <a:ext cx="11267492" cy="6373505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3548421" y="2562373"/>
            <a:ext cx="5336275" cy="11079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 all.</a:t>
            </a:r>
            <a:endParaRPr lang="en-US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644002"/>
              </p:ext>
            </p:extLst>
          </p:nvPr>
        </p:nvGraphicFramePr>
        <p:xfrm>
          <a:off x="6168097" y="260838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97" y="2608385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40090" y="475897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  <a:cs typeface="Andalus" pitchFamily="18" charset="-78"/>
              </a:rPr>
              <a:t>What have you watched in the video?</a:t>
            </a:r>
            <a:endParaRPr lang="en-US" sz="3600" b="1" dirty="0"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4188" y="5525888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  <a:cs typeface="Andalus" pitchFamily="18" charset="-78"/>
              </a:rPr>
              <a:t>River Gypsy</a:t>
            </a:r>
            <a:endParaRPr lang="en-US" sz="4400" b="1" dirty="0"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1788" y="374068"/>
            <a:ext cx="5715000" cy="3886200"/>
          </a:xfrm>
          <a:prstGeom prst="ellipse">
            <a:avLst/>
          </a:prstGeom>
          <a:solidFill>
            <a:srgbClr val="92D050"/>
          </a:solidFill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  <a:cs typeface="Andalus" pitchFamily="18" charset="-78"/>
              </a:rPr>
              <a:t>Let us watch a video.</a:t>
            </a:r>
            <a:endParaRPr lang="en-US" sz="4800" b="1" dirty="0">
              <a:latin typeface="Book Antiqua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2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048" y="1522246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Our Today’s Lesson is-</a:t>
            </a:r>
            <a:endParaRPr lang="en-US" sz="6000" b="1" dirty="0">
              <a:solidFill>
                <a:schemeClr val="accent6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2134" y="3129887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River Gypsies in Bangladesh-2</a:t>
            </a:r>
          </a:p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Unit-7, Lesson-4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1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491" y="2363337"/>
            <a:ext cx="9033681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ask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and answer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questions…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cs typeface="Andalus" pitchFamily="2" charset="-78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r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ead and understand the text…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participate them in a short composition.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cs typeface="Andalus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90" y="1132764"/>
            <a:ext cx="829783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+mj-lt"/>
                <a:cs typeface="Andalus" pitchFamily="2" charset="-78"/>
              </a:rPr>
              <a:t>After we have studied this lesson. we will be able to…</a:t>
            </a:r>
          </a:p>
        </p:txBody>
      </p:sp>
    </p:spTree>
    <p:extLst>
      <p:ext uri="{BB962C8B-B14F-4D97-AF65-F5344CB8AC3E}">
        <p14:creationId xmlns:p14="http://schemas.microsoft.com/office/powerpoint/2010/main" val="23203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902" y="327364"/>
            <a:ext cx="83820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Book Antiqua" pitchFamily="18" charset="0"/>
              </a:rPr>
              <a:t>A Look at the pictures. Discuss with your partner and say who they are, </a:t>
            </a:r>
            <a:r>
              <a:rPr lang="en-US" sz="2400" b="1" dirty="0" smtClean="0">
                <a:latin typeface="Book Antiqua" pitchFamily="18" charset="0"/>
              </a:rPr>
              <a:t>where they </a:t>
            </a:r>
            <a:r>
              <a:rPr lang="en-US" sz="2400" b="1" dirty="0">
                <a:latin typeface="Book Antiqua" pitchFamily="18" charset="0"/>
              </a:rPr>
              <a:t>are, what they are doing,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2" y="1460036"/>
            <a:ext cx="8222825" cy="46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8" y="81890"/>
            <a:ext cx="113958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Survive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89" y="845040"/>
            <a:ext cx="113958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Meaning : </a:t>
            </a:r>
            <a:r>
              <a:rPr lang="en-US" sz="3200" b="1" dirty="0" smtClean="0">
                <a:latin typeface="Book Antiqua" pitchFamily="18" charset="0"/>
                <a:cs typeface="Aparajita" pitchFamily="34" charset="0"/>
              </a:rPr>
              <a:t>Continue, stay alive, last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90" y="5796890"/>
            <a:ext cx="113958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How beautifully the flower plant survives in such a rough soil!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1529690"/>
            <a:ext cx="11395880" cy="4171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68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6795" y="369450"/>
            <a:ext cx="28796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parajita" pitchFamily="34" charset="0"/>
              </a:rPr>
              <a:t>Used to</a:t>
            </a:r>
            <a:endParaRPr lang="en-US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5528" y="1372750"/>
            <a:ext cx="728790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Meaning : </a:t>
            </a:r>
            <a:r>
              <a:rPr lang="en-US" sz="3200" b="1" dirty="0" smtClean="0">
                <a:latin typeface="+mj-lt"/>
                <a:cs typeface="Aparajita" pitchFamily="34" charset="0"/>
              </a:rPr>
              <a:t>in the habit of/ habit</a:t>
            </a:r>
            <a:endParaRPr lang="en-US" sz="3200" b="1" dirty="0">
              <a:latin typeface="+mj-lt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140" y="5432942"/>
            <a:ext cx="866632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I used to play football in my childhood.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38" y="2209800"/>
            <a:ext cx="9254667" cy="29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844" y="309349"/>
            <a:ext cx="78195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Aparajita" pitchFamily="34" charset="0"/>
              </a:rPr>
              <a:t>I</a:t>
            </a:r>
            <a:r>
              <a:rPr lang="en-US" sz="3600" b="1" dirty="0" smtClean="0">
                <a:latin typeface="+mj-lt"/>
                <a:cs typeface="Aparajita" pitchFamily="34" charset="0"/>
              </a:rPr>
              <a:t>nherit</a:t>
            </a:r>
            <a:endParaRPr lang="en-US" sz="3600" b="1" dirty="0">
              <a:latin typeface="+mj-lt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845" y="1072499"/>
            <a:ext cx="78195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Meaning : Heir, take over, get</a:t>
            </a:r>
            <a:endParaRPr lang="en-US" sz="3200" b="1" dirty="0">
              <a:latin typeface="+mj-lt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843" y="5693443"/>
            <a:ext cx="78195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She inherited a house from her mother.</a:t>
            </a:r>
            <a:endParaRPr lang="en-US" sz="28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3" y="1736750"/>
            <a:ext cx="7819572" cy="39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7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</TotalTime>
  <Words>468</Words>
  <Application>Microsoft Office PowerPoint</Application>
  <PresentationFormat>Widescreen</PresentationFormat>
  <Paragraphs>85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Andalus</vt:lpstr>
      <vt:lpstr>Aparajita</vt:lpstr>
      <vt:lpstr>Arial</vt:lpstr>
      <vt:lpstr>Book Antiqua</vt:lpstr>
      <vt:lpstr>Calibri</vt:lpstr>
      <vt:lpstr>NikoshBAN</vt:lpstr>
      <vt:lpstr>Times New Roman</vt:lpstr>
      <vt:lpstr>Wingdings</vt:lpstr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forhadalam79@outlook.com</dc:creator>
  <cp:lastModifiedBy>forhadalam79@outlook.com</cp:lastModifiedBy>
  <cp:revision>43</cp:revision>
  <dcterms:created xsi:type="dcterms:W3CDTF">2019-11-27T01:14:29Z</dcterms:created>
  <dcterms:modified xsi:type="dcterms:W3CDTF">2019-11-27T10:31:58Z</dcterms:modified>
</cp:coreProperties>
</file>