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9" r:id="rId3"/>
    <p:sldId id="270" r:id="rId4"/>
    <p:sldId id="266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381" autoAdjust="0"/>
  </p:normalViewPr>
  <p:slideViewPr>
    <p:cSldViewPr snapToGrid="0">
      <p:cViewPr varScale="1">
        <p:scale>
          <a:sx n="67" d="100"/>
          <a:sy n="67" d="100"/>
        </p:scale>
        <p:origin x="14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B9EF3-EDDE-4F98-9FF5-B0A2E93040BA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B8D-2FFD-4AE8-A9F3-85824FEAE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8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1CAD3-E997-4C60-B29B-7C4E2AB694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80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                     শিক্ষার্থীদের</a:t>
            </a:r>
            <a:r>
              <a:rPr lang="bn-IN" baseline="0" dirty="0" smtClean="0"/>
              <a:t> মুখে বলা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37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চিত্রগুলো দ্বারা কী প্রকাশ করা হয়েছে</a:t>
            </a:r>
            <a:r>
              <a:rPr lang="bn-BD" baseline="0" dirty="0" smtClean="0"/>
              <a:t> ? চিত্রটিতে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কোন অনুপাত প্রকাশ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করছে ? (</a:t>
            </a:r>
            <a:r>
              <a:rPr lang="bn-BD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লঘু অনুপাত  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। এই </a:t>
            </a:r>
            <a:r>
              <a:rPr lang="bn-BD" baseline="0" dirty="0" smtClean="0"/>
              <a:t>চিত্রটিতে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কোন অনুপাত প্রকাশ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করছে ? (</a:t>
            </a:r>
            <a:r>
              <a:rPr lang="bn-BD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 অনুপাত 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)। </a:t>
            </a:r>
            <a:r>
              <a:rPr lang="bn-BD" baseline="0" dirty="0" smtClean="0"/>
              <a:t>বোর্ড ও অন্যান্য বাস্তব উপকরণের বিকল্প নাই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09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চিত্রটিতে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রাশিটি বড় কোনটি কোন রাশিটি ছোট ? চিত্রের অনুপাতটি সংখ্যায় প্রকাশ কর । এই অনুপাতটির নাম কী ? 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দুইটি গুরু অনুপাত লিখ। ,এ জাতীয় কাজ একক কাজ হিসাবে দেওয়া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যেতে পারে ।  </a:t>
            </a:r>
            <a:r>
              <a:rPr lang="bn-BD" baseline="0" dirty="0" smtClean="0"/>
              <a:t>। বোর্ড ও অন্যান্য বাস্তব উপকরণের বিকল্প নাই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16E0A-7AF9-40E7-81A8-E470A1AD7D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4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চিত্রটিতে কি ঘটলো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পূর্বরাশি কি হলো ? (উত্তর রাশি) ।উত্তর রাশি কি হলো ? (পূর্বরাশি)। 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জাতীয় কাজ একক কাজ হিসাবে দেওয়া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যেতে পারে ।  </a:t>
            </a:r>
            <a:r>
              <a:rPr lang="bn-BD" baseline="0" dirty="0" smtClean="0"/>
              <a:t>। বোর্ড ও অন্যান্ন বাস্তব উপকরণের বিকল্প নাই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31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চিত্রের  অনুপাতগুলোতে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পূর্বরাশি ও উত্তর রাশির দেখতে কেমন ? (একই /সমান) ।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জাতীয় কাজ একক কাজ হিসাবে দেওয়া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যেতে পারে ।  </a:t>
            </a:r>
            <a:r>
              <a:rPr lang="bn-BD" baseline="0" dirty="0" smtClean="0"/>
              <a:t> বোর্ড ও অন্যান্য বাস্তব উপকরণের বিকল্প নাই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49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চিত্রের অনুপাতটি সংখ্যায়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লিখ? (১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২)। চিত্রের অনুপাতটি সংখ্যায়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লিখ? (২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৩)। উপরের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অনুপাত দুইটি থেকে নিচের অনুপাতটি কি ভাবে পাওয়া যাবে ? (গুণ করে) । এধরনের অনুপাতের নাম কী ? (মিশ্র অনুপাত) । 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ও ১১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bn-BD" sz="12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মিশ্র অনুপাত তৈরি কর  এ জাতীয় কাজ একক কাজ হিসাবে দেওয়া</a:t>
            </a:r>
            <a:r>
              <a:rPr lang="bn-BD" sz="1200" baseline="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যেতে পারে ।</a:t>
            </a:r>
            <a:r>
              <a:rPr lang="bn-BD" baseline="0" dirty="0" smtClean="0"/>
              <a:t>। বোর্ড ও অন্যান্য বাস্তব উপকরণের বিকল্প নাই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16E0A-7AF9-40E7-81A8-E470A1AD7D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83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২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, 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খ) ৩</a:t>
            </a:r>
            <a:r>
              <a:rPr lang="en-US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12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গ) </a:t>
            </a:r>
            <a:r>
              <a:rPr lang="en-US" sz="1200" baseline="0" dirty="0" err="1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নিলুফার</a:t>
            </a:r>
            <a:r>
              <a:rPr lang="en-US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৫ বছর, শ্রাব</a:t>
            </a:r>
            <a:r>
              <a:rPr lang="en-US" sz="1200" baseline="0" dirty="0" err="1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ন্তীর</a:t>
            </a:r>
            <a:r>
              <a:rPr lang="bn-BD" sz="1200" baseline="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৬ বছর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1CAD3-E997-4C60-B29B-7C4E2AB694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74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বাড়ির কাজটি খাতায় লিখে নিতে বলবো  ।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28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কন্টেন্টি তৈরিতে</a:t>
            </a:r>
            <a:r>
              <a:rPr lang="bn-BD" baseline="0" dirty="0" smtClean="0"/>
              <a:t> আদর্শমান  ( কারিকুলাম ডকুমেন্ট,পাঠ্যপুস্তক ,ট্রেনিং-এ লব্দ জ্ঞান ও দক্ষতা ) বজায় রাখার আপ্রাণ প্রচেষ্টা ছিল । তবুও আপনি মনে করলে প্রয়োজনে আরো পরিবর্তন পরিমার্জন </a:t>
            </a:r>
            <a:r>
              <a:rPr lang="bn-BD" baseline="0" smtClean="0"/>
              <a:t>বা </a:t>
            </a:r>
            <a:r>
              <a:rPr lang="bn-BD" sz="1200" baseline="0" smtClean="0">
                <a:ln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সংশোধন</a:t>
            </a:r>
            <a:r>
              <a:rPr lang="bn-BD" baseline="0" smtClean="0"/>
              <a:t> </a:t>
            </a:r>
            <a:r>
              <a:rPr lang="bn-BD" baseline="0" dirty="0" smtClean="0"/>
              <a:t>করতে পাতরেন </a:t>
            </a:r>
            <a:r>
              <a:rPr lang="bn-BD" baseline="0" smtClean="0"/>
              <a:t>।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EAB8D-2FFD-4AE8-A9F3-85824FEAE0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37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87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1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7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4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4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5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2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53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E8977DF-EE31-4DBE-85B5-AD7C0980C85C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EF99C-CE22-463A-8F23-AC20933A3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57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06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&#2478;&#2503;&#2439;&#2482;-shabujnamuri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328246" y="328246"/>
            <a:ext cx="8440616" cy="6150632"/>
          </a:xfrm>
          <a:prstGeom prst="frame">
            <a:avLst>
              <a:gd name="adj1" fmla="val 10505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231775" cmpd="thinThick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92749" y="1177023"/>
            <a:ext cx="5824318" cy="2145324"/>
          </a:xfrm>
          <a:prstGeom prst="rect">
            <a:avLst/>
          </a:prstGeom>
        </p:spPr>
        <p:txBody>
          <a:bodyPr vert="horz" lIns="91440" tIns="45720" rIns="91440" bIns="45720" numCol="1" rtlCol="0" anchor="b">
            <a:prstTxWarp prst="textPlain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7200" b="1" u="sng" dirty="0" smtClean="0">
                <a:ln/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BD" sz="7200" b="1" u="sng" dirty="0" smtClean="0">
                <a:ln>
                  <a:solidFill>
                    <a:srgbClr val="FF0000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7200" b="1" u="sng" dirty="0" smtClean="0">
                <a:ln/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7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7200" b="1" u="sng" dirty="0">
              <a:ln>
                <a:solidFill>
                  <a:schemeClr val="accent6">
                    <a:lumMod val="50000"/>
                  </a:schemeClr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308" y="3322348"/>
            <a:ext cx="1981200" cy="196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9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" presetID="1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/>
          <p:cNvSpPr txBox="1"/>
          <p:nvPr/>
        </p:nvSpPr>
        <p:spPr>
          <a:xfrm>
            <a:off x="4759325" y="2230001"/>
            <a:ext cx="4254500" cy="4647426"/>
          </a:xfrm>
          <a:prstGeom prst="rect">
            <a:avLst/>
          </a:prstGeom>
          <a:solidFill>
            <a:srgbClr val="F07F09"/>
          </a:solidFill>
          <a:ln w="425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4000" b="0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পাঠ পরিচিতি</a:t>
            </a:r>
            <a:endParaRPr kumimoji="0" lang="bn-IN" sz="3200" b="0" i="0" u="none" strike="noStrike" kern="1200" cap="none" spc="0" normalizeH="0" baseline="0" noProof="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পরিকল্পনাঃ শ্রেণির কাজ</a:t>
            </a:r>
            <a:endParaRPr kumimoji="0" lang="en-US" sz="3200" b="0" i="0" u="none" strike="noStrike" kern="1200" cap="none" spc="0" normalizeH="0" baseline="0" noProof="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kumimoji="0" lang="bn-BD" sz="2800" b="0" i="0" u="none" strike="noStrike" kern="1200" cap="none" spc="0" normalizeH="0" baseline="0" noProof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ষষ্ঠ</a:t>
            </a:r>
            <a:endParaRPr kumimoji="0" lang="bn-IN" sz="2800" b="0" i="0" u="none" strike="noStrike" kern="1200" cap="none" spc="0" normalizeH="0" baseline="0" noProof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অধ্যায়ঃ</a:t>
            </a:r>
            <a:r>
              <a:rPr kumimoji="0" lang="bn-BD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প্রথম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নামঃস্বাভাবিক সংখ্যা ও ভগ্নাংশ</a:t>
            </a:r>
            <a:r>
              <a:rPr kumimoji="0" lang="bn-BD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endParaRPr kumimoji="0" lang="bn-BD" sz="2800" b="0" i="0" u="none" strike="noStrike" kern="1200" cap="none" spc="0" normalizeH="0" baseline="0" noProof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ভগ্নাংশের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ল.সা.গু. ও গ.সা.গু</a:t>
            </a:r>
            <a:r>
              <a:rPr kumimoji="0" lang="bn-IN" sz="2800" b="0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.</a:t>
            </a:r>
            <a:endParaRPr kumimoji="0" lang="en-US" sz="2800" b="0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n-BD" sz="2800" b="0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" y="2230000"/>
            <a:ext cx="4759325" cy="4627999"/>
          </a:xfrm>
          <a:prstGeom prst="rect">
            <a:avLst/>
          </a:prstGeom>
          <a:solidFill>
            <a:srgbClr val="F07F09"/>
          </a:solidFill>
          <a:ln w="425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n-IN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n-IN" sz="3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4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</a:rPr>
              <a:t>শিক্ষক পরিচিতি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</a:rPr>
              <a:t>মোঃআনিছুর রহমান(সবুজ)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</a:rPr>
              <a:t>সহকারী শিক্ষক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</a:rPr>
              <a:t>গোড়ল দাখিল মাদরাসা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Verdana"/>
              </a:rPr>
              <a:t>কালীগঞ্জ,লালমনিরহাট।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/>
              </a:rPr>
              <a:t>মোবাইল-০১৭২৩৩১৪১৩৮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hlinkClick r:id="rId2"/>
              </a:rPr>
              <a:t>মেইল-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hlinkClick r:id="rId2"/>
              </a:rPr>
              <a:t>shabujnamuri@gmail.com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ysClr val="window" lastClr="FFFFFF"/>
              </a:solidFill>
              <a:latin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ysClr val="window" lastClr="FFFFFF"/>
              </a:solidFill>
              <a:latin typeface="Verdan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949" y="115450"/>
            <a:ext cx="8905875" cy="2114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5" y="115449"/>
            <a:ext cx="2289177" cy="20133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17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4300"/>
            <a:ext cx="9144000" cy="674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bn-IN" sz="2000" dirty="0">
              <a:latin typeface="NikoshBAN" pitchFamily="2" charset="0"/>
              <a:cs typeface="NikoshBAN" pitchFamily="2" charset="0"/>
            </a:endParaRPr>
          </a:p>
          <a:p>
            <a:r>
              <a:rPr lang="bn-IN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r>
              <a:rPr lang="bn-IN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অনুপাত কী তা বলতে পারবে</a:t>
            </a:r>
            <a:endParaRPr lang="bn-IN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লঘু ও গুরু অনুপাতের  </a:t>
            </a:r>
            <a:r>
              <a:rPr lang="bn-IN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।অনুপাত কী তা  </a:t>
            </a:r>
            <a:r>
              <a:rPr lang="bn-IN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পারবে;</a:t>
            </a:r>
          </a:p>
          <a:p>
            <a:r>
              <a:rPr lang="bn-IN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৪</a:t>
            </a:r>
            <a:r>
              <a:rPr lang="bn-IN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লঘু ও গুরু অনুপাত কী তা নির্ণয় </a:t>
            </a:r>
            <a:r>
              <a:rPr lang="bn-IN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bn-IN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0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467" y="645452"/>
            <a:ext cx="2006970" cy="1843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245" y="1163666"/>
            <a:ext cx="1159162" cy="1064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05488" y="617874"/>
            <a:ext cx="664283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341" y="3808798"/>
            <a:ext cx="2006970" cy="18433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467" y="4322191"/>
            <a:ext cx="1159162" cy="10646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78928" y="3685481"/>
            <a:ext cx="664283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4384" y="2577486"/>
            <a:ext cx="22864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লঘু অনুপাত 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94384" y="5849072"/>
            <a:ext cx="2433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 অনুপাত 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0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2088" y="778822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7" y="627641"/>
            <a:ext cx="2217889" cy="2367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692" y="1203217"/>
            <a:ext cx="1280982" cy="13672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7574" y="-49451"/>
            <a:ext cx="2433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 অনুপাত 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26" y="3750745"/>
            <a:ext cx="840921" cy="840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71" y="3763528"/>
            <a:ext cx="840921" cy="8409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655" y="3795050"/>
            <a:ext cx="840921" cy="8409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592" y="3763528"/>
            <a:ext cx="840921" cy="8409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710" y="3763528"/>
            <a:ext cx="840921" cy="8409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38092" y="2992091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6666" y="2612990"/>
            <a:ext cx="2026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 </a:t>
            </a:r>
            <a:r>
              <a:rPr lang="en-US" sz="44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sz="44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ছোট  </a:t>
            </a:r>
            <a:endParaRPr lang="en-US" sz="4400" dirty="0">
              <a:ln w="0"/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82505" y="4378394"/>
            <a:ext cx="1645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60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sz="6000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 </a:t>
            </a:r>
            <a:endParaRPr lang="en-US" sz="6000" dirty="0">
              <a:ln w="0"/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61986" y="5791426"/>
            <a:ext cx="58747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কাজঃ  দুইটি গুরু অনুপাত লিখ। </a:t>
            </a:r>
            <a:endParaRPr lang="en-US" sz="40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82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6536" y="513378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4535" y="553199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2" y="319679"/>
            <a:ext cx="2217889" cy="23671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62" y="916872"/>
            <a:ext cx="1280982" cy="1367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51" y="320010"/>
            <a:ext cx="2217889" cy="2367172"/>
          </a:xfrm>
          <a:prstGeom prst="rect">
            <a:avLst/>
          </a:prstGeom>
        </p:spPr>
      </p:pic>
      <p:sp>
        <p:nvSpPr>
          <p:cNvPr id="9" name="Striped Right Arrow 8"/>
          <p:cNvSpPr/>
          <p:nvPr/>
        </p:nvSpPr>
        <p:spPr>
          <a:xfrm>
            <a:off x="4219750" y="1365108"/>
            <a:ext cx="656759" cy="785201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61" y="910705"/>
            <a:ext cx="1280982" cy="13672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97946" y="128658"/>
            <a:ext cx="2614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ব্যস্ত অনুপাত 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60306" y="2769190"/>
            <a:ext cx="8593015" cy="2969070"/>
          </a:xfrm>
          <a:prstGeom prst="roundRect">
            <a:avLst>
              <a:gd name="adj" fmla="val 3819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১১ </a:t>
            </a:r>
            <a:r>
              <a:rPr lang="en-US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 ১৫ </a:t>
            </a:r>
            <a:r>
              <a:rPr lang="en-US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C0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</a:p>
        </p:txBody>
      </p:sp>
      <p:sp>
        <p:nvSpPr>
          <p:cNvPr id="14" name="Curved Down Arrow 13"/>
          <p:cNvSpPr/>
          <p:nvPr/>
        </p:nvSpPr>
        <p:spPr>
          <a:xfrm>
            <a:off x="1549517" y="2933868"/>
            <a:ext cx="6323682" cy="1085172"/>
          </a:xfrm>
          <a:prstGeom prst="curvedDownArrow">
            <a:avLst>
              <a:gd name="adj1" fmla="val 19028"/>
              <a:gd name="adj2" fmla="val 70510"/>
              <a:gd name="adj3" fmla="val 28046"/>
            </a:avLst>
          </a:prstGeom>
          <a:solidFill>
            <a:srgbClr val="002060"/>
          </a:solidFill>
          <a:ln w="38100">
            <a:solidFill>
              <a:srgbClr val="CC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0"/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পূর্বরাশি</a:t>
            </a:r>
            <a:r>
              <a:rPr lang="bn-BD" sz="28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</a:t>
            </a:r>
            <a:r>
              <a:rPr lang="bn-BD" sz="28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2800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উত্তর রাশি </a:t>
            </a:r>
            <a:endParaRPr lang="en-US" sz="2800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Curved Up Arrow 14"/>
          <p:cNvSpPr/>
          <p:nvPr/>
        </p:nvSpPr>
        <p:spPr>
          <a:xfrm>
            <a:off x="2454930" y="4459715"/>
            <a:ext cx="4393700" cy="1090670"/>
          </a:xfrm>
          <a:prstGeom prst="curvedUpArrow">
            <a:avLst>
              <a:gd name="adj1" fmla="val 25000"/>
              <a:gd name="adj2" fmla="val 82073"/>
              <a:gd name="adj3" fmla="val 37121"/>
            </a:avLst>
          </a:prstGeom>
          <a:solidFill>
            <a:srgbClr val="002060"/>
          </a:solidFill>
          <a:ln w="38100">
            <a:solidFill>
              <a:srgbClr val="CC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রাশি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</a:t>
            </a:r>
            <a:r>
              <a:rPr lang="bn-BD" sz="2800" dirty="0" smtClean="0">
                <a:ln w="0"/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পূর্ব  রাশি   </a:t>
            </a:r>
            <a:endParaRPr lang="en-US" sz="2800" dirty="0">
              <a:ln w="0"/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70631" y="3920693"/>
            <a:ext cx="3162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এর ব্যস্ত অনুপাত 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1798" y="5980565"/>
            <a:ext cx="70823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কাজঃ </a:t>
            </a:r>
            <a:r>
              <a:rPr lang="bn-BD" sz="40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0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0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BD" sz="40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BD" sz="4000" dirty="0" smtClean="0">
                <a:ln w="0">
                  <a:solidFill>
                    <a:srgbClr val="CC0000"/>
                  </a:solidFill>
                </a:ln>
                <a:solidFill>
                  <a:srgbClr val="C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r>
              <a:rPr lang="en-US" sz="4000" dirty="0" smtClean="0">
                <a:ln w="0">
                  <a:solidFill>
                    <a:srgbClr val="CC0000"/>
                  </a:solidFill>
                </a:ln>
                <a:solidFill>
                  <a:srgbClr val="C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9</a:t>
            </a:r>
            <a:r>
              <a:rPr lang="bn-BD" sz="4000" dirty="0" smtClean="0">
                <a:ln w="0">
                  <a:solidFill>
                    <a:srgbClr val="CC0000"/>
                  </a:solidFill>
                </a:ln>
                <a:solidFill>
                  <a:srgbClr val="C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ব্যস্ত অনুপাত লিখ। </a:t>
            </a:r>
            <a:endParaRPr lang="en-US" sz="40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213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139 L 0.05764 0.14421 C 0.06979 0.17685 0.08767 0.19514 0.10659 0.19514 C 0.12812 0.19514 0.14548 0.17685 0.15746 0.14421 L 0.21562 -0.00139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18924 -0.26481 C 0.22917 -0.3243 0.26997 -0.34537 0.35035 -0.35602 C 0.43056 -0.3669 0.63108 -0.38889 0.67066 -0.32893 C 0.72535 -0.28379 0.70938 -0.16898 0.71545 -0.11412 C 0.72153 -0.05903 0.70261 -0.01458 0.70729 -2.22222E-6 " pathEditMode="relative" rAng="0" ptsTypes="AAA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-1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 uiExpand="1" build="p" animBg="1"/>
      <p:bldP spid="14" grpId="0" animBg="1"/>
      <p:bldP spid="15" grpId="0" animBg="1"/>
      <p:bldP spid="16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634" y="2818772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09" y="2667591"/>
            <a:ext cx="2217889" cy="2367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5" y="1047728"/>
            <a:ext cx="1280982" cy="1367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65" y="1086363"/>
            <a:ext cx="1280982" cy="13672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69317" y="593758"/>
            <a:ext cx="734095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65" y="2667591"/>
            <a:ext cx="2217889" cy="23671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80366" y="102897"/>
            <a:ext cx="3060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 এক অনুপাত 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8858" y="5704199"/>
            <a:ext cx="59170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কাজঃ দুইটি একক অনুপাত লিখ। </a:t>
            </a:r>
            <a:endParaRPr lang="en-US" sz="44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91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59" y="757450"/>
            <a:ext cx="808417" cy="808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35" y="764892"/>
            <a:ext cx="796881" cy="7756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26" y="2571368"/>
            <a:ext cx="796881" cy="77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14" y="764892"/>
            <a:ext cx="808417" cy="8084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68" y="2571368"/>
            <a:ext cx="796881" cy="775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51" y="2538582"/>
            <a:ext cx="808417" cy="8084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14" y="2522190"/>
            <a:ext cx="808417" cy="8084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77" y="2522189"/>
            <a:ext cx="808417" cy="8084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25" y="4205074"/>
            <a:ext cx="796881" cy="7756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893" y="4205074"/>
            <a:ext cx="796881" cy="7756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430" y="4082135"/>
            <a:ext cx="808417" cy="8084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393" y="4172288"/>
            <a:ext cx="808417" cy="80841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84" y="4172287"/>
            <a:ext cx="808417" cy="8084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148" y="4129506"/>
            <a:ext cx="808417" cy="8084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08" y="4205074"/>
            <a:ext cx="808417" cy="8084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875" y="4252172"/>
            <a:ext cx="808417" cy="8084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32" y="707444"/>
            <a:ext cx="428685" cy="78115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795" y="2510752"/>
            <a:ext cx="428685" cy="78115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843" y="4129506"/>
            <a:ext cx="428685" cy="78115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434629" y="322723"/>
            <a:ext cx="3141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মিশ্র অনুপাত 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79930" y="1400536"/>
            <a:ext cx="1247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 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86494" y="4905033"/>
            <a:ext cx="978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36322" y="4943783"/>
            <a:ext cx="972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(২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৩)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79930" y="3144176"/>
            <a:ext cx="1247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৩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43178" y="4848466"/>
            <a:ext cx="1247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৬ 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348" y="5793207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8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8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ও ১১</a:t>
            </a:r>
            <a:r>
              <a:rPr lang="en-US" sz="4800" dirty="0" smtClean="0">
                <a:ln w="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:15</a:t>
            </a:r>
            <a:r>
              <a:rPr lang="bn-BD" sz="48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মিশ্র অনুপাত তৈরি কর । </a:t>
            </a:r>
            <a:endParaRPr lang="en-US" sz="48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3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0" grpId="0"/>
      <p:bldP spid="31" grpId="0"/>
      <p:bldP spid="32" grpId="0"/>
      <p:bldP spid="3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86075" y="0"/>
            <a:ext cx="4407876" cy="16070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5400" b="1" u="sng" dirty="0" smtClean="0">
                <a:ln>
                  <a:solidFill>
                    <a:srgbClr val="990033"/>
                  </a:solidFill>
                </a:ln>
                <a:solidFill>
                  <a:srgbClr val="9900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5400" u="sng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u="sng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682103"/>
            <a:ext cx="4407876" cy="17543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তাইব ও শ্রাব</a:t>
            </a:r>
            <a:r>
              <a:rPr lang="en-US" sz="36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ন্তীর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বয়সের অনুপাত  ১</a:t>
            </a: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এবং </a:t>
            </a:r>
            <a:r>
              <a:rPr lang="bn-BD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তাইব 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নিলুফার</a:t>
            </a: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বয়সের </a:t>
            </a:r>
            <a:r>
              <a:rPr lang="bn-BD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অনুপাত 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 </a:t>
            </a:r>
            <a:endParaRPr lang="en-US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6642" y="6068373"/>
            <a:ext cx="9007358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তাইবের বয়স ৩ বছর হলে, </a:t>
            </a:r>
            <a:r>
              <a:rPr lang="en-US" sz="36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নিলুফার</a:t>
            </a:r>
            <a:r>
              <a:rPr lang="bn-BD" sz="36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শ্রা</a:t>
            </a:r>
            <a:r>
              <a:rPr lang="en-US" sz="3600" dirty="0" err="1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বন্তীর</a:t>
            </a:r>
            <a:r>
              <a:rPr lang="bn-BD" sz="36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অনুপাত কত ?    </a:t>
            </a:r>
            <a:endParaRPr lang="en-US" sz="36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362" y="4918690"/>
            <a:ext cx="872197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তাদের বয়সের অনুপাতগুলোর গুরু অনুপাত লিখ ।    </a:t>
            </a:r>
            <a:endParaRPr lang="en-US" sz="36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290" y="5535227"/>
            <a:ext cx="872197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তাদের বয়সের অনুপাতগুলোর মিশ্র অনুপাত গঠন কর।      </a:t>
            </a:r>
            <a:endParaRPr lang="en-US" sz="3600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87" y="2089353"/>
            <a:ext cx="3128963" cy="25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0275" y="224811"/>
            <a:ext cx="4407876" cy="16070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5400" b="1" u="sng" dirty="0" smtClean="0">
                <a:ln>
                  <a:solidFill>
                    <a:srgbClr val="990033"/>
                  </a:solidFill>
                </a:ln>
                <a:solidFill>
                  <a:srgbClr val="9900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bn-BD" sz="5400" u="sng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u="sng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730" y="2550017"/>
            <a:ext cx="8680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দুটি সংখ্যার যোগফল ৬৩০ ।এদের অনুপাত ১০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১১হলে , 	সংখ্যা দুটি কত?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729" y="3949615"/>
            <a:ext cx="868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৫৫০টাকা ৫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:6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৪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:7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অনুপাতে ভাগ কর।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26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80645" y="504092"/>
            <a:ext cx="8217877" cy="1946031"/>
          </a:xfrm>
          <a:prstGeom prst="rect">
            <a:avLst/>
          </a:prstGeom>
        </p:spPr>
        <p:txBody>
          <a:bodyPr numCol="1">
            <a:prstTxWarp prst="textPlain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u="sng" spc="50" dirty="0" err="1" smtClean="0">
                <a:ln w="0"/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u="sng" spc="50" dirty="0" err="1" smtClean="0">
                <a:ln w="0">
                  <a:solidFill>
                    <a:srgbClr val="FF000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u="sng" spc="50" dirty="0" err="1" smtClean="0">
                <a:ln w="0">
                  <a:solidFill>
                    <a:srgbClr val="3366CC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u="sng" spc="50" dirty="0" err="1" smtClean="0">
                <a:ln w="0"/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13800" b="1" u="sng" spc="50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u="sng" spc="50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1" y="2714624"/>
            <a:ext cx="4443412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578</Words>
  <Application>Microsoft Office PowerPoint</Application>
  <PresentationFormat>On-screen Show (4:3)</PresentationFormat>
  <Paragraphs>84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Symbol</vt:lpstr>
      <vt:lpstr>Verdana</vt:lpstr>
      <vt:lpstr>Vrinda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Laptop</dc:creator>
  <cp:lastModifiedBy>SHABUJ</cp:lastModifiedBy>
  <cp:revision>93</cp:revision>
  <dcterms:created xsi:type="dcterms:W3CDTF">2014-11-27T06:15:25Z</dcterms:created>
  <dcterms:modified xsi:type="dcterms:W3CDTF">2019-11-28T17:39:39Z</dcterms:modified>
</cp:coreProperties>
</file>