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16"/>
  </p:notesMasterIdLst>
  <p:sldIdLst>
    <p:sldId id="256" r:id="rId2"/>
    <p:sldId id="257" r:id="rId3"/>
    <p:sldId id="265" r:id="rId4"/>
    <p:sldId id="273" r:id="rId5"/>
    <p:sldId id="267" r:id="rId6"/>
    <p:sldId id="268" r:id="rId7"/>
    <p:sldId id="270" r:id="rId8"/>
    <p:sldId id="269" r:id="rId9"/>
    <p:sldId id="260" r:id="rId10"/>
    <p:sldId id="271" r:id="rId11"/>
    <p:sldId id="261" r:id="rId12"/>
    <p:sldId id="272" r:id="rId13"/>
    <p:sldId id="262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00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>
        <p:scale>
          <a:sx n="66" d="100"/>
          <a:sy n="66" d="100"/>
        </p:scale>
        <p:origin x="1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B0E70-009C-467E-BCB4-46AF8BB31A45}" type="datetimeFigureOut">
              <a:rPr lang="en-US" smtClean="0"/>
              <a:t>27-11-19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87D10-2047-49F4-8609-C8860B3D6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9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87D10-2047-49F4-8609-C8860B3D68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01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87D10-2047-49F4-8609-C8860B3D68C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93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89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0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9075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59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9844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91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5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2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5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50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0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04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14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9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9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6000">
              <a:schemeClr val="accent5">
                <a:lumMod val="45000"/>
                <a:lumOff val="55000"/>
              </a:schemeClr>
            </a:gs>
            <a:gs pos="90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27-11-19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29000" y="609600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179260"/>
            <a:ext cx="7772400" cy="467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1145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76071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60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186934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মনেকরি, দশক স্থানীয় অংকটি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x</a:t>
            </a:r>
            <a:r>
              <a:rPr lang="bn-BD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এবং একক স্থানীয় অংক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x+4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698148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অতএব, সংখ্যাটি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10.x+1(x+4)=10x+x+4=11x+4</a:t>
            </a:r>
            <a:endParaRPr lang="en-US" sz="28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28996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অংকদ্বয় স্থান বিনিময় করলে সংখ্যাটি হবে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10(x+4)+1.x=11x+40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760219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প্রশ্নমতে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11x+40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2(11x+4)-12</a:t>
            </a:r>
            <a:endParaRPr lang="en-US" sz="2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284646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বা, </a:t>
            </a:r>
            <a:r>
              <a:rPr lang="en-US" sz="28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11x+40</a:t>
            </a:r>
            <a:r>
              <a:rPr lang="en-US" sz="2800" dirty="0" smtClean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28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22x+8-12</a:t>
            </a:r>
            <a:endParaRPr lang="en-US" sz="2800" dirty="0">
              <a:solidFill>
                <a:srgbClr val="FF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3809074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,  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22x-11x = 40+12-8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7770" y="4287926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বা,  </a:t>
            </a:r>
            <a:r>
              <a:rPr lang="en-US" sz="2800" dirty="0" smtClean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11x = 44 </a:t>
            </a:r>
            <a:endParaRPr lang="en-US" sz="2800" dirty="0">
              <a:solidFill>
                <a:srgbClr val="33CC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7340" y="4766778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বা, 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4 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926910" y="5245630"/>
                <a:ext cx="57786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800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অতএব, সংখ্যাটি =</a:t>
                </a:r>
                <a:r>
                  <a:rPr lang="en-US" sz="2800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11x + </a:t>
                </a:r>
                <a:r>
                  <a:rPr lang="en-US" sz="2800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</a:t>
                </a:r>
                <a:r>
                  <a:rPr lang="en-US" sz="2800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11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B0F0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4+4 =48</a:t>
                </a:r>
                <a:endParaRPr lang="en-US" sz="2800" dirty="0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910" y="5245630"/>
                <a:ext cx="5778690" cy="523220"/>
              </a:xfrm>
              <a:prstGeom prst="rect">
                <a:avLst/>
              </a:prstGeom>
              <a:blipFill rotWithShape="0">
                <a:blip r:embed="rId2"/>
                <a:stretch>
                  <a:fillRect l="-2110" t="-22353" b="-3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7099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685800"/>
            <a:ext cx="2819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i="1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কাজঃ </a:t>
            </a:r>
            <a:endParaRPr lang="en-US" sz="4800" b="1" i="1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930247"/>
            <a:ext cx="83058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dirty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 অংকবিশিষ্ট কোনো সংখ্যার </a:t>
            </a:r>
            <a:r>
              <a:rPr lang="en-US" sz="4400" dirty="0" smtClean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অংকদ্বয়ের  সমষ্ট </a:t>
            </a:r>
            <a:r>
              <a:rPr lang="en-US" sz="4400" dirty="0" smtClean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bn-BD" sz="4400" dirty="0" smtClean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4400" dirty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অংকদ্বয় স্থান বিনিময় করলে যে সংখ্যা পাওয়া যায় তা প্রদত্ত </a:t>
            </a:r>
            <a:r>
              <a:rPr lang="bn-BD" sz="4400" dirty="0" smtClean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400" dirty="0" smtClean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400" dirty="0" smtClean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 </a:t>
            </a:r>
            <a:r>
              <a:rPr lang="en-US" sz="4400" dirty="0" smtClean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45 </a:t>
            </a:r>
            <a:r>
              <a:rPr lang="bn-BD" sz="4400" dirty="0" smtClean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 </a:t>
            </a:r>
            <a:r>
              <a:rPr lang="bn-BD" sz="4400" dirty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 । সংখ্যাটি নির্ণয় কর।</a:t>
            </a:r>
            <a:endParaRPr lang="en-US" sz="4400" dirty="0">
              <a:solidFill>
                <a:srgbClr val="33CC3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40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4572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bn-IN" sz="6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60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24203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মনেকরি, দশক স্থানীয় অংকটি 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x</a:t>
            </a:r>
            <a:r>
              <a:rPr lang="bn-BD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এবং একক স্থানীয় অংক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9-x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750275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অতএব, সংখ্যাটি 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10.x+1(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9-x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)=10x+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9-x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=9x+9</a:t>
            </a:r>
            <a:endParaRPr lang="en-US" sz="28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40933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অংকদ্বয় স্থান বিনিময় করলে সংখ্যাটি হবে </a:t>
            </a:r>
            <a:r>
              <a:rPr lang="en-US" sz="2400" b="1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10(</a:t>
            </a:r>
            <a:r>
              <a:rPr lang="en-US" sz="2400" b="1" dirty="0" smtClean="0">
                <a:solidFill>
                  <a:srgbClr val="FF3399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9-x</a:t>
            </a:r>
            <a:r>
              <a:rPr lang="en-US" sz="2400" b="1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)+1.x=90-10x+x=90-9x</a:t>
            </a:r>
            <a:endParaRPr lang="en-US" sz="2400" b="1" dirty="0">
              <a:solidFill>
                <a:srgbClr val="FF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996524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প্রশ্নমতে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90-9x=9x+9+45</a:t>
            </a:r>
            <a:endParaRPr lang="en-US" sz="2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520951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বা,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9x+9x=90-9-45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4045379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,  </a:t>
            </a: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18x=81-45</a:t>
            </a:r>
            <a:endParaRPr lang="en-US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4524231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বা,  </a:t>
            </a:r>
            <a:r>
              <a:rPr lang="en-US" sz="2400" dirty="0" smtClean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18x=36</a:t>
            </a:r>
            <a:endParaRPr lang="en-US" sz="2400" dirty="0">
              <a:solidFill>
                <a:srgbClr val="33CC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5003083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বা,  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x=2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5481935"/>
            <a:ext cx="5092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অতএব, সংখ্যাটি =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9x+9=9.2+9=18+9=27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04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609600"/>
            <a:ext cx="2895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5400" b="1" i="1" dirty="0" smtClean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কাজঃ </a:t>
            </a:r>
            <a:endParaRPr lang="en-US" sz="5400" b="1" i="1" dirty="0">
              <a:solidFill>
                <a:srgbClr val="33CC3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905000"/>
            <a:ext cx="838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 অংকবিশিষ্ট কোনো সংখ্যার </a:t>
            </a:r>
            <a:r>
              <a:rPr lang="en-US" sz="40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অংকদ্বয়ের  সমষ্ট </a:t>
            </a:r>
            <a:r>
              <a:rPr lang="en-US" sz="40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bn-BD" sz="40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অংকদ্বয় স্থান বিনিময় করলে যে সংখ্যা পাওয়া যায় তা প্রদত্ত সংখ্যা</a:t>
            </a:r>
            <a:r>
              <a:rPr lang="en-US" sz="40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 </a:t>
            </a:r>
            <a:r>
              <a:rPr lang="en-US"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bn-BD" sz="40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 </a:t>
            </a:r>
            <a:r>
              <a:rPr lang="bn-BD" sz="40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 । সংখ্যাটি নির্ণয় কর।</a:t>
            </a:r>
            <a:endParaRPr lang="en-US" sz="4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2110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67000" y="-76200"/>
            <a:ext cx="327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i="1" dirty="0" smtClean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i="1" dirty="0">
              <a:solidFill>
                <a:srgbClr val="33CC3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219200"/>
            <a:ext cx="8991599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6887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69515" y="-20782"/>
            <a:ext cx="3753703" cy="36887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b="1" dirty="0" smtClean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৯ম</a:t>
            </a:r>
          </a:p>
          <a:p>
            <a:r>
              <a:rPr lang="bn-BD" sz="3200" b="1" dirty="0" smtClean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</a:t>
            </a:r>
          </a:p>
          <a:p>
            <a:r>
              <a:rPr lang="bn-BD" sz="3200" b="1" dirty="0" smtClean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আধ্যায়ঃ </a:t>
            </a:r>
            <a:r>
              <a:rPr lang="en-US" sz="3200" b="1" dirty="0" smtClean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endParaRPr lang="bn-BD" sz="3200" b="1" dirty="0" smtClean="0">
              <a:solidFill>
                <a:srgbClr val="33CC3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b="1" dirty="0" smtClean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একঘাত সমীকরনের সমাধান</a:t>
            </a:r>
          </a:p>
          <a:p>
            <a:r>
              <a:rPr lang="bn-BD" sz="3200" b="1" dirty="0" smtClean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r>
              <a:rPr lang="bn-BD" sz="3200" b="1" dirty="0" smtClean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en-US" sz="3200" b="1" dirty="0" smtClean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26</a:t>
            </a:r>
            <a:r>
              <a:rPr lang="bn-BD" sz="3200" b="1" dirty="0" smtClean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b="1" dirty="0" smtClean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11</a:t>
            </a:r>
            <a:r>
              <a:rPr lang="bn-BD" sz="3200" b="1" dirty="0" smtClean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/২০১</a:t>
            </a:r>
            <a:r>
              <a:rPr lang="en-US" sz="3200" b="1" dirty="0" smtClean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endParaRPr lang="en-US" sz="3200" b="1" dirty="0">
              <a:solidFill>
                <a:srgbClr val="33CC3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0" y="3886200"/>
            <a:ext cx="58674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সরোজিত রায় </a:t>
            </a:r>
          </a:p>
          <a:p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(বিজ্ঞান)</a:t>
            </a:r>
          </a:p>
          <a:p>
            <a:r>
              <a:rPr lang="bn-IN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চাড়াখালী এম এল মাধ্যমিক বিদ্যালয়</a:t>
            </a:r>
          </a:p>
          <a:p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রাজাপুর, ঝালকাঠী।  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-20782"/>
            <a:ext cx="3769315" cy="3769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1141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219200"/>
            <a:ext cx="373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ফলঃ</a:t>
            </a:r>
            <a:endParaRPr lang="en-US" sz="6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2434917"/>
            <a:ext cx="58119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  <a:endParaRPr lang="en-US" sz="4800" dirty="0">
              <a:solidFill>
                <a:srgbClr val="33CC3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65130" y="3743980"/>
            <a:ext cx="5811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একঘাত সমীকরন গঠন করতে পারবে।</a:t>
            </a:r>
            <a:endParaRPr lang="en-US" sz="28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9418" y="4267200"/>
            <a:ext cx="5811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2800" dirty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একঘাত </a:t>
            </a:r>
            <a:r>
              <a:rPr lang="bn-BD" sz="2800" dirty="0" smtClean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সমীকরনের সমাধান </a:t>
            </a:r>
            <a:r>
              <a:rPr lang="bn-BD" sz="2800" dirty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</a:t>
            </a:r>
            <a:r>
              <a:rPr lang="bn-BD" sz="2800" dirty="0" smtClean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  <a:endParaRPr lang="en-US" sz="2800" dirty="0">
              <a:solidFill>
                <a:srgbClr val="33CC3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9792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438400" y="838200"/>
                <a:ext cx="1491434" cy="13542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8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838200"/>
                <a:ext cx="1491434" cy="135421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>
            <a:off x="3657600" y="1219200"/>
            <a:ext cx="13716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2819400" y="1997154"/>
            <a:ext cx="0" cy="89844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76400" y="2895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</a:t>
            </a:r>
            <a:r>
              <a:rPr lang="bn-I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bn-I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ভিত্তি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8382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 /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ঘাত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বল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শক্তি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752600" y="3925669"/>
            <a:ext cx="533400" cy="493931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" name="Oval 11"/>
          <p:cNvSpPr/>
          <p:nvPr/>
        </p:nvSpPr>
        <p:spPr>
          <a:xfrm>
            <a:off x="4572000" y="3870443"/>
            <a:ext cx="533400" cy="493931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143000" y="4876800"/>
            <a:ext cx="701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বীজগণিতিয় রাশির ঘাত বল না থাকে,তার ঘাত বল আমরা কত ধরি?এবং ঐ জাতীয় সমীকরণকে কী বলে? </a:t>
            </a:r>
            <a:endParaRPr lang="en-US" sz="3200" b="1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3400" y="62484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u="sng" dirty="0" smtClean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তাহলে আজকের পাঠের শিরোনাম – এক ঘাত সমীকরণের সমাধান </a:t>
            </a:r>
            <a:endParaRPr lang="en-US" sz="3200" b="1" u="sng" dirty="0">
              <a:solidFill>
                <a:srgbClr val="FF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04800" y="3773269"/>
                <a:ext cx="6172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28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773269"/>
                <a:ext cx="6172200" cy="6463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570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1" grpId="0" animBg="1"/>
      <p:bldP spid="12" grpId="0" animBg="1"/>
      <p:bldP spid="18" grpId="0"/>
      <p:bldP spid="19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91487" y="260587"/>
            <a:ext cx="4233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 ঘাত সমীকরন</a:t>
            </a:r>
            <a:endParaRPr lang="en-US" sz="4800" b="1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133600" y="2033159"/>
                <a:ext cx="6172200" cy="10175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bn-BD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𝟔</m:t>
                          </m:r>
                          <m: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  <m:t>𝒙</m:t>
                          </m:r>
                          <m: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+</m:t>
                          </m:r>
                          <m: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𝟏𝟓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−</m:t>
                      </m:r>
                      <m:f>
                        <m:fPr>
                          <m:ctrlPr>
                            <a:rPr lang="bn-BD" sz="3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𝟐</m:t>
                          </m:r>
                          <m: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𝒙</m:t>
                          </m:r>
                          <m: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−</m:t>
                          </m:r>
                          <m: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𝟒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𝟕</m:t>
                          </m:r>
                          <m: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𝒙</m:t>
                          </m:r>
                          <m: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−</m:t>
                          </m:r>
                          <m: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𝟏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3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𝟐</m:t>
                          </m:r>
                          <m:r>
                            <a:rPr lang="en-US" sz="3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𝒙</m:t>
                          </m:r>
                          <m:r>
                            <a:rPr lang="en-US" sz="3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−</m:t>
                          </m:r>
                          <m: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033159"/>
                <a:ext cx="6172200" cy="101752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2448587" y="3548132"/>
                <a:ext cx="5400013" cy="642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3399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200" b="1" i="1" smtClean="0">
                          <a:solidFill>
                            <a:srgbClr val="FF3399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rgbClr val="FF3399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sz="3200" b="1" i="1" smtClean="0">
                              <a:solidFill>
                                <a:srgbClr val="FF33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b="1" i="1" smtClean="0">
                              <a:solidFill>
                                <a:srgbClr val="FF33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  <m:r>
                        <a:rPr lang="en-US" sz="3200" b="1" i="1" smtClean="0">
                          <a:solidFill>
                            <a:srgbClr val="FF33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FF33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3200" b="1" i="1" smtClean="0">
                          <a:solidFill>
                            <a:srgbClr val="FF33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rgbClr val="FF33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smtClean="0">
                          <a:solidFill>
                            <a:srgbClr val="FF33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sz="3200" b="1" i="1" smtClean="0">
                          <a:solidFill>
                            <a:srgbClr val="FF33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smtClean="0">
                          <a:solidFill>
                            <a:srgbClr val="FF33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3200" b="1" i="1" smtClean="0">
                          <a:solidFill>
                            <a:srgbClr val="FF33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  <m:r>
                        <a:rPr lang="en-US" sz="3200" b="1" i="1" smtClean="0">
                          <a:solidFill>
                            <a:srgbClr val="FF33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3200" b="1" dirty="0">
                  <a:solidFill>
                    <a:srgbClr val="FF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587" y="3548132"/>
                <a:ext cx="5400013" cy="64286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757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6858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 ১.</a:t>
            </a:r>
            <a:endParaRPr lang="en-US" sz="5400" u="sng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905000"/>
            <a:ext cx="861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 অংকবিশিষ্ট কোনো সংখ্যার একক স্থানীয় অংকটি দশক স্থানীয় অংক অপেক্ষা 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n-BD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বেশী। অংকদ্বয় স্থান বিনিময় করলে যে সংখ্যা পাওয়া যায় তা প্রদত্ত সংখ্যার দ্বিগুন অপেক্ষা </a:t>
            </a:r>
            <a:r>
              <a:rPr lang="en-US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bn-BD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 হবে । সংখ্যাটি নির্ণয় কর।</a:t>
            </a:r>
            <a:endParaRPr lang="en-US" sz="4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30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81278"/>
            <a:ext cx="8686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একক</a:t>
            </a:r>
            <a:r>
              <a:rPr lang="en-US" sz="4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স্থানীয়</a:t>
            </a:r>
            <a:r>
              <a:rPr lang="en-US" sz="4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অঙ্ক</a:t>
            </a:r>
            <a:r>
              <a:rPr lang="en-US" sz="4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x</a:t>
            </a:r>
          </a:p>
          <a:p>
            <a:r>
              <a:rPr lang="bn-IN" sz="4400" dirty="0" smtClean="0">
                <a:solidFill>
                  <a:srgbClr val="7030A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দশক স্থানীয় অঙ্ক=</a:t>
            </a:r>
            <a:r>
              <a:rPr lang="en-US" sz="4400" dirty="0" smtClean="0">
                <a:solidFill>
                  <a:srgbClr val="7030A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r>
              <a:rPr lang="bn-IN" sz="4400" dirty="0" smtClean="0">
                <a:solidFill>
                  <a:srgbClr val="7030A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সংখ্যাটি=</a:t>
            </a:r>
            <a:r>
              <a:rPr lang="en-US" sz="4400" dirty="0" smtClean="0">
                <a:solidFill>
                  <a:srgbClr val="7030A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1.</a:t>
            </a:r>
            <a:r>
              <a:rPr lang="en-US" sz="4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x+10.y=x+10y</a:t>
            </a:r>
          </a:p>
          <a:p>
            <a:r>
              <a:rPr lang="bn-IN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 বিনিময়কৃত সংখ্যা =</a:t>
            </a:r>
            <a:r>
              <a:rPr lang="en-US" sz="4400" dirty="0" smtClean="0">
                <a:solidFill>
                  <a:srgbClr val="7030A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10.x+1.y=10x+y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9144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u="sng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আমরা শিখব কীভাবে দুই অঙ্ক বিশিষ্ট সংখ্যা গঠন করতে হয় --- </a:t>
            </a:r>
            <a:endParaRPr lang="en-US" sz="4800" b="1" u="sng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7264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76071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6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27248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মনেকরি, দশক স্থানীয় অংকটি </a:t>
            </a:r>
            <a:r>
              <a:rPr lang="en-US" sz="2400" b="1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x</a:t>
            </a:r>
            <a:r>
              <a:rPr lang="bn-BD" sz="2400" b="1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এবং একক স্থানীয় অংক </a:t>
            </a:r>
            <a:r>
              <a:rPr 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x+2</a:t>
            </a:r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698148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অতএব, সংখ্যাটি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10.x+1(x+2)=10x+x+2=11x+2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23579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অংকদ্বয় স্থান বিনিময় করলে সংখ্যাটি হবে </a:t>
            </a:r>
            <a:r>
              <a:rPr lang="en-US" sz="24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10(x+2)+1.x=11x+20</a:t>
            </a:r>
            <a:endParaRPr lang="en-US" sz="2400" dirty="0">
              <a:solidFill>
                <a:srgbClr val="FF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2760219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প্রশ্নমতে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11x+20</a:t>
            </a:r>
            <a:r>
              <a:rPr lang="en-US" sz="2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2(11x+2)-6</a:t>
            </a:r>
            <a:endParaRPr lang="en-US" sz="2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3284646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বা, 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11x+20</a:t>
            </a:r>
            <a:r>
              <a:rPr lang="en-US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22x+4-6</a:t>
            </a:r>
            <a:endParaRPr lang="en-US" sz="2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3809074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2400" dirty="0" smtClean="0">
                <a:solidFill>
                  <a:srgbClr val="33CC33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,  </a:t>
            </a:r>
            <a:r>
              <a:rPr lang="en-US" sz="2400" dirty="0" smtClean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22x-11x = 20+6-4</a:t>
            </a:r>
            <a:endParaRPr lang="en-US" sz="2400" dirty="0">
              <a:solidFill>
                <a:srgbClr val="33CC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7770" y="4287926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বা, 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11x = 22 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7340" y="4766778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বা,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2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26910" y="5245630"/>
                <a:ext cx="480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4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অতএব, সংখ্যাটি =</a:t>
                </a:r>
                <a:r>
                  <a:rPr lang="en-US" sz="24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11x + 2 = 11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4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2+2 =24</a:t>
                </a:r>
                <a:endParaRPr lang="en-US" sz="24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910" y="5245630"/>
                <a:ext cx="4800600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1904" t="-20000" r="-508" b="-3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73609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3945" y="609600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u="sng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কাজঃ </a:t>
            </a:r>
            <a:endParaRPr lang="en-US" sz="4400" u="sng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2133600"/>
            <a:ext cx="8534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 অংকবিশিষ্ট কোনো সংখ্যার একক স্থানীয় অংকটি দশক স্থানীয় অংক অপেক্ষা 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4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বেশী। অংকদ্বয় স্থান বিনিময় করলে যে সংখ্যা পাওয়া যায় তা প্রদত্ত সংখ্যার দ্বিগুন অপেক্ষা </a:t>
            </a:r>
            <a:r>
              <a:rPr lang="en-US" sz="4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 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 । সংখ্যাটি নির্ণয় কর।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77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Wisp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724</TotalTime>
  <Words>451</Words>
  <Application>Microsoft Office PowerPoint</Application>
  <PresentationFormat>On-screen Show (4:3)</PresentationFormat>
  <Paragraphs>70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Cambria Math</vt:lpstr>
      <vt:lpstr>Century Gothic</vt:lpstr>
      <vt:lpstr>NikoshBAN</vt:lpstr>
      <vt:lpstr>Times New Roman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Kailash</dc:creator>
  <cp:lastModifiedBy>SCS</cp:lastModifiedBy>
  <cp:revision>138</cp:revision>
  <dcterms:created xsi:type="dcterms:W3CDTF">2006-08-16T00:00:00Z</dcterms:created>
  <dcterms:modified xsi:type="dcterms:W3CDTF">2019-11-27T17:59:52Z</dcterms:modified>
</cp:coreProperties>
</file>