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80" r:id="rId2"/>
    <p:sldMasterId id="2147483792" r:id="rId3"/>
    <p:sldMasterId id="2147483804" r:id="rId4"/>
    <p:sldMasterId id="2147483816" r:id="rId5"/>
  </p:sldMasterIdLst>
  <p:notesMasterIdLst>
    <p:notesMasterId r:id="rId30"/>
  </p:notesMasterIdLst>
  <p:sldIdLst>
    <p:sldId id="256" r:id="rId6"/>
    <p:sldId id="258" r:id="rId7"/>
    <p:sldId id="257" r:id="rId8"/>
    <p:sldId id="266" r:id="rId9"/>
    <p:sldId id="263" r:id="rId10"/>
    <p:sldId id="267" r:id="rId11"/>
    <p:sldId id="261" r:id="rId12"/>
    <p:sldId id="281" r:id="rId13"/>
    <p:sldId id="282" r:id="rId14"/>
    <p:sldId id="286" r:id="rId15"/>
    <p:sldId id="284" r:id="rId16"/>
    <p:sldId id="285" r:id="rId17"/>
    <p:sldId id="280" r:id="rId18"/>
    <p:sldId id="277" r:id="rId19"/>
    <p:sldId id="278" r:id="rId20"/>
    <p:sldId id="265" r:id="rId21"/>
    <p:sldId id="264" r:id="rId22"/>
    <p:sldId id="272" r:id="rId23"/>
    <p:sldId id="259" r:id="rId24"/>
    <p:sldId id="262" r:id="rId25"/>
    <p:sldId id="268" r:id="rId26"/>
    <p:sldId id="269" r:id="rId27"/>
    <p:sldId id="270" r:id="rId28"/>
    <p:sldId id="27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7A18"/>
    <a:srgbClr val="D3C4F0"/>
    <a:srgbClr val="BD0345"/>
    <a:srgbClr val="EE0000"/>
    <a:srgbClr val="BD38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9F853-5FE6-4B28-A934-90CBD8898CB0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86626B-D3C7-493F-B85D-E4CAEB56A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86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6626B-D3C7-493F-B85D-E4CAEB56A5C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E3A171-C3F4-498E-9BE1-B7783036D36F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E3A171-C3F4-498E-9BE1-B7783036D36F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E3A171-C3F4-498E-9BE1-B7783036D36F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E3A171-C3F4-498E-9BE1-B7783036D36F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E3A171-C3F4-498E-9BE1-B7783036D36F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E3A171-C3F4-498E-9BE1-B7783036D36F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E3A171-C3F4-498E-9BE1-B7783036D36F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E3A171-C3F4-498E-9BE1-B7783036D36F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E3A171-C3F4-498E-9BE1-B7783036D36F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E3A171-C3F4-498E-9BE1-B7783036D36F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E3A171-C3F4-498E-9BE1-B7783036D36F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4E3A171-C3F4-498E-9BE1-B7783036D36F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4E3A171-C3F4-498E-9BE1-B7783036D36F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3A171-C3F4-498E-9BE1-B7783036D36F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4E3A171-C3F4-498E-9BE1-B7783036D36F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3A171-C3F4-498E-9BE1-B7783036D36F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7.tiff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tif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1517"/>
            <a:ext cx="8153400" cy="616736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752600" y="1066800"/>
            <a:ext cx="5638800" cy="2362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rgbClr val="FFFF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শুভ সকাল</a:t>
            </a:r>
            <a:r>
              <a:rPr lang="en-US" sz="6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8210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62000" y="533400"/>
            <a:ext cx="7696200" cy="5715000"/>
            <a:chOff x="1143000" y="381000"/>
            <a:chExt cx="7696200" cy="571500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43000" y="381000"/>
              <a:ext cx="6781800" cy="5257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" name="Rectangle 2"/>
            <p:cNvSpPr/>
            <p:nvPr/>
          </p:nvSpPr>
          <p:spPr>
            <a:xfrm>
              <a:off x="4876800" y="4953000"/>
              <a:ext cx="3962400" cy="1143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পরীরা</a:t>
              </a:r>
              <a:r>
                <a:rPr lang="bn-IN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ঘর বানিয়ে</a:t>
              </a:r>
              <a:r>
                <a:rPr lang="en-US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দি</a:t>
              </a:r>
              <a:r>
                <a:rPr lang="en-US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ল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09800" y="533400"/>
            <a:ext cx="4712970" cy="4536807"/>
            <a:chOff x="1306830" y="339993"/>
            <a:chExt cx="5932170" cy="5832207"/>
          </a:xfrm>
        </p:grpSpPr>
        <p:pic>
          <p:nvPicPr>
            <p:cNvPr id="4098" name="Picture 2" descr="E:\Picture\Flower\22 Tube rose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419600" y="3474631"/>
              <a:ext cx="2819400" cy="2697568"/>
            </a:xfrm>
            <a:prstGeom prst="rect">
              <a:avLst/>
            </a:prstGeom>
            <a:ln w="88900" cap="sq" cmpd="thickThin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4099" name="Picture 3" descr="E:\Picture\Flower\18 Raktto Karob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06830" y="339993"/>
              <a:ext cx="2960370" cy="3023357"/>
            </a:xfrm>
            <a:prstGeom prst="rect">
              <a:avLst/>
            </a:prstGeom>
            <a:ln w="88900" cap="sq" cmpd="thickThin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4100" name="Picture 4" descr="E:\Picture\Flower\19 Raktto Karobi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06830" y="3505200"/>
              <a:ext cx="2960370" cy="2667000"/>
            </a:xfrm>
            <a:prstGeom prst="rect">
              <a:avLst/>
            </a:prstGeom>
            <a:ln w="88900" cap="sq" cmpd="thickThin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4101" name="Picture 5" descr="E:\Picture\Flower\21 Raktto Karobi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19600" y="339993"/>
              <a:ext cx="2819400" cy="3012808"/>
            </a:xfrm>
            <a:prstGeom prst="rect">
              <a:avLst/>
            </a:prstGeom>
            <a:ln w="88900" cap="sq" cmpd="thickThin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6" name="Rectangle 5"/>
          <p:cNvSpPr/>
          <p:nvPr/>
        </p:nvSpPr>
        <p:spPr>
          <a:xfrm>
            <a:off x="2438400" y="5410200"/>
            <a:ext cx="4343400" cy="1143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পরীরা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বাগান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বানিয়ে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57200" y="1447800"/>
            <a:ext cx="8382000" cy="5105400"/>
            <a:chOff x="457200" y="1447800"/>
            <a:chExt cx="8382000" cy="5105400"/>
          </a:xfrm>
        </p:grpSpPr>
        <p:pic>
          <p:nvPicPr>
            <p:cNvPr id="1026" name="Picture 2" descr="E:\Borders\Corners\Corner 79.ti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7200" y="1524000"/>
              <a:ext cx="1544637" cy="5029200"/>
            </a:xfrm>
            <a:prstGeom prst="rect">
              <a:avLst/>
            </a:prstGeom>
            <a:noFill/>
          </p:spPr>
        </p:pic>
        <p:pic>
          <p:nvPicPr>
            <p:cNvPr id="9" name="Picture 2" descr="E:\Borders\Corners\Corner 79.ti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flipH="1">
              <a:off x="7086600" y="1447800"/>
              <a:ext cx="1752600" cy="50292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E:\Borders\Corners\Corner 79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5257800"/>
            <a:ext cx="1181193" cy="1371600"/>
          </a:xfrm>
          <a:prstGeom prst="rect">
            <a:avLst/>
          </a:prstGeom>
          <a:noFill/>
        </p:spPr>
      </p:pic>
      <p:grpSp>
        <p:nvGrpSpPr>
          <p:cNvPr id="6" name="Group 5"/>
          <p:cNvGrpSpPr/>
          <p:nvPr/>
        </p:nvGrpSpPr>
        <p:grpSpPr>
          <a:xfrm>
            <a:off x="4876800" y="304800"/>
            <a:ext cx="4114800" cy="2438400"/>
            <a:chOff x="1295400" y="4495800"/>
            <a:chExt cx="4905374" cy="1847850"/>
          </a:xfrm>
        </p:grpSpPr>
        <p:pic>
          <p:nvPicPr>
            <p:cNvPr id="4" name="Picture 2" descr="E:\Picture\Animal\khorgosh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95400" y="4495800"/>
              <a:ext cx="2466975" cy="1847850"/>
            </a:xfrm>
            <a:prstGeom prst="rect">
              <a:avLst/>
            </a:prstGeom>
            <a:noFill/>
          </p:spPr>
        </p:pic>
        <p:pic>
          <p:nvPicPr>
            <p:cNvPr id="5" name="Picture 2" descr="E:\Picture\Animal\khorgosh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3733800" y="4495800"/>
              <a:ext cx="2466974" cy="1847850"/>
            </a:xfrm>
            <a:prstGeom prst="rect">
              <a:avLst/>
            </a:prstGeom>
            <a:noFill/>
          </p:spPr>
        </p:pic>
      </p:grpSp>
      <p:grpSp>
        <p:nvGrpSpPr>
          <p:cNvPr id="8" name="Group 7"/>
          <p:cNvGrpSpPr/>
          <p:nvPr/>
        </p:nvGrpSpPr>
        <p:grpSpPr>
          <a:xfrm>
            <a:off x="228600" y="304800"/>
            <a:ext cx="4495800" cy="2438400"/>
            <a:chOff x="-304801" y="838200"/>
            <a:chExt cx="5906141" cy="2895600"/>
          </a:xfrm>
        </p:grpSpPr>
        <p:pic>
          <p:nvPicPr>
            <p:cNvPr id="2" name="Picture 2" descr="E:\Picture\Teaching\king-988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37707" y="838200"/>
              <a:ext cx="3263633" cy="2895600"/>
            </a:xfrm>
            <a:prstGeom prst="rect">
              <a:avLst/>
            </a:prstGeom>
            <a:noFill/>
          </p:spPr>
        </p:pic>
        <p:pic>
          <p:nvPicPr>
            <p:cNvPr id="7" name="Picture 2" descr="E:\Picture\Teaching\king-988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-304801" y="838200"/>
              <a:ext cx="2980764" cy="2895600"/>
            </a:xfrm>
            <a:prstGeom prst="rect">
              <a:avLst/>
            </a:prstGeom>
            <a:noFill/>
          </p:spPr>
        </p:pic>
      </p:grpSp>
      <p:grpSp>
        <p:nvGrpSpPr>
          <p:cNvPr id="13" name="Group 12"/>
          <p:cNvGrpSpPr/>
          <p:nvPr/>
        </p:nvGrpSpPr>
        <p:grpSpPr>
          <a:xfrm>
            <a:off x="685800" y="3429000"/>
            <a:ext cx="8001000" cy="2752171"/>
            <a:chOff x="1143000" y="3877229"/>
            <a:chExt cx="8001000" cy="2752171"/>
          </a:xfrm>
        </p:grpSpPr>
        <p:pic>
          <p:nvPicPr>
            <p:cNvPr id="12" name="Picture 4" descr="E:\Picture\Bird\picock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114800" y="3886754"/>
              <a:ext cx="5029200" cy="2742646"/>
            </a:xfrm>
            <a:prstGeom prst="rect">
              <a:avLst/>
            </a:prstGeom>
            <a:noFill/>
          </p:spPr>
        </p:pic>
        <p:grpSp>
          <p:nvGrpSpPr>
            <p:cNvPr id="10" name="Group 9"/>
            <p:cNvGrpSpPr/>
            <p:nvPr/>
          </p:nvGrpSpPr>
          <p:grpSpPr>
            <a:xfrm>
              <a:off x="1143000" y="3877229"/>
              <a:ext cx="3429000" cy="2743200"/>
              <a:chOff x="2286000" y="685800"/>
              <a:chExt cx="4038600" cy="2743200"/>
            </a:xfrm>
          </p:grpSpPr>
          <p:pic>
            <p:nvPicPr>
              <p:cNvPr id="3" name="Picture 4" descr="E:\Picture\Bird\picock.jp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419600" y="686354"/>
                <a:ext cx="1905000" cy="2742646"/>
              </a:xfrm>
              <a:prstGeom prst="rect">
                <a:avLst/>
              </a:prstGeom>
              <a:noFill/>
            </p:spPr>
          </p:pic>
          <p:pic>
            <p:nvPicPr>
              <p:cNvPr id="9" name="Picture 4" descr="E:\Picture\Bird\picock.jp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flipH="1">
                <a:off x="2286000" y="685800"/>
                <a:ext cx="2362200" cy="2742646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6" name="Rectangle 15"/>
          <p:cNvSpPr/>
          <p:nvPr/>
        </p:nvSpPr>
        <p:spPr>
          <a:xfrm>
            <a:off x="1828800" y="2819400"/>
            <a:ext cx="18288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হরিণ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এল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72200" y="2819400"/>
            <a:ext cx="18288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খরগোশ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এল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29000" y="6248400"/>
            <a:ext cx="18288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ময়ূর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এল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188" y="609600"/>
            <a:ext cx="7667625" cy="4633913"/>
          </a:xfrm>
          <a:prstGeom prst="rect">
            <a:avLst/>
          </a:prstGeom>
          <a:ln w="88900" cap="sq" cmpd="thickThin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1219200" y="5410200"/>
            <a:ext cx="6705600" cy="1143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পারুলের কাছে রাজা ও বরকন্দাজরা এল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Picture\Teaching\king-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304800" y="533400"/>
            <a:ext cx="4114800" cy="27120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E:\Picture\Teaching\king-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533400"/>
            <a:ext cx="4038600" cy="2743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4" name="Group 3"/>
          <p:cNvGrpSpPr/>
          <p:nvPr/>
        </p:nvGrpSpPr>
        <p:grpSpPr>
          <a:xfrm>
            <a:off x="3048000" y="3429000"/>
            <a:ext cx="3048000" cy="2819400"/>
            <a:chOff x="2305050" y="1838325"/>
            <a:chExt cx="3090864" cy="318135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48088" y="1838325"/>
              <a:ext cx="1647826" cy="318135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657475" y="1914525"/>
              <a:ext cx="1228725" cy="303847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305050" y="2590800"/>
              <a:ext cx="361950" cy="2286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10" name="Group 9"/>
          <p:cNvGrpSpPr/>
          <p:nvPr/>
        </p:nvGrpSpPr>
        <p:grpSpPr>
          <a:xfrm>
            <a:off x="457201" y="3429000"/>
            <a:ext cx="8305799" cy="2743200"/>
            <a:chOff x="457201" y="3733800"/>
            <a:chExt cx="8305799" cy="2743200"/>
          </a:xfrm>
        </p:grpSpPr>
        <p:pic>
          <p:nvPicPr>
            <p:cNvPr id="2050" name="Picture 2" descr="E:\Borders\Corners\Corner 84.tif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16200000">
              <a:off x="187326" y="4003675"/>
              <a:ext cx="2743200" cy="2203450"/>
            </a:xfrm>
            <a:prstGeom prst="rect">
              <a:avLst/>
            </a:prstGeom>
            <a:noFill/>
          </p:spPr>
        </p:pic>
        <p:pic>
          <p:nvPicPr>
            <p:cNvPr id="2051" name="Picture 3" descr="E:\Borders\Corners\Corner 84.tif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10800000">
              <a:off x="6248400" y="3892549"/>
              <a:ext cx="2514600" cy="2584450"/>
            </a:xfrm>
            <a:prstGeom prst="rect">
              <a:avLst/>
            </a:prstGeom>
            <a:noFill/>
          </p:spPr>
        </p:pic>
      </p:grpSp>
      <p:sp>
        <p:nvSpPr>
          <p:cNvPr id="11" name="Rectangle 10"/>
          <p:cNvSpPr/>
          <p:nvPr/>
        </p:nvSpPr>
        <p:spPr>
          <a:xfrm>
            <a:off x="2590800" y="6172200"/>
            <a:ext cx="4343400" cy="6858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পারুল রাজাকে খেতে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Picture\Teaching\king-9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8534400" cy="5257800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1447800" y="5791200"/>
            <a:ext cx="57150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মেয়েকে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জড়িয়ে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ধরলেন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Picture\Fram\f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686800" cy="6477000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Horizontal Scroll 5"/>
          <p:cNvSpPr/>
          <p:nvPr/>
        </p:nvSpPr>
        <p:spPr>
          <a:xfrm>
            <a:off x="1371600" y="990600"/>
            <a:ext cx="6248400" cy="3429000"/>
          </a:xfrm>
          <a:prstGeom prst="horizontalScroll">
            <a:avLst/>
          </a:prstGeom>
          <a:solidFill>
            <a:srgbClr val="92D050"/>
          </a:solidFill>
          <a:ln w="57150">
            <a:solidFill>
              <a:srgbClr val="FF0000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9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972800" y="-82296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oup 5"/>
          <p:cNvGrpSpPr/>
          <p:nvPr/>
        </p:nvGrpSpPr>
        <p:grpSpPr>
          <a:xfrm>
            <a:off x="228600" y="381000"/>
            <a:ext cx="8610600" cy="6172200"/>
            <a:chOff x="2040774" y="1216592"/>
            <a:chExt cx="6553200" cy="5520847"/>
          </a:xfrm>
          <a:solidFill>
            <a:schemeClr val="accent4">
              <a:lumMod val="20000"/>
              <a:lumOff val="80000"/>
            </a:schemeClr>
          </a:solidFill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2040774" y="1216592"/>
              <a:ext cx="6553200" cy="5520847"/>
            </a:xfrm>
            <a:prstGeom prst="rect">
              <a:avLst/>
            </a:prstGeom>
            <a:solidFill>
              <a:schemeClr val="tx2"/>
            </a:solidFill>
            <a:ln w="57150" cap="sq">
              <a:solidFill>
                <a:srgbClr val="FF0000"/>
              </a:solidFill>
              <a:miter lim="800000"/>
            </a:ln>
            <a:effectLst>
              <a:outerShdw blurRad="254000" dist="190500" dir="2700000" sy="90000" algn="b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5334000" y="2514600"/>
              <a:ext cx="2895600" cy="743302"/>
            </a:xfrm>
            <a:prstGeom prst="rect">
              <a:avLst/>
            </a:prstGeom>
            <a:solidFill>
              <a:schemeClr val="tx2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200" dirty="0" err="1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অনেক</a:t>
              </a:r>
              <a:r>
                <a:rPr lang="en-US" sz="1200" dirty="0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200" dirty="0" err="1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অনেক</a:t>
              </a:r>
              <a:r>
                <a:rPr lang="en-US" sz="1200" dirty="0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200" dirty="0" err="1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দিন</a:t>
              </a:r>
              <a:r>
                <a:rPr lang="en-US" sz="1200" dirty="0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200" dirty="0" err="1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আগের</a:t>
              </a:r>
              <a:r>
                <a:rPr lang="en-US" sz="1200" dirty="0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200" dirty="0" err="1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কথা</a:t>
              </a:r>
              <a:r>
                <a:rPr lang="en-US" sz="1200" dirty="0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1200" dirty="0" err="1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এক</a:t>
              </a:r>
              <a:r>
                <a:rPr lang="en-US" sz="1200" dirty="0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200" dirty="0" err="1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ছিল</a:t>
              </a:r>
              <a:r>
                <a:rPr lang="en-US" sz="1200" dirty="0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200" dirty="0" err="1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রাজা</a:t>
              </a:r>
              <a:r>
                <a:rPr lang="en-US" sz="1200" dirty="0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1200" dirty="0" err="1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রাজার</a:t>
              </a:r>
              <a:r>
                <a:rPr lang="en-US" sz="1200" dirty="0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200" dirty="0" err="1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ছিল</a:t>
              </a:r>
              <a:r>
                <a:rPr lang="en-US" sz="1200" dirty="0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200" dirty="0" err="1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এক</a:t>
              </a:r>
              <a:r>
                <a:rPr lang="en-US" sz="1200" dirty="0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200" dirty="0" err="1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রানি</a:t>
              </a:r>
              <a:r>
                <a:rPr lang="en-US" sz="1200" dirty="0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1200" dirty="0" err="1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আর</a:t>
              </a:r>
              <a:r>
                <a:rPr lang="en-US" sz="1200" dirty="0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200" dirty="0" err="1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ছিল</a:t>
              </a:r>
              <a:r>
                <a:rPr lang="en-US" sz="1200" dirty="0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200" dirty="0" err="1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তিন</a:t>
              </a:r>
              <a:r>
                <a:rPr lang="en-US" sz="1200" dirty="0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200" dirty="0" err="1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কন্যা</a:t>
              </a:r>
              <a:r>
                <a:rPr lang="en-US" sz="1200" dirty="0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1200" dirty="0" err="1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শিমুল</a:t>
              </a:r>
              <a:r>
                <a:rPr lang="en-US" sz="1200" dirty="0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1200" dirty="0" err="1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বিকুল</a:t>
              </a:r>
              <a:r>
                <a:rPr lang="en-US" sz="1200" dirty="0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1200" dirty="0" err="1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পারুল</a:t>
              </a:r>
              <a:r>
                <a:rPr lang="en-US" sz="1200" dirty="0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1200" dirty="0" err="1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তিন</a:t>
              </a:r>
              <a:r>
                <a:rPr lang="en-US" sz="1200" dirty="0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200" dirty="0" err="1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কন্যাকে</a:t>
              </a:r>
              <a:r>
                <a:rPr lang="en-US" sz="1200" dirty="0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200" dirty="0" err="1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নিয়ে</a:t>
              </a:r>
              <a:r>
                <a:rPr lang="en-US" sz="1200" dirty="0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200" dirty="0" err="1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রাজা</a:t>
              </a:r>
              <a:r>
                <a:rPr lang="en-US" sz="1200" dirty="0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- </a:t>
              </a:r>
              <a:r>
                <a:rPr lang="en-US" sz="1200" dirty="0" err="1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রানির</a:t>
              </a:r>
              <a:r>
                <a:rPr lang="en-US" sz="1200" dirty="0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200" dirty="0" err="1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দিন</a:t>
              </a:r>
              <a:r>
                <a:rPr lang="en-US" sz="1200" dirty="0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200" dirty="0" err="1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বেশ</a:t>
              </a:r>
              <a:r>
                <a:rPr lang="en-US" sz="1200" dirty="0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200" dirty="0" err="1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সুখেই</a:t>
              </a:r>
              <a:r>
                <a:rPr lang="en-US" sz="1200" dirty="0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200" dirty="0" err="1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কাটছিল</a:t>
              </a:r>
              <a:r>
                <a:rPr lang="en-US" sz="1200" dirty="0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1200" dirty="0" err="1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রাজ্যেও</a:t>
              </a:r>
              <a:r>
                <a:rPr lang="en-US" sz="1200" dirty="0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200" dirty="0" err="1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ছিল</a:t>
              </a:r>
              <a:r>
                <a:rPr lang="en-US" sz="1200" dirty="0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200" dirty="0" err="1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সুখ</a:t>
              </a:r>
              <a:r>
                <a:rPr lang="en-US" sz="1200" dirty="0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200" dirty="0" err="1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আর</a:t>
              </a:r>
              <a:r>
                <a:rPr lang="en-US" sz="1200" dirty="0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200" dirty="0" err="1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শান্তি</a:t>
              </a:r>
              <a:r>
                <a:rPr lang="en-US" sz="1200" dirty="0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bn-IN" sz="1200" dirty="0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200" dirty="0" err="1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রাজা</a:t>
              </a:r>
              <a:r>
                <a:rPr lang="en-US" sz="1200" dirty="0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200" dirty="0" err="1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একদিন</a:t>
              </a:r>
              <a:r>
                <a:rPr lang="en-US" sz="1200" dirty="0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200" dirty="0" err="1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গল্প</a:t>
              </a:r>
              <a:r>
                <a:rPr lang="en-US" sz="1200" dirty="0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200" dirty="0" err="1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করছিলেন</a:t>
              </a:r>
              <a:r>
                <a:rPr lang="en-US" sz="1200" dirty="0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1200" dirty="0" err="1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সংগে</a:t>
              </a:r>
              <a:r>
                <a:rPr lang="en-US" sz="1200" dirty="0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200" dirty="0" err="1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ছিল</a:t>
              </a:r>
              <a:r>
                <a:rPr lang="en-US" sz="1200" dirty="0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200" dirty="0" err="1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রানি</a:t>
              </a:r>
              <a:r>
                <a:rPr lang="en-US" sz="1200" dirty="0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200" dirty="0" err="1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আর</a:t>
              </a:r>
              <a:r>
                <a:rPr lang="en-US" sz="1200" dirty="0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200" dirty="0" err="1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তিন</a:t>
              </a:r>
              <a:r>
                <a:rPr lang="en-US" sz="1200" dirty="0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200" dirty="0" err="1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কন্যা</a:t>
              </a:r>
              <a:r>
                <a:rPr lang="en-US" sz="1200" dirty="0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  <a:endParaRPr lang="en-US" sz="12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52984"/>
            <a:ext cx="8560076" cy="6300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8601" y="152400"/>
            <a:ext cx="8686802" cy="6553201"/>
            <a:chOff x="228601" y="152400"/>
            <a:chExt cx="8686802" cy="6553201"/>
          </a:xfrm>
        </p:grpSpPr>
        <p:sp>
          <p:nvSpPr>
            <p:cNvPr id="6" name="Rectangle 5"/>
            <p:cNvSpPr/>
            <p:nvPr/>
          </p:nvSpPr>
          <p:spPr>
            <a:xfrm>
              <a:off x="304800" y="152400"/>
              <a:ext cx="8610600" cy="1524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/>
            </a:p>
          </p:txBody>
        </p:sp>
        <p:sp>
          <p:nvSpPr>
            <p:cNvPr id="7" name="Rectangle 6"/>
            <p:cNvSpPr/>
            <p:nvPr/>
          </p:nvSpPr>
          <p:spPr>
            <a:xfrm rot="16200000">
              <a:off x="-2971799" y="3352800"/>
              <a:ext cx="6553201" cy="15240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16200000">
              <a:off x="5562601" y="3352800"/>
              <a:ext cx="6553201" cy="152402"/>
            </a:xfrm>
            <a:prstGeom prst="rect">
              <a:avLst/>
            </a:prstGeom>
            <a:solidFill>
              <a:srgbClr val="C00000"/>
            </a:solidFill>
            <a:ln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800" y="6553200"/>
              <a:ext cx="8610600" cy="1524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/>
            </a:p>
          </p:txBody>
        </p:sp>
      </p:grpSp>
      <p:sp>
        <p:nvSpPr>
          <p:cNvPr id="11" name="Flowchart: Connector 10"/>
          <p:cNvSpPr/>
          <p:nvPr/>
        </p:nvSpPr>
        <p:spPr>
          <a:xfrm>
            <a:off x="533400" y="5715000"/>
            <a:ext cx="685800" cy="685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7924800" y="609600"/>
            <a:ext cx="685800" cy="685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533400" y="533400"/>
            <a:ext cx="685800" cy="685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/>
          <p:cNvSpPr/>
          <p:nvPr/>
        </p:nvSpPr>
        <p:spPr>
          <a:xfrm>
            <a:off x="7924800" y="5715000"/>
            <a:ext cx="685800" cy="685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590800" y="3048000"/>
            <a:ext cx="1371600" cy="646331"/>
            <a:chOff x="2590800" y="2590800"/>
            <a:chExt cx="1371600" cy="646331"/>
          </a:xfrm>
        </p:grpSpPr>
        <p:sp>
          <p:nvSpPr>
            <p:cNvPr id="14" name="TextBox 13"/>
            <p:cNvSpPr txBox="1"/>
            <p:nvPr/>
          </p:nvSpPr>
          <p:spPr>
            <a:xfrm>
              <a:off x="2590800" y="2590800"/>
              <a:ext cx="609600" cy="646331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ন</a:t>
              </a:r>
              <a:endPara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352800" y="2590800"/>
              <a:ext cx="609600" cy="646331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দ</a:t>
              </a:r>
              <a:endPara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590800" y="5449669"/>
            <a:ext cx="1371600" cy="646331"/>
            <a:chOff x="2590800" y="4992469"/>
            <a:chExt cx="1371600" cy="646331"/>
          </a:xfrm>
        </p:grpSpPr>
        <p:sp>
          <p:nvSpPr>
            <p:cNvPr id="18" name="TextBox 17"/>
            <p:cNvSpPr txBox="1"/>
            <p:nvPr/>
          </p:nvSpPr>
          <p:spPr>
            <a:xfrm>
              <a:off x="3352800" y="4992469"/>
              <a:ext cx="609600" cy="646331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ত</a:t>
              </a:r>
              <a:endPara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90800" y="4992469"/>
              <a:ext cx="609600" cy="646331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ক</a:t>
              </a:r>
              <a:endPara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590800" y="3849469"/>
            <a:ext cx="1371600" cy="646331"/>
            <a:chOff x="2590800" y="3352800"/>
            <a:chExt cx="1371600" cy="646331"/>
          </a:xfrm>
        </p:grpSpPr>
        <p:sp>
          <p:nvSpPr>
            <p:cNvPr id="21" name="TextBox 20"/>
            <p:cNvSpPr txBox="1"/>
            <p:nvPr/>
          </p:nvSpPr>
          <p:spPr>
            <a:xfrm>
              <a:off x="2590800" y="3352800"/>
              <a:ext cx="609600" cy="646331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ন</a:t>
              </a:r>
              <a:endPara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352800" y="3352800"/>
              <a:ext cx="609600" cy="646331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ন</a:t>
              </a:r>
              <a:endPara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590800" y="4648200"/>
            <a:ext cx="1371600" cy="646331"/>
            <a:chOff x="2590800" y="4191000"/>
            <a:chExt cx="1371600" cy="646331"/>
          </a:xfrm>
        </p:grpSpPr>
        <p:sp>
          <p:nvSpPr>
            <p:cNvPr id="24" name="TextBox 23"/>
            <p:cNvSpPr txBox="1"/>
            <p:nvPr/>
          </p:nvSpPr>
          <p:spPr>
            <a:xfrm>
              <a:off x="2590800" y="4191000"/>
              <a:ext cx="609600" cy="646331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স</a:t>
              </a:r>
              <a:endPara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352800" y="4191000"/>
              <a:ext cx="609600" cy="646331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ব</a:t>
              </a:r>
              <a:endPara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676400" y="3048000"/>
            <a:ext cx="609600" cy="3048000"/>
            <a:chOff x="1676400" y="2590800"/>
            <a:chExt cx="609600" cy="3048000"/>
          </a:xfrm>
        </p:grpSpPr>
        <p:sp>
          <p:nvSpPr>
            <p:cNvPr id="28" name="TextBox 27"/>
            <p:cNvSpPr txBox="1"/>
            <p:nvPr/>
          </p:nvSpPr>
          <p:spPr>
            <a:xfrm>
              <a:off x="1676400" y="4992469"/>
              <a:ext cx="609600" cy="646331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ক্ত</a:t>
              </a:r>
              <a:endPara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76400" y="2590800"/>
              <a:ext cx="609600" cy="646331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ন্দ</a:t>
              </a:r>
              <a:endPara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676400" y="3392269"/>
              <a:ext cx="609600" cy="646331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ন্ন</a:t>
              </a:r>
              <a:endPara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676400" y="4191000"/>
              <a:ext cx="609600" cy="646331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স্ব</a:t>
              </a:r>
              <a:endPara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495800" y="3048000"/>
            <a:ext cx="3048000" cy="646331"/>
            <a:chOff x="4495800" y="2590800"/>
            <a:chExt cx="3048000" cy="646331"/>
          </a:xfrm>
        </p:grpSpPr>
        <p:sp>
          <p:nvSpPr>
            <p:cNvPr id="33" name="TextBox 32"/>
            <p:cNvSpPr txBox="1"/>
            <p:nvPr/>
          </p:nvSpPr>
          <p:spPr>
            <a:xfrm>
              <a:off x="4495800" y="2590800"/>
              <a:ext cx="1447800" cy="646331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সুন্দর</a:t>
              </a:r>
              <a:endPara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096000" y="2590800"/>
              <a:ext cx="1447800" cy="646331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পছন্দ</a:t>
              </a:r>
              <a:endPara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495800" y="5449669"/>
            <a:ext cx="3048000" cy="646331"/>
            <a:chOff x="4495800" y="4992469"/>
            <a:chExt cx="3048000" cy="646331"/>
          </a:xfrm>
        </p:grpSpPr>
        <p:sp>
          <p:nvSpPr>
            <p:cNvPr id="36" name="TextBox 35"/>
            <p:cNvSpPr txBox="1"/>
            <p:nvPr/>
          </p:nvSpPr>
          <p:spPr>
            <a:xfrm>
              <a:off x="4495800" y="4992469"/>
              <a:ext cx="1447800" cy="646331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রক্ত</a:t>
              </a:r>
              <a:endPara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096000" y="4992469"/>
              <a:ext cx="1447800" cy="646331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বিরক্ত</a:t>
              </a:r>
              <a:endPara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495800" y="3849469"/>
            <a:ext cx="3048000" cy="646331"/>
            <a:chOff x="4495800" y="3352800"/>
            <a:chExt cx="3048000" cy="646331"/>
          </a:xfrm>
        </p:grpSpPr>
        <p:sp>
          <p:nvSpPr>
            <p:cNvPr id="39" name="TextBox 38"/>
            <p:cNvSpPr txBox="1"/>
            <p:nvPr/>
          </p:nvSpPr>
          <p:spPr>
            <a:xfrm>
              <a:off x="4495800" y="3352800"/>
              <a:ext cx="1447800" cy="646331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রান্না</a:t>
              </a:r>
              <a:endPara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096000" y="3352800"/>
              <a:ext cx="1447800" cy="646331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কান্না</a:t>
              </a:r>
              <a:endPara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495800" y="4648200"/>
            <a:ext cx="3048000" cy="646331"/>
            <a:chOff x="4495800" y="4191000"/>
            <a:chExt cx="3048000" cy="646331"/>
          </a:xfrm>
        </p:grpSpPr>
        <p:sp>
          <p:nvSpPr>
            <p:cNvPr id="42" name="TextBox 41"/>
            <p:cNvSpPr txBox="1"/>
            <p:nvPr/>
          </p:nvSpPr>
          <p:spPr>
            <a:xfrm>
              <a:off x="4495800" y="4191000"/>
              <a:ext cx="1447800" cy="646331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বিস্বাদ</a:t>
              </a:r>
              <a:endPara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096000" y="4191000"/>
              <a:ext cx="1447800" cy="646331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স্বাধীন</a:t>
              </a:r>
              <a:endPara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143000" y="1905000"/>
            <a:ext cx="68580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যুক্ত বর্ণ ভেঙ্গে শব্দ তৈরি করি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895600" y="411541"/>
            <a:ext cx="3429000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39584 -0.36111 L -3.33333E-6 -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00" y="181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37084 0.3274 L 3.33333E-6 1.6763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0" y="-164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39584 0.3385 L -3.33333E-6 -5.78035E-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00" y="-169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37084 -0.36111 L 3.33333E-6 -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0" y="1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25" grpId="0" animBg="1"/>
      <p:bldP spid="44" grpId="0" animBg="1"/>
      <p:bldP spid="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/>
          <p:cNvSpPr txBox="1"/>
          <p:nvPr/>
        </p:nvSpPr>
        <p:spPr>
          <a:xfrm>
            <a:off x="287246" y="2984383"/>
            <a:ext cx="8569509" cy="230832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6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Shohag</a:t>
            </a: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Chowdhury</a:t>
            </a: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3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teacher,</a:t>
            </a:r>
          </a:p>
          <a:p>
            <a:pPr algn="r"/>
            <a:r>
              <a:rPr lang="en-US" sz="36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Daudpur</a:t>
            </a: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govt. primary </a:t>
            </a: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school., </a:t>
            </a:r>
            <a:r>
              <a:rPr lang="en-US" sz="36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Nawabganj</a:t>
            </a: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Dinajpur</a:t>
            </a: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78" y="1565292"/>
            <a:ext cx="2196304" cy="2838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Picture\Flower\05aee49ca5de9b089fa02a30635b3c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4944717"/>
            <a:ext cx="1981200" cy="159626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362200" y="2217003"/>
            <a:ext cx="5029200" cy="830997"/>
          </a:xfrm>
          <a:prstGeom prst="rect">
            <a:avLst/>
          </a:prstGeom>
          <a:solidFill>
            <a:srgbClr val="FFC000"/>
          </a:solidFill>
          <a:ln w="762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 দিয়ে বাক্য তৈরি করি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057400" y="3581400"/>
            <a:ext cx="914400" cy="2667000"/>
            <a:chOff x="1676400" y="3352800"/>
            <a:chExt cx="914400" cy="2667000"/>
          </a:xfrm>
        </p:grpSpPr>
        <p:sp>
          <p:nvSpPr>
            <p:cNvPr id="16" name="Minus 15"/>
            <p:cNvSpPr/>
            <p:nvPr/>
          </p:nvSpPr>
          <p:spPr>
            <a:xfrm>
              <a:off x="1676400" y="3352800"/>
              <a:ext cx="914400" cy="152400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Minus 16"/>
            <p:cNvSpPr/>
            <p:nvPr/>
          </p:nvSpPr>
          <p:spPr>
            <a:xfrm>
              <a:off x="1676400" y="4191000"/>
              <a:ext cx="914400" cy="152400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Minus 17"/>
            <p:cNvSpPr/>
            <p:nvPr/>
          </p:nvSpPr>
          <p:spPr>
            <a:xfrm>
              <a:off x="1676400" y="4953000"/>
              <a:ext cx="914400" cy="152400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Minus 18"/>
            <p:cNvSpPr/>
            <p:nvPr/>
          </p:nvSpPr>
          <p:spPr>
            <a:xfrm>
              <a:off x="1676400" y="5867400"/>
              <a:ext cx="914400" cy="152400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57200" y="3352800"/>
            <a:ext cx="1447800" cy="3048000"/>
            <a:chOff x="457200" y="3124200"/>
            <a:chExt cx="1447800" cy="3048000"/>
          </a:xfrm>
        </p:grpSpPr>
        <p:sp>
          <p:nvSpPr>
            <p:cNvPr id="24" name="TextBox 23"/>
            <p:cNvSpPr txBox="1"/>
            <p:nvPr/>
          </p:nvSpPr>
          <p:spPr>
            <a:xfrm>
              <a:off x="457200" y="3124200"/>
              <a:ext cx="1447800" cy="646331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সুন্দর</a:t>
              </a:r>
              <a:endPara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57200" y="5525869"/>
              <a:ext cx="1447800" cy="646331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বিরক্ত</a:t>
              </a:r>
              <a:endPara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57200" y="3925669"/>
              <a:ext cx="1447800" cy="646331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রান্না</a:t>
              </a:r>
              <a:endPara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57200" y="4724400"/>
              <a:ext cx="1447800" cy="646331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বিস্বাদ</a:t>
              </a:r>
              <a:endPara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2971800" y="3352800"/>
            <a:ext cx="3886200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ফুলটি খুব সুন্দর।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71800" y="5754469"/>
            <a:ext cx="3886200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রাজা খুব বিরক্ত হলেন।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71800" y="4154269"/>
            <a:ext cx="4953000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পারুল অনেক খাবার রান্না করলেন।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971800" y="4953000"/>
            <a:ext cx="4876800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খাবার খুব বিস্বাদ লাগল।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Flowchart: Multidocument 38"/>
          <p:cNvSpPr/>
          <p:nvPr/>
        </p:nvSpPr>
        <p:spPr>
          <a:xfrm>
            <a:off x="3352800" y="381000"/>
            <a:ext cx="3581400" cy="1524000"/>
          </a:xfrm>
          <a:prstGeom prst="flowChartMultidocumen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533400"/>
            <a:ext cx="3657600" cy="1015663"/>
          </a:xfrm>
          <a:prstGeom prst="rect">
            <a:avLst/>
          </a:prstGeom>
          <a:solidFill>
            <a:srgbClr val="92D050"/>
          </a:solidFill>
          <a:ln w="76200"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b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একক </a:t>
            </a:r>
            <a:r>
              <a:rPr lang="bn-IN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E:\Picture\Flower\f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381001" y="533400"/>
            <a:ext cx="2133599" cy="1847850"/>
          </a:xfrm>
          <a:prstGeom prst="rect">
            <a:avLst/>
          </a:prstGeom>
          <a:noFill/>
        </p:spPr>
      </p:pic>
      <p:pic>
        <p:nvPicPr>
          <p:cNvPr id="10" name="Picture 2" descr="E:\Picture\Flower\f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6629400" y="514350"/>
            <a:ext cx="2133599" cy="1847850"/>
          </a:xfrm>
          <a:prstGeom prst="rect">
            <a:avLst/>
          </a:prstGeom>
          <a:noFill/>
        </p:spPr>
      </p:pic>
      <p:grpSp>
        <p:nvGrpSpPr>
          <p:cNvPr id="18" name="Group 17"/>
          <p:cNvGrpSpPr/>
          <p:nvPr/>
        </p:nvGrpSpPr>
        <p:grpSpPr>
          <a:xfrm>
            <a:off x="457200" y="2760583"/>
            <a:ext cx="7620000" cy="2878217"/>
            <a:chOff x="914400" y="2492514"/>
            <a:chExt cx="6629400" cy="2878217"/>
          </a:xfrm>
        </p:grpSpPr>
        <p:sp>
          <p:nvSpPr>
            <p:cNvPr id="3" name="TextBox 2"/>
            <p:cNvSpPr txBox="1"/>
            <p:nvPr/>
          </p:nvSpPr>
          <p:spPr>
            <a:xfrm>
              <a:off x="914400" y="2492514"/>
              <a:ext cx="6496812" cy="707886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bn-IN" sz="40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১। ছোট মেয়ে রাজাকে কেমন ভালোবাসে?</a:t>
              </a:r>
              <a:endParaRPr lang="en-US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14400" y="3276600"/>
              <a:ext cx="6496812" cy="70788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IN" sz="40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২। কারা পারুলকে বাড়ি ও বাগান বানিয়ে দিল?</a:t>
              </a:r>
              <a:endParaRPr lang="en-US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14400" y="3999131"/>
              <a:ext cx="6629400" cy="707886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bn-IN" sz="40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৩। কারা পারুলকে ফলমূল এনে দিল?</a:t>
              </a:r>
              <a:endPara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14400" y="4724400"/>
              <a:ext cx="6629400" cy="646331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bn-IN" sz="3600" b="1" dirty="0" smtClean="0">
                  <a:latin typeface="NikoshBAN" pitchFamily="2" charset="0"/>
                  <a:cs typeface="NikoshBAN" pitchFamily="2" charset="0"/>
                </a:rPr>
                <a:t>৪। রাজা ছোট মেয়েকে ফিরিয়ে আনলেন কেন ?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33400" y="2847976"/>
            <a:ext cx="8159345" cy="3705224"/>
            <a:chOff x="533400" y="2847976"/>
            <a:chExt cx="8159345" cy="3705224"/>
          </a:xfrm>
        </p:grpSpPr>
        <p:grpSp>
          <p:nvGrpSpPr>
            <p:cNvPr id="16" name="Group 15"/>
            <p:cNvGrpSpPr/>
            <p:nvPr/>
          </p:nvGrpSpPr>
          <p:grpSpPr>
            <a:xfrm>
              <a:off x="533400" y="5638800"/>
              <a:ext cx="8001000" cy="914400"/>
              <a:chOff x="457200" y="5499100"/>
              <a:chExt cx="8382000" cy="1066800"/>
            </a:xfrm>
          </p:grpSpPr>
          <p:pic>
            <p:nvPicPr>
              <p:cNvPr id="1028" name="Picture 4" descr="E:\Picture\Fram\vbbn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57200" y="5499100"/>
                <a:ext cx="3095625" cy="1066800"/>
              </a:xfrm>
              <a:prstGeom prst="rect">
                <a:avLst/>
              </a:prstGeom>
              <a:noFill/>
            </p:spPr>
          </p:pic>
          <p:pic>
            <p:nvPicPr>
              <p:cNvPr id="13" name="Picture 4" descr="E:\Picture\Fram\vbbn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505200" y="5499100"/>
                <a:ext cx="2743200" cy="1066800"/>
              </a:xfrm>
              <a:prstGeom prst="rect">
                <a:avLst/>
              </a:prstGeom>
              <a:noFill/>
            </p:spPr>
          </p:pic>
          <p:pic>
            <p:nvPicPr>
              <p:cNvPr id="15" name="Picture 4" descr="E:\Picture\Fram\vbbn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172200" y="5528733"/>
                <a:ext cx="2667000" cy="1037167"/>
              </a:xfrm>
              <a:prstGeom prst="rect">
                <a:avLst/>
              </a:prstGeom>
              <a:noFill/>
            </p:spPr>
          </p:pic>
        </p:grpSp>
        <p:pic>
          <p:nvPicPr>
            <p:cNvPr id="17" name="Picture 4" descr="E:\Picture\Fram\vbbn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6760961" y="4011816"/>
              <a:ext cx="3095624" cy="76794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382250"/>
            <a:ext cx="3200400" cy="14465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85800" y="5410200"/>
            <a:ext cx="7696200" cy="1066800"/>
            <a:chOff x="685800" y="5257800"/>
            <a:chExt cx="7696200" cy="1371600"/>
          </a:xfrm>
        </p:grpSpPr>
        <p:pic>
          <p:nvPicPr>
            <p:cNvPr id="7" name="Picture 2" descr="E:\Picture\Fram\gfd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85800" y="5257800"/>
              <a:ext cx="2600325" cy="1371600"/>
            </a:xfrm>
            <a:prstGeom prst="rect">
              <a:avLst/>
            </a:prstGeom>
            <a:noFill/>
          </p:spPr>
        </p:pic>
        <p:pic>
          <p:nvPicPr>
            <p:cNvPr id="8" name="Picture 2" descr="E:\Picture\Fram\gfd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00400" y="5257800"/>
              <a:ext cx="2600325" cy="1371600"/>
            </a:xfrm>
            <a:prstGeom prst="rect">
              <a:avLst/>
            </a:prstGeom>
            <a:noFill/>
          </p:spPr>
        </p:pic>
        <p:pic>
          <p:nvPicPr>
            <p:cNvPr id="9" name="Picture 2" descr="E:\Picture\Fram\gfd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781675" y="5257800"/>
              <a:ext cx="2600325" cy="1371600"/>
            </a:xfrm>
            <a:prstGeom prst="rect">
              <a:avLst/>
            </a:prstGeom>
            <a:noFill/>
          </p:spPr>
        </p:pic>
      </p:grpSp>
      <p:pic>
        <p:nvPicPr>
          <p:cNvPr id="10" name="Picture 3" descr="E:\Picture\Fram\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54468"/>
            <a:ext cx="2200275" cy="1817231"/>
          </a:xfrm>
          <a:prstGeom prst="rect">
            <a:avLst/>
          </a:prstGeom>
          <a:noFill/>
        </p:spPr>
      </p:pic>
      <p:pic>
        <p:nvPicPr>
          <p:cNvPr id="11" name="Picture 4" descr="E:\Picture\Fram\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72300" y="361950"/>
            <a:ext cx="1790700" cy="177165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62000" y="4640997"/>
            <a:ext cx="7620000" cy="707886"/>
          </a:xfrm>
          <a:prstGeom prst="rect">
            <a:avLst/>
          </a:prstGeom>
          <a:solidFill>
            <a:srgbClr val="00B0F0"/>
          </a:solidFill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রাজা বিরক্ত হয়েছিল কেন ? </a:t>
            </a:r>
            <a:endParaRPr lang="en-US" sz="40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3878997"/>
            <a:ext cx="7620000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রাজাকে দেয়া খাবার কেমন ছিল? </a:t>
            </a:r>
            <a:endParaRPr lang="en-US" sz="4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362200"/>
            <a:ext cx="762000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রাজার হুকুম কি ছিল?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3116997"/>
            <a:ext cx="7620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গভীর অরন্যে কারা পারুলকে সাহায্য করেছিল 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5" grpId="0" animBg="1"/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0000"/>
            </a:gs>
            <a:gs pos="45000">
              <a:srgbClr val="FF7A00"/>
            </a:gs>
            <a:gs pos="70000">
              <a:srgbClr val="FF0300"/>
            </a:gs>
            <a:gs pos="100000">
              <a:srgbClr val="7030A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Picture\Fram\tropical_flowers_page_border_0515-0907-2313-2057_SM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47700"/>
            <a:ext cx="2895600" cy="59055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71600" y="3154740"/>
            <a:ext cx="7391400" cy="707886"/>
          </a:xfrm>
          <a:prstGeom prst="rect">
            <a:avLst/>
          </a:prstGeom>
          <a:solidFill>
            <a:srgbClr val="7030A0"/>
          </a:solidFill>
          <a:ln w="57150">
            <a:noFill/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ভুল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পারলেন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05000" y="839450"/>
            <a:ext cx="5638800" cy="14465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 cmpd="thinThick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পরিকল্পিত কাজ</a:t>
            </a:r>
            <a:endParaRPr lang="en-US" sz="8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3962400"/>
            <a:ext cx="7391400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noFill/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রাজ্যে সবার মুখে হাসি ফুটে উঠল কেন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1517"/>
            <a:ext cx="8153400" cy="61673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0" y="990600"/>
            <a:ext cx="7315200" cy="22159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 smtClean="0">
                <a:solidFill>
                  <a:srgbClr val="BD0345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dirty="0">
              <a:solidFill>
                <a:srgbClr val="BD0345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8210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27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52400" y="228600"/>
            <a:ext cx="8839200" cy="6400800"/>
            <a:chOff x="152400" y="304798"/>
            <a:chExt cx="8839200" cy="6324602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57225" y="2971800"/>
              <a:ext cx="2390775" cy="2965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2400300" y="1248751"/>
              <a:ext cx="4343400" cy="82110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76200">
              <a:solidFill>
                <a:srgbClr val="00B050"/>
              </a:solidFill>
              <a:prstDash val="sysDash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 smtClean="0">
                  <a:ln>
                    <a:solidFill>
                      <a:schemeClr val="tx1"/>
                    </a:solidFill>
                    <a:prstDash val="sysDot"/>
                  </a:ln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4800" b="1" dirty="0" smtClean="0">
                  <a:ln>
                    <a:solidFill>
                      <a:schemeClr val="tx1"/>
                    </a:solidFill>
                    <a:prstDash val="sysDot"/>
                  </a:ln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 smtClean="0">
                  <a:ln>
                    <a:solidFill>
                      <a:schemeClr val="tx1"/>
                    </a:solidFill>
                    <a:prstDash val="sysDot"/>
                  </a:ln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4800" b="1" dirty="0">
                <a:ln>
                  <a:solidFill>
                    <a:schemeClr val="tx1"/>
                  </a:solidFill>
                  <a:prstDash val="sysDot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05200" y="3015342"/>
              <a:ext cx="4953000" cy="3527707"/>
            </a:xfrm>
            <a:prstGeom prst="rect">
              <a:avLst/>
            </a:prstGeom>
            <a:ln w="76200">
              <a:solidFill>
                <a:srgbClr val="7030A0"/>
              </a:solidFill>
              <a:prstDash val="sysDot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শ্রেণিঃ</a:t>
              </a:r>
              <a:r>
                <a:rPr lang="bn-IN" sz="54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তৃতীয়</a:t>
              </a:r>
              <a:endParaRPr lang="en-US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800" b="1" dirty="0" err="1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28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শিরোনামঃ</a:t>
              </a:r>
              <a:r>
                <a:rPr lang="en-US" sz="28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8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রাজা ও তার তিন কন্যা</a:t>
              </a:r>
            </a:p>
            <a:p>
              <a:pPr algn="ctr"/>
              <a:r>
                <a:rPr lang="bn-IN" sz="28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পাঠের অংশঃ </a:t>
              </a:r>
              <a:r>
                <a:rPr lang="en-US" sz="28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ছোট</a:t>
              </a:r>
              <a:r>
                <a:rPr lang="en-US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কন্যা</a:t>
              </a:r>
              <a:r>
                <a:rPr lang="bn-IN" sz="28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--- </a:t>
              </a:r>
              <a:r>
                <a:rPr lang="bn-IN" sz="28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সুখের সীমা    	                       রইল না। </a:t>
              </a:r>
              <a:endParaRPr lang="bn-IN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0" y="6400800"/>
              <a:ext cx="8839200" cy="228600"/>
            </a:xfrm>
            <a:prstGeom prst="rect">
              <a:avLst/>
            </a:prstGeom>
            <a:solidFill>
              <a:schemeClr val="accent3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52400" y="304800"/>
              <a:ext cx="8839200" cy="228600"/>
            </a:xfrm>
            <a:prstGeom prst="rect">
              <a:avLst/>
            </a:prstGeom>
            <a:solidFill>
              <a:schemeClr val="accent3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-2895601" y="3352799"/>
              <a:ext cx="6324602" cy="228599"/>
            </a:xfrm>
            <a:prstGeom prst="rect">
              <a:avLst/>
            </a:prstGeom>
            <a:solidFill>
              <a:schemeClr val="accent3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5715000" y="3352800"/>
              <a:ext cx="6324600" cy="228600"/>
            </a:xfrm>
            <a:prstGeom prst="rect">
              <a:avLst/>
            </a:prstGeom>
            <a:solidFill>
              <a:schemeClr val="accent3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3450610"/>
            <a:ext cx="8001000" cy="2677656"/>
          </a:xfrm>
          <a:prstGeom prst="rect">
            <a:avLst/>
          </a:prstGeom>
          <a:solidFill>
            <a:srgbClr val="92D050"/>
          </a:solidFill>
          <a:ln w="57150">
            <a:solidFill>
              <a:srgbClr val="002060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শোনাঃ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২.২.১ গল্পের বিষয় বুঝতে পারবে।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বলাঃ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১.১.১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যুক্তব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র্ণ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দিয়ে গঠিত শব্দ স্প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ষ্ট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ও শু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দ্ধ উচ্চারণে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বলতে পারবে।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পড়াঃ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২.৪.১ প্রমিত উচ্চার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ণে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গল্প পড়তে পারবে।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২.৪.২ গল্প পড়ে বুঝতে পারবে।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লেখাঃ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১.৪.১ যুক্তব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র্ণ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ভেঙ্গে লিখতে পারবে।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-2971799" y="3352800"/>
            <a:ext cx="6553201" cy="15240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6553200"/>
            <a:ext cx="86106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5400000">
            <a:off x="5600700" y="3390901"/>
            <a:ext cx="6477001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" y="152400"/>
            <a:ext cx="86106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10" name="Rectangular Callout 9"/>
          <p:cNvSpPr/>
          <p:nvPr/>
        </p:nvSpPr>
        <p:spPr>
          <a:xfrm>
            <a:off x="2743200" y="762000"/>
            <a:ext cx="3810000" cy="2209800"/>
          </a:xfrm>
          <a:prstGeom prst="wedgeRectCallout">
            <a:avLst>
              <a:gd name="adj1" fmla="val -20469"/>
              <a:gd name="adj2" fmla="val 71277"/>
            </a:avLst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bn-IN" sz="6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Picture\Teaching\king p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64898"/>
            <a:ext cx="3429000" cy="3831102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099" name="Picture 3" descr="E:\Picture\Teaching\king-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209801"/>
            <a:ext cx="3810000" cy="3886199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971800" y="609600"/>
            <a:ext cx="342900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icture\Flower\f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305800" cy="597217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276600" y="2971800"/>
            <a:ext cx="5334000" cy="1569660"/>
          </a:xfrm>
          <a:prstGeom prst="rect">
            <a:avLst/>
          </a:prstGeom>
          <a:solidFill>
            <a:srgbClr val="00B0F0"/>
          </a:solidFill>
          <a:ln w="76200"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 উপস্থাপন</a:t>
            </a:r>
            <a:endParaRPr lang="en-US" sz="9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Borders\Border\A (155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06829"/>
            <a:ext cx="8686800" cy="6422571"/>
          </a:xfrm>
          <a:prstGeom prst="rect">
            <a:avLst/>
          </a:prstGeom>
          <a:noFill/>
        </p:spPr>
      </p:pic>
      <p:pic>
        <p:nvPicPr>
          <p:cNvPr id="3076" name="Picture 4" descr="E:\Picture\Teaching\king-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675" y="1676400"/>
            <a:ext cx="2066925" cy="2590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7" name="Picture 5" descr="E:\Picture\Teaching\king-4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3657600"/>
            <a:ext cx="1676400" cy="18074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8" name="Picture 6" descr="E:\Picture\Teaching\king-pi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1905000"/>
            <a:ext cx="2143125" cy="24479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9" name="Picture 7" descr="E:\Picture\Teaching\king-3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601" y="514351"/>
            <a:ext cx="1752600" cy="2152650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990600" y="47244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রাজা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27432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শিমুল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3200" y="45720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পারুল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3800" y="57150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বকুল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8600" y="152400"/>
            <a:ext cx="8686800" cy="6324600"/>
            <a:chOff x="228600" y="615176"/>
            <a:chExt cx="8686800" cy="5861824"/>
          </a:xfrm>
        </p:grpSpPr>
        <p:pic>
          <p:nvPicPr>
            <p:cNvPr id="3" name="Picture 3" descr="E:\Picture\Teaching\king-90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" y="688627"/>
              <a:ext cx="8686800" cy="5788373"/>
            </a:xfrm>
            <a:prstGeom prst="rect">
              <a:avLst/>
            </a:prstGeom>
            <a:noFill/>
          </p:spPr>
        </p:pic>
        <p:pic>
          <p:nvPicPr>
            <p:cNvPr id="4" name="Picture 4" descr="E:\Picture\Teaching\king-665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95600" y="615176"/>
              <a:ext cx="2895600" cy="38862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5" name="Rectangle 4"/>
          <p:cNvSpPr/>
          <p:nvPr/>
        </p:nvSpPr>
        <p:spPr>
          <a:xfrm>
            <a:off x="2743200" y="4038600"/>
            <a:ext cx="3124200" cy="838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পারুলকে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বনবাসে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পাঠানো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Picture\Teaching\king-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3810000"/>
            <a:ext cx="2209800" cy="281940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4" descr="E:\Picture\Teaching\king-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304800"/>
            <a:ext cx="2209800" cy="3121781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5" descr="E:\Picture\Teaching\d655d94203d362ce54af09002e62c3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81000"/>
            <a:ext cx="2228850" cy="3171825"/>
          </a:xfrm>
          <a:prstGeom prst="rect">
            <a:avLst/>
          </a:prstGeom>
          <a:ln w="88900" cap="sq" cmpd="thickThin">
            <a:solidFill>
              <a:srgbClr val="FC7A18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6" descr="E:\Picture\Teaching\king-655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90900" y="381000"/>
            <a:ext cx="2247900" cy="3152775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5486400" y="4572000"/>
            <a:ext cx="28956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পরীরা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এল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Apex">
  <a:themeElements>
    <a:clrScheme name="Custom 2">
      <a:dk1>
        <a:srgbClr val="E36363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2163</TotalTime>
  <Words>347</Words>
  <Application>Microsoft Office PowerPoint</Application>
  <PresentationFormat>On-screen Show (4:3)</PresentationFormat>
  <Paragraphs>79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Apex</vt:lpstr>
      <vt:lpstr>Flow</vt:lpstr>
      <vt:lpstr>Office Theme</vt:lpstr>
      <vt:lpstr>Aspect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Ajoy</dc:creator>
  <cp:lastModifiedBy>Daudpur-GPS</cp:lastModifiedBy>
  <cp:revision>80</cp:revision>
  <dcterms:created xsi:type="dcterms:W3CDTF">2017-02-15T17:44:57Z</dcterms:created>
  <dcterms:modified xsi:type="dcterms:W3CDTF">2019-11-29T13:27:08Z</dcterms:modified>
</cp:coreProperties>
</file>