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61" r:id="rId7"/>
    <p:sldId id="280" r:id="rId8"/>
    <p:sldId id="262" r:id="rId9"/>
    <p:sldId id="282" r:id="rId10"/>
    <p:sldId id="283" r:id="rId11"/>
    <p:sldId id="260" r:id="rId12"/>
    <p:sldId id="263" r:id="rId13"/>
    <p:sldId id="264" r:id="rId14"/>
    <p:sldId id="265" r:id="rId15"/>
    <p:sldId id="266" r:id="rId16"/>
    <p:sldId id="269" r:id="rId17"/>
    <p:sldId id="267" r:id="rId18"/>
    <p:sldId id="268" r:id="rId19"/>
    <p:sldId id="270" r:id="rId20"/>
    <p:sldId id="271" r:id="rId21"/>
    <p:sldId id="272" r:id="rId22"/>
    <p:sldId id="275" r:id="rId23"/>
    <p:sldId id="276" r:id="rId24"/>
    <p:sldId id="277" r:id="rId25"/>
    <p:sldId id="279" r:id="rId26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2"/>
        <p:sld r:id="rId13"/>
        <p:sld r:id="rId14"/>
        <p:sld r:id="rId15"/>
        <p:sld r:id="rId16"/>
        <p:sld r:id="rId18"/>
        <p:sld r:id="rId19"/>
        <p:sld r:id="rId17"/>
        <p:sld r:id="rId20"/>
        <p:sld r:id="rId21"/>
        <p:sld r:id="rId22"/>
        <p:sld r:id="rId23"/>
        <p:sld r:id="rId24"/>
        <p:sld r:id="rId25"/>
        <p:sld r:id="rId26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B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83977-C80E-41BE-A9E4-0A59A51FFA8D}" type="doc">
      <dgm:prSet loTypeId="urn:microsoft.com/office/officeart/2005/8/layout/cycle2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583D58-07FC-4CE0-839E-E45F9F9BD764}">
      <dgm:prSet phldrT="[Text]" custT="1"/>
      <dgm:spPr/>
      <dgm:t>
        <a:bodyPr/>
        <a:lstStyle/>
        <a:p>
          <a:r>
            <a:rPr lang="en-US" sz="8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ভৌত</a:t>
          </a:r>
          <a:r>
            <a:rPr lang="en-US" sz="8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81D68-2561-4316-AB36-76EB0531BB11}" type="parTrans" cxnId="{135C344F-58D6-4D01-B89D-32FC8B80B1E0}">
      <dgm:prSet/>
      <dgm:spPr/>
      <dgm:t>
        <a:bodyPr/>
        <a:lstStyle/>
        <a:p>
          <a:endParaRPr lang="en-US"/>
        </a:p>
      </dgm:t>
    </dgm:pt>
    <dgm:pt modelId="{16A3B33B-E0F6-4043-82D2-E5E6180C330C}" type="sibTrans" cxnId="{135C344F-58D6-4D01-B89D-32FC8B80B1E0}">
      <dgm:prSet/>
      <dgm:spPr/>
      <dgm:t>
        <a:bodyPr/>
        <a:lstStyle/>
        <a:p>
          <a:endParaRPr lang="en-US"/>
        </a:p>
      </dgm:t>
    </dgm:pt>
    <dgm:pt modelId="{381D5F4E-E173-4ED4-BC6F-8B18E0727A03}">
      <dgm:prSet phldrT="[Text]" custT="1"/>
      <dgm:spPr/>
      <dgm:t>
        <a:bodyPr/>
        <a:lstStyle/>
        <a:p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A8761B-8845-4C20-9F0F-F0037D200E14}" type="sibTrans" cxnId="{106B8E90-2691-4599-BD2E-3080F2019089}">
      <dgm:prSet/>
      <dgm:spPr/>
      <dgm:t>
        <a:bodyPr/>
        <a:lstStyle/>
        <a:p>
          <a:endParaRPr lang="en-US"/>
        </a:p>
      </dgm:t>
    </dgm:pt>
    <dgm:pt modelId="{3B5D3FE8-45EC-4821-AFC2-D9EC09F1B0AE}" type="parTrans" cxnId="{106B8E90-2691-4599-BD2E-3080F2019089}">
      <dgm:prSet/>
      <dgm:spPr/>
      <dgm:t>
        <a:bodyPr/>
        <a:lstStyle/>
        <a:p>
          <a:endParaRPr lang="en-US"/>
        </a:p>
      </dgm:t>
    </dgm:pt>
    <dgm:pt modelId="{DA6C31AC-2216-4258-8759-5D52FB5F56B1}">
      <dgm:prSet phldrT="[Text]" custT="1"/>
      <dgm:spPr/>
      <dgm:t>
        <a:bodyPr/>
        <a:lstStyle/>
        <a:p>
          <a:r>
            <a:rPr lang="en-US" sz="11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ধর্ম</a:t>
          </a:r>
          <a:endParaRPr lang="en-US" sz="11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9A63D6-410A-47CB-BD6A-E57219DCC78E}" type="sibTrans" cxnId="{BBAD0407-EEA6-4884-BAE9-4F3C889C8043}">
      <dgm:prSet/>
      <dgm:spPr/>
      <dgm:t>
        <a:bodyPr/>
        <a:lstStyle/>
        <a:p>
          <a:endParaRPr lang="en-US"/>
        </a:p>
      </dgm:t>
    </dgm:pt>
    <dgm:pt modelId="{A5C68386-60E7-4A84-BB85-F5F82FAB54B2}" type="parTrans" cxnId="{BBAD0407-EEA6-4884-BAE9-4F3C889C8043}">
      <dgm:prSet/>
      <dgm:spPr/>
      <dgm:t>
        <a:bodyPr/>
        <a:lstStyle/>
        <a:p>
          <a:endParaRPr lang="en-US"/>
        </a:p>
      </dgm:t>
    </dgm:pt>
    <dgm:pt modelId="{874CAD01-2A6E-4A70-9E65-91BAE8D4E4DD}" type="pres">
      <dgm:prSet presAssocID="{7F783977-C80E-41BE-A9E4-0A59A51FFA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AB5F0-0EB2-425B-93BD-97C288B501F1}" type="pres">
      <dgm:prSet presAssocID="{DA6C31AC-2216-4258-8759-5D52FB5F56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5ABD-0457-473B-AD9C-91B94F21DA0A}" type="pres">
      <dgm:prSet presAssocID="{179A63D6-410A-47CB-BD6A-E57219DCC78E}" presName="sibTrans" presStyleLbl="sibTrans2D1" presStyleIdx="0" presStyleCnt="3" custScaleX="142129" custLinFactNeighborX="27267" custLinFactNeighborY="-1905"/>
      <dgm:spPr/>
      <dgm:t>
        <a:bodyPr/>
        <a:lstStyle/>
        <a:p>
          <a:endParaRPr lang="en-US"/>
        </a:p>
      </dgm:t>
    </dgm:pt>
    <dgm:pt modelId="{8B541345-8FBC-44DC-8E73-2DAC8E51E30C}" type="pres">
      <dgm:prSet presAssocID="{179A63D6-410A-47CB-BD6A-E57219DCC78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A2C6504-5F5B-4AF1-9EAB-2BA244C87DF3}" type="pres">
      <dgm:prSet presAssocID="{381D5F4E-E173-4ED4-BC6F-8B18E0727A03}" presName="node" presStyleLbl="node1" presStyleIdx="1" presStyleCnt="3" custScaleX="147452" custRadScaleRad="109710" custRadScaleInc="-1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E84F1-122F-431A-9C46-03E0A3C8FEA0}" type="pres">
      <dgm:prSet presAssocID="{7FA8761B-8845-4C20-9F0F-F0037D200E14}" presName="sibTrans" presStyleLbl="sibTrans2D1" presStyleIdx="1" presStyleCnt="3" custAng="16200000" custFlipVert="1" custFlipHor="1" custScaleX="5309" custScaleY="4857" custLinFactX="100000" custLinFactY="-269598" custLinFactNeighborX="193881" custLinFactNeighborY="-300000"/>
      <dgm:spPr/>
      <dgm:t>
        <a:bodyPr/>
        <a:lstStyle/>
        <a:p>
          <a:endParaRPr lang="en-US"/>
        </a:p>
      </dgm:t>
    </dgm:pt>
    <dgm:pt modelId="{80714C73-17D4-450D-A36B-4B18C0C62B1F}" type="pres">
      <dgm:prSet presAssocID="{7FA8761B-8845-4C20-9F0F-F0037D200E1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2E8A84D-408B-42AB-B1D3-9BDABB0A53F5}" type="pres">
      <dgm:prSet presAssocID="{D8583D58-07FC-4CE0-839E-E45F9F9BD764}" presName="node" presStyleLbl="node1" presStyleIdx="2" presStyleCnt="3" custScaleX="150295" custRadScaleRad="141738" custRadScaleInc="24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97208-4E79-4DCF-A453-3885A2AFC664}" type="pres">
      <dgm:prSet presAssocID="{16A3B33B-E0F6-4043-82D2-E5E6180C330C}" presName="sibTrans" presStyleLbl="sibTrans2D1" presStyleIdx="2" presStyleCnt="3" custAng="10460593" custScaleX="128729"/>
      <dgm:spPr/>
      <dgm:t>
        <a:bodyPr/>
        <a:lstStyle/>
        <a:p>
          <a:endParaRPr lang="en-US"/>
        </a:p>
      </dgm:t>
    </dgm:pt>
    <dgm:pt modelId="{09D594A6-41BA-4997-86AB-138F192C29BC}" type="pres">
      <dgm:prSet presAssocID="{16A3B33B-E0F6-4043-82D2-E5E6180C330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0455EF8-7497-4AEC-BAC3-6AB15BC4F002}" type="presOf" srcId="{7FA8761B-8845-4C20-9F0F-F0037D200E14}" destId="{DFBE84F1-122F-431A-9C46-03E0A3C8FEA0}" srcOrd="0" destOrd="0" presId="urn:microsoft.com/office/officeart/2005/8/layout/cycle2"/>
    <dgm:cxn modelId="{3F73CAEF-21E5-4DD7-B465-F58F455EAFB8}" type="presOf" srcId="{16A3B33B-E0F6-4043-82D2-E5E6180C330C}" destId="{07897208-4E79-4DCF-A453-3885A2AFC664}" srcOrd="0" destOrd="0" presId="urn:microsoft.com/office/officeart/2005/8/layout/cycle2"/>
    <dgm:cxn modelId="{82D891B0-E8FA-4385-975A-05E905C9DE69}" type="presOf" srcId="{DA6C31AC-2216-4258-8759-5D52FB5F56B1}" destId="{728AB5F0-0EB2-425B-93BD-97C288B501F1}" srcOrd="0" destOrd="0" presId="urn:microsoft.com/office/officeart/2005/8/layout/cycle2"/>
    <dgm:cxn modelId="{BBAD0407-EEA6-4884-BAE9-4F3C889C8043}" srcId="{7F783977-C80E-41BE-A9E4-0A59A51FFA8D}" destId="{DA6C31AC-2216-4258-8759-5D52FB5F56B1}" srcOrd="0" destOrd="0" parTransId="{A5C68386-60E7-4A84-BB85-F5F82FAB54B2}" sibTransId="{179A63D6-410A-47CB-BD6A-E57219DCC78E}"/>
    <dgm:cxn modelId="{59EED9FC-925C-45C2-96E5-3D142C800A35}" type="presOf" srcId="{16A3B33B-E0F6-4043-82D2-E5E6180C330C}" destId="{09D594A6-41BA-4997-86AB-138F192C29BC}" srcOrd="1" destOrd="0" presId="urn:microsoft.com/office/officeart/2005/8/layout/cycle2"/>
    <dgm:cxn modelId="{135C344F-58D6-4D01-B89D-32FC8B80B1E0}" srcId="{7F783977-C80E-41BE-A9E4-0A59A51FFA8D}" destId="{D8583D58-07FC-4CE0-839E-E45F9F9BD764}" srcOrd="2" destOrd="0" parTransId="{B6481D68-2561-4316-AB36-76EB0531BB11}" sibTransId="{16A3B33B-E0F6-4043-82D2-E5E6180C330C}"/>
    <dgm:cxn modelId="{D0B47F11-D3AB-4EB4-BC6E-0D05E95FB957}" type="presOf" srcId="{D8583D58-07FC-4CE0-839E-E45F9F9BD764}" destId="{02E8A84D-408B-42AB-B1D3-9BDABB0A53F5}" srcOrd="0" destOrd="0" presId="urn:microsoft.com/office/officeart/2005/8/layout/cycle2"/>
    <dgm:cxn modelId="{32249062-DCE8-475B-8C0D-37BB397D60CB}" type="presOf" srcId="{7F783977-C80E-41BE-A9E4-0A59A51FFA8D}" destId="{874CAD01-2A6E-4A70-9E65-91BAE8D4E4DD}" srcOrd="0" destOrd="0" presId="urn:microsoft.com/office/officeart/2005/8/layout/cycle2"/>
    <dgm:cxn modelId="{106B8E90-2691-4599-BD2E-3080F2019089}" srcId="{7F783977-C80E-41BE-A9E4-0A59A51FFA8D}" destId="{381D5F4E-E173-4ED4-BC6F-8B18E0727A03}" srcOrd="1" destOrd="0" parTransId="{3B5D3FE8-45EC-4821-AFC2-D9EC09F1B0AE}" sibTransId="{7FA8761B-8845-4C20-9F0F-F0037D200E14}"/>
    <dgm:cxn modelId="{391FE0FD-D87B-4A9F-A790-193F254E0885}" type="presOf" srcId="{179A63D6-410A-47CB-BD6A-E57219DCC78E}" destId="{8B541345-8FBC-44DC-8E73-2DAC8E51E30C}" srcOrd="1" destOrd="0" presId="urn:microsoft.com/office/officeart/2005/8/layout/cycle2"/>
    <dgm:cxn modelId="{ABC0A540-0F92-4F9D-9C28-E095E41DD1D6}" type="presOf" srcId="{179A63D6-410A-47CB-BD6A-E57219DCC78E}" destId="{45B75ABD-0457-473B-AD9C-91B94F21DA0A}" srcOrd="0" destOrd="0" presId="urn:microsoft.com/office/officeart/2005/8/layout/cycle2"/>
    <dgm:cxn modelId="{FC9F49BD-062B-4E93-B298-15ECD08BC31C}" type="presOf" srcId="{381D5F4E-E173-4ED4-BC6F-8B18E0727A03}" destId="{5A2C6504-5F5B-4AF1-9EAB-2BA244C87DF3}" srcOrd="0" destOrd="0" presId="urn:microsoft.com/office/officeart/2005/8/layout/cycle2"/>
    <dgm:cxn modelId="{FF660E42-8BC1-43F4-B248-229737B64A7D}" type="presOf" srcId="{7FA8761B-8845-4C20-9F0F-F0037D200E14}" destId="{80714C73-17D4-450D-A36B-4B18C0C62B1F}" srcOrd="1" destOrd="0" presId="urn:microsoft.com/office/officeart/2005/8/layout/cycle2"/>
    <dgm:cxn modelId="{4292D851-F7E3-4AAC-9B0B-3F6C4C3DFE72}" type="presParOf" srcId="{874CAD01-2A6E-4A70-9E65-91BAE8D4E4DD}" destId="{728AB5F0-0EB2-425B-93BD-97C288B501F1}" srcOrd="0" destOrd="0" presId="urn:microsoft.com/office/officeart/2005/8/layout/cycle2"/>
    <dgm:cxn modelId="{0C14B1C7-6C70-466B-855D-A1E8A4B07963}" type="presParOf" srcId="{874CAD01-2A6E-4A70-9E65-91BAE8D4E4DD}" destId="{45B75ABD-0457-473B-AD9C-91B94F21DA0A}" srcOrd="1" destOrd="0" presId="urn:microsoft.com/office/officeart/2005/8/layout/cycle2"/>
    <dgm:cxn modelId="{8E8900B5-175C-44BA-926A-A074ECD607C9}" type="presParOf" srcId="{45B75ABD-0457-473B-AD9C-91B94F21DA0A}" destId="{8B541345-8FBC-44DC-8E73-2DAC8E51E30C}" srcOrd="0" destOrd="0" presId="urn:microsoft.com/office/officeart/2005/8/layout/cycle2"/>
    <dgm:cxn modelId="{7422A981-7A2C-497D-B1D5-00A08A7CE540}" type="presParOf" srcId="{874CAD01-2A6E-4A70-9E65-91BAE8D4E4DD}" destId="{5A2C6504-5F5B-4AF1-9EAB-2BA244C87DF3}" srcOrd="2" destOrd="0" presId="urn:microsoft.com/office/officeart/2005/8/layout/cycle2"/>
    <dgm:cxn modelId="{3D26B681-2990-48B1-970E-52925B769AA2}" type="presParOf" srcId="{874CAD01-2A6E-4A70-9E65-91BAE8D4E4DD}" destId="{DFBE84F1-122F-431A-9C46-03E0A3C8FEA0}" srcOrd="3" destOrd="0" presId="urn:microsoft.com/office/officeart/2005/8/layout/cycle2"/>
    <dgm:cxn modelId="{9A379F57-0A48-48F0-AA07-D4EF16C5DACA}" type="presParOf" srcId="{DFBE84F1-122F-431A-9C46-03E0A3C8FEA0}" destId="{80714C73-17D4-450D-A36B-4B18C0C62B1F}" srcOrd="0" destOrd="0" presId="urn:microsoft.com/office/officeart/2005/8/layout/cycle2"/>
    <dgm:cxn modelId="{321EE268-1D32-450F-A7F7-6F9FD75661DF}" type="presParOf" srcId="{874CAD01-2A6E-4A70-9E65-91BAE8D4E4DD}" destId="{02E8A84D-408B-42AB-B1D3-9BDABB0A53F5}" srcOrd="4" destOrd="0" presId="urn:microsoft.com/office/officeart/2005/8/layout/cycle2"/>
    <dgm:cxn modelId="{40D48415-9E07-458A-A13A-1E99B944F235}" type="presParOf" srcId="{874CAD01-2A6E-4A70-9E65-91BAE8D4E4DD}" destId="{07897208-4E79-4DCF-A453-3885A2AFC664}" srcOrd="5" destOrd="0" presId="urn:microsoft.com/office/officeart/2005/8/layout/cycle2"/>
    <dgm:cxn modelId="{3CF462AA-45DB-4EF4-8CB7-3AE397560ECC}" type="presParOf" srcId="{07897208-4E79-4DCF-A453-3885A2AFC664}" destId="{09D594A6-41BA-4997-86AB-138F192C29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3" y="161365"/>
            <a:ext cx="15921319" cy="8785411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702" y="0"/>
            <a:ext cx="7709646" cy="141577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(Saturated Hydrocarbons: Alkanes)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>
          <a:xfrm>
            <a:off x="9090212" y="2402542"/>
            <a:ext cx="5952967" cy="41416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84" y="2563907"/>
            <a:ext cx="6308669" cy="39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8479" y="0"/>
            <a:ext cx="7709646" cy="92333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(Alkyl Group)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66384" y="1070177"/>
                <a:ext cx="14773835" cy="235434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অ্যালকাইল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মূলকঃ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অপসারণ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একযোজী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অ্যাল্কাইল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মূলককে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“ R “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অ্যালকাইল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মূলকের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4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4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84" y="1070177"/>
                <a:ext cx="14773835" cy="235434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8642" y="4062465"/>
                <a:ext cx="1230854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</a:rPr>
                  <a:t>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মিথাইল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</a:rPr>
                  <a:t>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ইথাইল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3399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প্রোপাইল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3399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বিউটাইল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3399"/>
                    </a:solidFill>
                  </a:rPr>
                  <a:t> </a:t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42" y="4062465"/>
                <a:ext cx="12308541" cy="34163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991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991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991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991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552" y="2707341"/>
            <a:ext cx="13608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2809" y="-161365"/>
            <a:ext cx="710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482037"/>
                  </p:ext>
                </p:extLst>
              </p:nvPr>
            </p:nvGraphicFramePr>
            <p:xfrm>
              <a:off x="591671" y="415072"/>
              <a:ext cx="15024846" cy="82600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92D050"/>
                    </a:solidFill>
                    <a:tableStyleId>{17292A2E-F333-43FB-9621-5CBBE7FDCDCB}</a:tableStyleId>
                  </a:tblPr>
                  <a:tblGrid>
                    <a:gridCol w="1755670"/>
                    <a:gridCol w="2567517"/>
                    <a:gridCol w="10701659"/>
                  </a:tblGrid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</a:t>
                          </a:r>
                          <a:r>
                            <a:rPr lang="en-US" sz="28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tile tx="0" ty="0" sx="100000" sy="100000" flip="none" algn="tl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অ্যালকেনের</a:t>
                          </a:r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tile tx="0" ty="0" sx="100000" sy="100000" flip="none" algn="tl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অ্যালকেনের</a:t>
                          </a:r>
                          <a:r>
                            <a:rPr lang="en-US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সংকেত</a:t>
                          </a:r>
                          <a:r>
                            <a:rPr lang="en-US" sz="36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</a:t>
                          </a:r>
                          <a:endParaRPr lang="en-US" sz="36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1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মিথেন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2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ইথেন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3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প্রোপেন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4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বিউটেন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5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পেন্টেন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894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6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হেক্সেন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</a:endParaRPr>
                        </a:p>
                        <a:p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894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7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হেপ্টেন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</a:endParaRPr>
                        </a:p>
                        <a:p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894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8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অক্টেন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</a:endParaRPr>
                        </a:p>
                        <a:p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6057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9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ননেন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  <a:tr h="8942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10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ডেকেন</a:t>
                          </a:r>
                          <a:r>
                            <a:rPr lang="en-US" sz="3600" b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1" cap="none" spc="0" smtClean="0">
                                    <a:ln w="127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prstDash val="solid"/>
                                    </a:ln>
                                    <a:solidFill>
                                      <a:srgbClr val="FF3399"/>
                                    </a:solidFill>
                                    <a:effectLst>
                                      <a:innerShdw blurRad="177800">
                                        <a:schemeClr val="accent3">
                                          <a:lumMod val="50000"/>
                                        </a:schemeClr>
                                      </a:inn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2800" b="1" cap="none" spc="0" smtClean="0">
                                        <a:ln w="1270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prstDash val="solid"/>
                                        </a:ln>
                                        <a:solidFill>
                                          <a:srgbClr val="FF3399"/>
                                        </a:solidFill>
                                        <a:effectLst>
                                          <a:innerShdw blurRad="177800">
                                            <a:schemeClr val="accent3">
                                              <a:lumMod val="50000"/>
                                            </a:schemeClr>
                                          </a:inn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</a:endParaRPr>
                        </a:p>
                        <a:p>
                          <a:endParaRPr lang="en-US" sz="28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tile tx="0" ty="0" sx="100000" sy="100000" flip="none" algn="tl"/>
                        </a:blip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482037"/>
                  </p:ext>
                </p:extLst>
              </p:nvPr>
            </p:nvGraphicFramePr>
            <p:xfrm>
              <a:off x="591671" y="415072"/>
              <a:ext cx="15024846" cy="8260080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92D050"/>
                    </a:solidFill>
                    <a:tableStyleId>{17292A2E-F333-43FB-9621-5CBBE7FDCDCB}</a:tableStyleId>
                  </a:tblPr>
                  <a:tblGrid>
                    <a:gridCol w="1755670"/>
                    <a:gridCol w="2567517"/>
                    <a:gridCol w="1070165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কার্বন</a:t>
                          </a:r>
                          <a:r>
                            <a:rPr lang="en-US" sz="28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সংখ্যা</a:t>
                          </a:r>
                          <a:r>
                            <a:rPr lang="en-US" sz="28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tile tx="0" ty="0" sx="100000" sy="100000" flip="none" algn="tl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অ্যালকেনের</a:t>
                          </a:r>
                          <a: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নাম</a:t>
                          </a:r>
                          <a:endParaRPr lang="en-US" sz="28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tile tx="0" ty="0" sx="100000" sy="100000" flip="none" algn="tl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অ্যালকেনের</a:t>
                          </a:r>
                          <a:r>
                            <a:rPr lang="en-US" sz="360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সংকেত</a:t>
                          </a:r>
                          <a:r>
                            <a:rPr lang="en-US" sz="3600" baseline="0" dirty="0" smtClean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</a:t>
                          </a:r>
                          <a:endParaRPr lang="en-US" sz="3600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tile tx="0" ty="0" sx="100000" sy="100000" flip="none" algn="tl"/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1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মিথেন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114286" r="-114" b="-109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2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ইথেন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214286" r="-114" b="-99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3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প্রোপেন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314286" r="-114" b="-89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4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বিউটেন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414286" r="-114" b="-79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5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পেন্টেন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514286" r="-114" b="-693333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6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হেক্সেন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413462" r="-114" b="-366667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7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হেপ্টেন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516774" r="-114" b="-269032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8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অক্টেন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616774" r="-114" b="-169032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9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ননেন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1058095" r="-114" b="-149524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cap="none" spc="0" dirty="0" smtClean="0">
                              <a:ln w="6600">
                                <a:solidFill>
                                  <a:srgbClr val="FF3399"/>
                                </a:solidFill>
                                <a:prstDash val="solid"/>
                              </a:ln>
                              <a:solidFill>
                                <a:srgbClr val="0070C0"/>
                              </a:solidFill>
                              <a:effectLst>
                                <a:outerShdw dist="38100" dir="2700000" algn="tl" rotWithShape="0">
                                  <a:schemeClr val="accent2"/>
                                </a:outerShdw>
                              </a:effectLst>
                            </a:rPr>
                            <a:t>10</a:t>
                          </a:r>
                          <a:endParaRPr lang="en-US" sz="2800" b="1" cap="none" spc="0" dirty="0">
                            <a:ln w="6600">
                              <a:solidFill>
                                <a:srgbClr val="FF3399"/>
                              </a:solidFill>
                              <a:prstDash val="solid"/>
                            </a:ln>
                            <a:solidFill>
                              <a:srgbClr val="0070C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cap="none" spc="0" dirty="0" err="1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ডেকেন</a:t>
                          </a:r>
                          <a:r>
                            <a:rPr lang="en-US" sz="3600" b="1" cap="none" spc="0" dirty="0" smtClean="0">
                              <a:ln w="127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rgbClr val="00B050"/>
                              </a:solidFill>
                              <a:effectLst>
                                <a:innerShdw blurRad="177800">
                                  <a:schemeClr val="accent3">
                                    <a:lumMod val="50000"/>
                                  </a:schemeClr>
                                </a:inn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3600" b="1" cap="none" spc="0" dirty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40433" t="-784516" r="-114" b="-12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161" y="0"/>
            <a:ext cx="5752345" cy="1015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0810" y="1147483"/>
                <a:ext cx="14977777" cy="195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 </a:t>
                </a:r>
                <a:r>
                  <a:rPr lang="en-US" sz="40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ডাই-অক্সাইড</a:t>
                </a:r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থেকেঃ</a:t>
                </a:r>
                <a:endParaRPr lang="en-US" sz="4000" b="1" spc="50" dirty="0" smtClean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ডাই-অক্সাইডের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250</m:t>
                        </m:r>
                      </m:e>
                      <m:sup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</m:oMath>
                </a14:m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মিথেন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10" y="1147483"/>
                <a:ext cx="14977777" cy="1952907"/>
              </a:xfrm>
              <a:prstGeom prst="rect">
                <a:avLst/>
              </a:prstGeom>
              <a:blipFill rotWithShape="0">
                <a:blip r:embed="rId4"/>
                <a:stretch>
                  <a:fillRect l="-1465" t="-5296" b="-1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8603" y="3232210"/>
                <a:ext cx="123966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→ 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4400" b="1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3" y="3232210"/>
                <a:ext cx="1239669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9091" y="4133471"/>
                <a:ext cx="14977777" cy="199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অ্যালকিন </a:t>
                </a:r>
                <a:r>
                  <a:rPr lang="en-US" sz="40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থেকেঃ</a:t>
                </a:r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ইথিন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𝟐𝟎𝟎</m:t>
                        </m:r>
                      </m:e>
                      <m:sup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</m:oMath>
                </a14:m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  </a:t>
                </a:r>
                <a:endParaRPr lang="en-US" sz="4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91" y="4133471"/>
                <a:ext cx="14977777" cy="1991699"/>
              </a:xfrm>
              <a:prstGeom prst="rect">
                <a:avLst/>
              </a:prstGeom>
              <a:blipFill rotWithShape="0">
                <a:blip r:embed="rId6"/>
                <a:stretch>
                  <a:fillRect l="-1425" t="-5199" b="-10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8602" y="6565993"/>
                <a:ext cx="123966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→ 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b="1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2" y="6565993"/>
                <a:ext cx="12396691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161" y="0"/>
            <a:ext cx="5752345" cy="1015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021" y="1015663"/>
                <a:ext cx="15121215" cy="199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অ্যালকাইন</a:t>
                </a:r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থেকেঃ</a:t>
                </a:r>
                <a:r>
                  <a:rPr lang="en-US" sz="40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নিকেল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প্রভাবকের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ইথাইনের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𝟏𝟖𝟎</m:t>
                        </m:r>
                      </m:e>
                      <m:sup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𝟐𝟎𝟎</m:t>
                        </m:r>
                      </m:e>
                      <m:sup>
                        <m:r>
                          <a:rPr lang="en-US" sz="40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</m:oMath>
                </a14:m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spc="50" dirty="0" err="1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   </a:t>
                </a:r>
                <a:endParaRPr lang="en-US" sz="40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1" y="1015663"/>
                <a:ext cx="15121215" cy="1991699"/>
              </a:xfrm>
              <a:prstGeom prst="rect">
                <a:avLst/>
              </a:prstGeom>
              <a:blipFill rotWithShape="0">
                <a:blip r:embed="rId4"/>
                <a:stretch>
                  <a:fillRect l="-1411" t="-5215" b="-10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8987" y="2907390"/>
                <a:ext cx="1239669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→ 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b="1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87" y="2907390"/>
                <a:ext cx="1239669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7021" y="3765710"/>
            <a:ext cx="15121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ডিকার্বক্সিলেশন</a:t>
            </a:r>
            <a:r>
              <a:rPr lang="en-US" sz="4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4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ইথানয়েটকে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বিক্রিয়াকে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ডিকার্বক্সিলেশন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0262" y="6409134"/>
                <a:ext cx="143547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𝑪𝑶𝑶𝑵𝒂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 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𝑵𝒂𝑶𝑯</m:t>
                      </m:r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1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𝑵𝒂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44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b="1" spc="50" dirty="0" smtClean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2" y="6409134"/>
                <a:ext cx="1435473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739384" y="394447"/>
            <a:ext cx="6520286" cy="1344705"/>
          </a:xfrm>
          <a:prstGeom prst="cloudCallout">
            <a:avLst/>
          </a:prstGeom>
          <a:solidFill>
            <a:srgbClr val="FF33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224" y="2832847"/>
            <a:ext cx="13213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ডিকার্বক্সিলেশন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161" y="0"/>
            <a:ext cx="5124815" cy="1015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4735557"/>
              </p:ext>
            </p:extLst>
          </p:nvPr>
        </p:nvGraphicFramePr>
        <p:xfrm>
          <a:off x="2339868" y="1270825"/>
          <a:ext cx="12075380" cy="641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650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3938" y="0"/>
            <a:ext cx="6182651" cy="10156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342" y="1177027"/>
            <a:ext cx="14516094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গলনাংক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স্ফুটনাংক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।কার্বন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সখ্যার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70969"/>
              </p:ext>
            </p:extLst>
          </p:nvPr>
        </p:nvGraphicFramePr>
        <p:xfrm>
          <a:off x="1786883" y="2977183"/>
          <a:ext cx="12641154" cy="482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0577"/>
                <a:gridCol w="6320577"/>
              </a:tblGrid>
              <a:tr h="981927">
                <a:tc>
                  <a:txBody>
                    <a:bodyPr/>
                    <a:lstStyle/>
                    <a:p>
                      <a:pPr algn="ctr"/>
                      <a:r>
                        <a:rPr lang="en-US" sz="4400" b="1" cap="none" spc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অ্যালকেনের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কার্বন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cap="none" spc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ভৌত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81927">
                <a:tc>
                  <a:txBody>
                    <a:bodyPr/>
                    <a:lstStyle/>
                    <a:p>
                      <a:r>
                        <a:rPr lang="en-US" sz="4400" b="1" cap="none" spc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পযর্ন্ত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cap="none" spc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গ্যাসীয়</a:t>
                      </a:r>
                      <a:r>
                        <a:rPr lang="en-US" sz="4400" b="1" cap="none" spc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81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cap="none" spc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পযর্ন্ত</a:t>
                      </a:r>
                      <a:endParaRPr lang="en-US" sz="4400" b="1" cap="none" spc="0" dirty="0" smtClean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cap="none" spc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তরল</a:t>
                      </a:r>
                      <a:r>
                        <a:rPr lang="en-US" sz="4400" b="1" cap="none" spc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81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cap="none" spc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১৬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cap="none" spc="0" baseline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cap="none" spc="0" dirty="0" smtClean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cap="none" spc="0" dirty="0" err="1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r>
                        <a:rPr lang="en-US" sz="4400" b="1" cap="none" spc="0" baseline="0" dirty="0" smtClean="0">
                          <a:ln/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cap="none" spc="0" dirty="0">
                        <a:ln/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4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5702" y="0"/>
            <a:ext cx="7258415" cy="10156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638" y="1341055"/>
            <a:ext cx="14594541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অ্যালকেনসমূহ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রাসায়নিকভাবে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আবস্থায়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এসিদ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বিজারকের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তারপরও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বিক্রিয়ায়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18" y="4528770"/>
            <a:ext cx="14271811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অতিবেগুনি (UV)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টেট্রাক্লোরো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টেট্রাক্লোরাইড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54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5575" y="518823"/>
            <a:ext cx="15404731" cy="8049659"/>
            <a:chOff x="265575" y="518823"/>
            <a:chExt cx="15404731" cy="8049659"/>
          </a:xfrm>
        </p:grpSpPr>
        <p:grpSp>
          <p:nvGrpSpPr>
            <p:cNvPr id="2" name="Group 1"/>
            <p:cNvGrpSpPr/>
            <p:nvPr/>
          </p:nvGrpSpPr>
          <p:grpSpPr>
            <a:xfrm>
              <a:off x="265575" y="1703293"/>
              <a:ext cx="15261296" cy="6865189"/>
              <a:chOff x="140364" y="1623326"/>
              <a:chExt cx="15382016" cy="515442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FF0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" y="1623326"/>
                <a:ext cx="15382016" cy="2563399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2" y="518823"/>
              <a:ext cx="15132424" cy="134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5294" y="6382945"/>
                <a:ext cx="10936939" cy="100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𝐂𝐥</m:t>
                      </m: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groupCh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6382945"/>
                <a:ext cx="10936939" cy="1002006"/>
              </a:xfrm>
              <a:prstGeom prst="rect">
                <a:avLst/>
              </a:prstGeom>
              <a:blipFill rotWithShape="0">
                <a:blip r:embed="rId3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08529" y="4572898"/>
            <a:ext cx="13850470" cy="1538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(UV)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5294" y="2306228"/>
                <a:ext cx="10936939" cy="100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groupCh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Cl</m:t>
                      </m: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2306228"/>
                <a:ext cx="10936939" cy="10020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08529" y="496181"/>
            <a:ext cx="13850470" cy="1538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(UV)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65294" y="6382945"/>
                <a:ext cx="10936939" cy="100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groupCh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6382945"/>
                <a:ext cx="10936939" cy="1002006"/>
              </a:xfrm>
              <a:prstGeom prst="rect">
                <a:avLst/>
              </a:prstGeom>
              <a:blipFill rotWithShape="0">
                <a:blip r:embed="rId3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8529" y="4572898"/>
            <a:ext cx="14428694" cy="1538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(UV)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টেট্রা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5294" y="2465369"/>
                <a:ext cx="10936939" cy="1002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groupChr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𝑪𝑯</m:t>
                      </m:r>
                      <m:sSub>
                        <m:sSubPr>
                          <m:ctrlP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sz="4400" b="1" i="1" smtClean="0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3399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4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</m:t>
                      </m:r>
                      <m:r>
                        <a:rPr lang="en-US" sz="4400" b="1" i="1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3399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n-US" sz="4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2465369"/>
                <a:ext cx="10936939" cy="10020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83023" y="590404"/>
            <a:ext cx="14554200" cy="1538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অতিবেগুনি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(UV)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6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581046" y="161364"/>
            <a:ext cx="5943519" cy="1613648"/>
          </a:xfrm>
          <a:prstGeom prst="cloudCallou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5317" y="2904564"/>
            <a:ext cx="11958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1693" y="1219200"/>
            <a:ext cx="2832847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7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72716" y="179293"/>
            <a:ext cx="4688461" cy="1255060"/>
          </a:xfrm>
          <a:prstGeom prst="cloudCallou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9719" y="2187388"/>
            <a:ext cx="119768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অ্যালকাইল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১-১০ কার্বন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খরতা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832058" y="0"/>
            <a:ext cx="5943519" cy="1613648"/>
          </a:xfrm>
          <a:prstGeom prst="cloudCallou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141" y="2474259"/>
            <a:ext cx="13429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2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9953" y="430306"/>
            <a:ext cx="15204142" cy="8283388"/>
            <a:chOff x="704024" y="504851"/>
            <a:chExt cx="14833970" cy="8094192"/>
          </a:xfrm>
        </p:grpSpPr>
        <p:grpSp>
          <p:nvGrpSpPr>
            <p:cNvPr id="5" name="Group 4"/>
            <p:cNvGrpSpPr/>
            <p:nvPr/>
          </p:nvGrpSpPr>
          <p:grpSpPr>
            <a:xfrm>
              <a:off x="1255459" y="3010056"/>
              <a:ext cx="13722644" cy="3404282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" y="6414338"/>
              <a:ext cx="2695759" cy="21847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760329" y="6326194"/>
              <a:ext cx="2777665" cy="21847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58583" y="504851"/>
              <a:ext cx="3038647" cy="2085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2842235" y="504852"/>
              <a:ext cx="2695759" cy="218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83355" y="-2"/>
            <a:ext cx="11367347" cy="1935009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2631" y="2622167"/>
            <a:ext cx="14874238" cy="3941032"/>
            <a:chOff x="712631" y="2622167"/>
            <a:chExt cx="14874238" cy="3941032"/>
          </a:xfrm>
        </p:grpSpPr>
        <p:sp>
          <p:nvSpPr>
            <p:cNvPr id="24" name="TextBox 23"/>
            <p:cNvSpPr txBox="1"/>
            <p:nvPr/>
          </p:nvSpPr>
          <p:spPr>
            <a:xfrm>
              <a:off x="10024269" y="2622167"/>
              <a:ext cx="5562600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২৯/১১/২০১৯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469" y="2622167"/>
              <a:ext cx="3152706" cy="37738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712631" y="2745859"/>
              <a:ext cx="5758744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98" y="268941"/>
            <a:ext cx="16118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কার্বন ও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1340" y="1038382"/>
            <a:ext cx="724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5" y="2648790"/>
            <a:ext cx="530710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06" y="1807823"/>
            <a:ext cx="6209974" cy="49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7552" y="267417"/>
            <a:ext cx="8857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সংকেতগুলো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" y="2509556"/>
            <a:ext cx="5985669" cy="3850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65" y="2545976"/>
            <a:ext cx="6182893" cy="38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671" y="537882"/>
            <a:ext cx="15024848" cy="8104094"/>
            <a:chOff x="591671" y="537882"/>
            <a:chExt cx="15024848" cy="81040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" t="3" r="3782" b="16168"/>
            <a:stretch/>
          </p:blipFill>
          <p:spPr>
            <a:xfrm>
              <a:off x="591671" y="537882"/>
              <a:ext cx="15024848" cy="81040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63905" y="537882"/>
              <a:ext cx="1174376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8800" b="1" dirty="0" err="1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সম্পৃক্ত</a:t>
              </a:r>
              <a:r>
                <a:rPr lang="en-US" sz="8800" b="1" dirty="0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হাইড্রোকার্বন</a:t>
              </a:r>
              <a:r>
                <a:rPr lang="en-US" sz="8800" b="1" dirty="0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8800" b="1" dirty="0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dirty="0" err="1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অ্যালকেন</a:t>
              </a:r>
              <a:r>
                <a:rPr lang="en-US" sz="8800" b="1" dirty="0" smtClean="0">
                  <a:ln w="76200">
                    <a:solidFill>
                      <a:srgbClr val="FF3399"/>
                    </a:solidFill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b="1" dirty="0">
                <a:ln w="76200">
                  <a:solidFill>
                    <a:srgbClr val="FF3399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537091" y="25751"/>
            <a:ext cx="11367347" cy="1179642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1" dirty="0" err="1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91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091" y="1807740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6218" y="2638737"/>
            <a:ext cx="12183570" cy="50783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অ্যাললাইল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কার্বন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অ্যালকেনের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5702" y="0"/>
            <a:ext cx="7709646" cy="141577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(Saturated Hydrocarbons: Alkanes)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1" y="1846730"/>
                <a:ext cx="1504277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হাইড্রোকার্বনের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শিকলে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কার্বন-কার্বন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অ্যালকেনের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1" i="0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,………</m:t>
                        </m:r>
                      </m:e>
                    </m:d>
                  </m:oMath>
                </a14:m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অ্যালকেনের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সদস্যের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মিথেন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  <m:r>
                      <a:rPr lang="en-US" sz="40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endParaRPr lang="en-US" sz="40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সদস্যের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000" b="1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 </m:t>
                    </m:r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এখানে</m:t>
                    </m:r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40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4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846730"/>
                <a:ext cx="15042776" cy="25545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54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ইথেন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(প্রোপেন)  </a:t>
                </a:r>
                <a:endPara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4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5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(বিউটেন) </a:t>
                </a:r>
                <a:r>
                  <a:rPr lang="en-US" sz="54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B050"/>
                    </a:solidFill>
                  </a:rPr>
                  <a:t> </a:t>
                </a:r>
                <a:endParaRPr lang="en-US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678" y="4815501"/>
                <a:ext cx="10237694" cy="25853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702" y="0"/>
            <a:ext cx="7709646" cy="141577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হাইড্রোকার্বনঃ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অ্যালকেন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(Saturated Hydrocarbons: Alkanes)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>
          <a:xfrm>
            <a:off x="1344706" y="1990166"/>
            <a:ext cx="13590494" cy="57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926</TotalTime>
  <Words>649</Words>
  <Application>Microsoft Office PowerPoint</Application>
  <PresentationFormat>Custom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162</cp:revision>
  <dcterms:created xsi:type="dcterms:W3CDTF">2019-11-16T00:14:51Z</dcterms:created>
  <dcterms:modified xsi:type="dcterms:W3CDTF">2019-11-29T00:27:38Z</dcterms:modified>
</cp:coreProperties>
</file>