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308" r:id="rId2"/>
    <p:sldId id="309" r:id="rId3"/>
    <p:sldId id="289" r:id="rId4"/>
    <p:sldId id="274" r:id="rId5"/>
    <p:sldId id="277" r:id="rId6"/>
    <p:sldId id="293" r:id="rId7"/>
    <p:sldId id="314" r:id="rId8"/>
    <p:sldId id="315" r:id="rId9"/>
    <p:sldId id="316" r:id="rId10"/>
    <p:sldId id="317" r:id="rId11"/>
    <p:sldId id="324" r:id="rId12"/>
    <p:sldId id="319" r:id="rId13"/>
    <p:sldId id="326" r:id="rId14"/>
    <p:sldId id="328" r:id="rId15"/>
    <p:sldId id="330" r:id="rId16"/>
    <p:sldId id="271" r:id="rId17"/>
    <p:sldId id="270" r:id="rId18"/>
    <p:sldId id="31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9ED"/>
    <a:srgbClr val="9900FF"/>
    <a:srgbClr val="FFCCCC"/>
    <a:srgbClr val="23F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85412" autoAdjust="0"/>
  </p:normalViewPr>
  <p:slideViewPr>
    <p:cSldViewPr>
      <p:cViewPr varScale="1">
        <p:scale>
          <a:sx n="77" d="100"/>
          <a:sy n="77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wmf"/><Relationship Id="rId7" Type="http://schemas.openxmlformats.org/officeDocument/2006/relationships/image" Target="../media/image8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6.wmf"/><Relationship Id="rId7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17.wmf"/><Relationship Id="rId9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16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C3A7-2F7D-422C-9362-59504F7FB458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3F79-FE6D-46A7-AED5-476F79D5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09F7-AE2E-458C-B658-9CA2E2E121BA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B028B-CE97-4EB9-9652-55403A26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76EDB91-6491-43C2-8C17-B13B381B2282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306-065C-48C5-96A6-72F7A80C7864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492-0A08-4688-BC42-0579B812EB3B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B134-BE33-4E8D-B3BA-9FDBE991DE51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CCD775-52C9-4A37-A3BC-10AA186AF633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7597-FB48-4C8E-A219-20B1D44408AD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293F-082B-4D5B-B852-4F4471D1A402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CD92-952D-47E4-A228-0F0724C1ED94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32FF-C1B5-4A6E-9318-65CCEE07C13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968B-5A2F-4C99-BA55-04F880D8818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2210-4BBC-4B77-A672-861CB211C97B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1B0E6-D135-494F-908E-A6A5C0FDEA9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71800" y="753070"/>
            <a:ext cx="3094461" cy="92333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95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স্বাগতম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133600"/>
            <a:ext cx="5638800" cy="336432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যখন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দুই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ততোধিক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কোন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তখন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তাকে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পদ্ধতি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বলে</a:t>
            </a:r>
            <a:r>
              <a:rPr lang="en-US" sz="2400" dirty="0" smtClean="0">
                <a:latin typeface="NikoshBAN"/>
              </a:rPr>
              <a:t>।  </a:t>
            </a:r>
            <a:endParaRPr lang="en-US" sz="24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743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পদ্ধতি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নিম্নরূপঃ</a:t>
            </a:r>
            <a:r>
              <a:rPr lang="en-US" sz="2400" dirty="0" smtClean="0">
                <a:latin typeface="NikoshBAN"/>
              </a:rPr>
              <a:t>  </a:t>
            </a:r>
            <a:endParaRPr lang="en-US" sz="24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581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ক) </a:t>
            </a:r>
            <a:r>
              <a:rPr lang="en-US" sz="2400" dirty="0" err="1" smtClean="0">
                <a:latin typeface="NikoshBAN"/>
              </a:rPr>
              <a:t>সমতলী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forces)  </a:t>
            </a:r>
            <a:endParaRPr lang="en-US" sz="2400" dirty="0">
              <a:latin typeface="NikoshB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0" y="3810000"/>
            <a:ext cx="2135982" cy="1601788"/>
            <a:chOff x="6017418" y="1903412"/>
            <a:chExt cx="2135982" cy="1601788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Arrow Connector 19"/>
          <p:cNvCxnSpPr/>
          <p:nvPr/>
        </p:nvCxnSpPr>
        <p:spPr>
          <a:xfrm rot="5400000">
            <a:off x="6248400" y="50284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553994" y="50284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011194" y="50284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7162800" y="4254500"/>
          <a:ext cx="355600" cy="469900"/>
        </p:xfrm>
        <a:graphic>
          <a:graphicData uri="http://schemas.openxmlformats.org/presentationml/2006/ole">
            <p:oleObj spid="_x0000_s66561" name="Equation" r:id="rId3" imgW="164880" imgH="228600" progId="Equation.3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6705600" y="4267200"/>
          <a:ext cx="355837" cy="444500"/>
        </p:xfrm>
        <a:graphic>
          <a:graphicData uri="http://schemas.openxmlformats.org/presentationml/2006/ole">
            <p:oleObj spid="_x0000_s66562" name="Equation" r:id="rId4" imgW="164880" imgH="215640" progId="Equation.3">
              <p:embed/>
            </p:oleObj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6324600" y="4267200"/>
          <a:ext cx="364595" cy="495300"/>
        </p:xfrm>
        <a:graphic>
          <a:graphicData uri="http://schemas.openxmlformats.org/presentationml/2006/ole">
            <p:oleObj spid="_x0000_s66563" name="Equation" r:id="rId5" imgW="152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676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খ) </a:t>
            </a:r>
            <a:r>
              <a:rPr lang="en-US" sz="2400" dirty="0" err="1" smtClean="0">
                <a:latin typeface="NikoshBAN"/>
              </a:rPr>
              <a:t>অসমতলী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forces)</a:t>
            </a:r>
            <a:endParaRPr lang="en-US" sz="24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810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গ) </a:t>
            </a:r>
            <a:r>
              <a:rPr lang="en-US" sz="2400" dirty="0" err="1" smtClean="0">
                <a:latin typeface="NikoshBAN"/>
              </a:rPr>
              <a:t>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(Concurrent forces)  </a:t>
            </a:r>
            <a:endParaRPr lang="en-US" sz="2400" dirty="0">
              <a:latin typeface="NikoshB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181600" y="3898900"/>
            <a:ext cx="1752600" cy="1600200"/>
            <a:chOff x="4114800" y="4191794"/>
            <a:chExt cx="1752600" cy="16002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24400" y="5105400"/>
              <a:ext cx="1143000" cy="125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4724400" y="43434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3923506" y="4991100"/>
              <a:ext cx="16002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4114800" y="4495800"/>
              <a:ext cx="609600" cy="609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010400" y="4584700"/>
          <a:ext cx="304800" cy="457872"/>
        </p:xfrm>
        <a:graphic>
          <a:graphicData uri="http://schemas.openxmlformats.org/presentationml/2006/ole">
            <p:oleObj spid="_x0000_s65539" name="Equation" r:id="rId3" imgW="164880" imgH="21564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542088" y="3746500"/>
          <a:ext cx="328612" cy="458788"/>
        </p:xfrm>
        <a:graphic>
          <a:graphicData uri="http://schemas.openxmlformats.org/presentationml/2006/ole">
            <p:oleObj spid="_x0000_s65540" name="Equation" r:id="rId4" imgW="177480" imgH="21564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703888" y="3581400"/>
          <a:ext cx="328612" cy="485775"/>
        </p:xfrm>
        <a:graphic>
          <a:graphicData uri="http://schemas.openxmlformats.org/presentationml/2006/ole">
            <p:oleObj spid="_x0000_s65541" name="Equation" r:id="rId5" imgW="177480" imgH="22860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4789488" y="3975100"/>
          <a:ext cx="328612" cy="458788"/>
        </p:xfrm>
        <a:graphic>
          <a:graphicData uri="http://schemas.openxmlformats.org/presentationml/2006/ole">
            <p:oleObj spid="_x0000_s65542" name="Equation" r:id="rId6" imgW="177480" imgH="21564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627688" y="5457825"/>
          <a:ext cx="328612" cy="485775"/>
        </p:xfrm>
        <a:graphic>
          <a:graphicData uri="http://schemas.openxmlformats.org/presentationml/2006/ole">
            <p:oleObj spid="_x0000_s65543" name="Equation" r:id="rId7" imgW="177480" imgH="228600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4876800" y="1676400"/>
            <a:ext cx="2135982" cy="1601788"/>
            <a:chOff x="6017418" y="1903412"/>
            <a:chExt cx="2135982" cy="1601788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3" name="Straight Arrow Connector 32"/>
          <p:cNvCxnSpPr/>
          <p:nvPr/>
        </p:nvCxnSpPr>
        <p:spPr>
          <a:xfrm rot="5400000">
            <a:off x="5335588" y="2820194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554788" y="2591594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717382" y="1830388"/>
            <a:ext cx="684212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5054363" y="2286000"/>
          <a:ext cx="355600" cy="469900"/>
        </p:xfrm>
        <a:graphic>
          <a:graphicData uri="http://schemas.openxmlformats.org/presentationml/2006/ole">
            <p:oleObj spid="_x0000_s65544" name="Equation" r:id="rId8" imgW="164880" imgH="228600" progId="Equation.3">
              <p:embed/>
            </p:oleObj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6707982" y="1906588"/>
          <a:ext cx="355837" cy="444500"/>
        </p:xfrm>
        <a:graphic>
          <a:graphicData uri="http://schemas.openxmlformats.org/presentationml/2006/ole">
            <p:oleObj spid="_x0000_s65545" name="Equation" r:id="rId9" imgW="164880" imgH="215640" progId="Equation.3">
              <p:embed/>
            </p:oleObj>
          </a:graphicData>
        </a:graphic>
      </p:graphicFrame>
      <p:graphicFrame>
        <p:nvGraphicFramePr>
          <p:cNvPr id="38" name="Object 5"/>
          <p:cNvGraphicFramePr>
            <a:graphicFrameLocks noChangeAspect="1"/>
          </p:cNvGraphicFramePr>
          <p:nvPr/>
        </p:nvGraphicFramePr>
        <p:xfrm>
          <a:off x="5488782" y="2058988"/>
          <a:ext cx="364595" cy="495300"/>
        </p:xfrm>
        <a:graphic>
          <a:graphicData uri="http://schemas.openxmlformats.org/presentationml/2006/ole">
            <p:oleObj spid="_x0000_s65546" name="Equation" r:id="rId10" imgW="152280" imgH="21564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864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1600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ঘ) </a:t>
            </a:r>
            <a:r>
              <a:rPr lang="en-US" sz="2400" dirty="0" err="1" smtClean="0">
                <a:latin typeface="NikoshBAN"/>
              </a:rPr>
              <a:t>অসমকেন্দ্রিক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(Non-Concurrent forces)</a:t>
            </a:r>
            <a:endParaRPr lang="en-US" sz="24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505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 ঙ) </a:t>
            </a:r>
            <a:r>
              <a:rPr lang="en-US" sz="2400" dirty="0" err="1" smtClean="0">
                <a:latin typeface="NikoshBAN"/>
              </a:rPr>
              <a:t>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Coplnaer</a:t>
            </a:r>
            <a:r>
              <a:rPr lang="en-US" sz="2400" dirty="0" smtClean="0">
                <a:latin typeface="NikoshBAN"/>
              </a:rPr>
              <a:t> Non-Concurrent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943600" y="3810000"/>
            <a:ext cx="2590800" cy="2209800"/>
            <a:chOff x="5943600" y="3810000"/>
            <a:chExt cx="2590800" cy="2209800"/>
          </a:xfrm>
        </p:grpSpPr>
        <p:sp>
          <p:nvSpPr>
            <p:cNvPr id="14" name="Flowchart: Process 13"/>
            <p:cNvSpPr/>
            <p:nvPr/>
          </p:nvSpPr>
          <p:spPr>
            <a:xfrm>
              <a:off x="5943600" y="3810000"/>
              <a:ext cx="2590800" cy="220980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  <a:effectLst>
              <a:outerShdw blurRad="50800" dist="50800" dir="5400000" algn="ctr" rotWithShape="0">
                <a:srgbClr val="FF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553200" y="4953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6630194" y="4876800"/>
              <a:ext cx="12192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27550" y="3308350"/>
          <a:ext cx="88900" cy="241300"/>
        </p:xfrm>
        <a:graphic>
          <a:graphicData uri="http://schemas.openxmlformats.org/presentationml/2006/ole">
            <p:oleObj spid="_x0000_s64514" name="Equation" r:id="rId3" imgW="88560" imgH="241200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7924800" y="4648200"/>
          <a:ext cx="477520" cy="596900"/>
        </p:xfrm>
        <a:graphic>
          <a:graphicData uri="http://schemas.openxmlformats.org/presentationml/2006/ole">
            <p:oleObj spid="_x0000_s64517" name="Equation" r:id="rId4" imgW="164880" imgH="21564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6019800" y="4724400"/>
          <a:ext cx="477239" cy="596900"/>
        </p:xfrm>
        <a:graphic>
          <a:graphicData uri="http://schemas.openxmlformats.org/presentationml/2006/ole">
            <p:oleObj spid="_x0000_s64518" name="Equation" r:id="rId5" imgW="164880" imgH="215640" progId="Equation.3">
              <p:embed/>
            </p:oleObj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7010400" y="5392738"/>
          <a:ext cx="477838" cy="633412"/>
        </p:xfrm>
        <a:graphic>
          <a:graphicData uri="http://schemas.openxmlformats.org/presentationml/2006/ole">
            <p:oleObj spid="_x0000_s64519" name="Equation" r:id="rId6" imgW="164880" imgH="228600" progId="Equation.3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7104063" y="3810000"/>
          <a:ext cx="420687" cy="571500"/>
        </p:xfrm>
        <a:graphic>
          <a:graphicData uri="http://schemas.openxmlformats.org/presentationml/2006/ole">
            <p:oleObj spid="_x0000_s64520" name="Equation" r:id="rId7" imgW="152280" imgH="21564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934200" y="4659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408612" y="1827212"/>
            <a:ext cx="2897188" cy="1449388"/>
            <a:chOff x="5408612" y="1827212"/>
            <a:chExt cx="2897188" cy="1449388"/>
          </a:xfrm>
        </p:grpSpPr>
        <p:grpSp>
          <p:nvGrpSpPr>
            <p:cNvPr id="23" name="Group 22"/>
            <p:cNvGrpSpPr/>
            <p:nvPr/>
          </p:nvGrpSpPr>
          <p:grpSpPr>
            <a:xfrm>
              <a:off x="5408612" y="1827212"/>
              <a:ext cx="2897188" cy="1449388"/>
              <a:chOff x="5332412" y="1600200"/>
              <a:chExt cx="2897188" cy="144938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5334000" y="3048000"/>
                <a:ext cx="2895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5400000" flipH="1" flipV="1">
                <a:off x="4609306" y="2323306"/>
                <a:ext cx="1447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6019800" y="2437606"/>
              <a:ext cx="1066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>
              <a:off x="6325394" y="2209006"/>
              <a:ext cx="913606" cy="4579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400800" y="2590800"/>
              <a:ext cx="8382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791200" y="2895600"/>
              <a:ext cx="609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4524" name="Object 12"/>
          <p:cNvGraphicFramePr>
            <a:graphicFrameLocks noChangeAspect="1"/>
          </p:cNvGraphicFramePr>
          <p:nvPr/>
        </p:nvGraphicFramePr>
        <p:xfrm>
          <a:off x="5486400" y="2667000"/>
          <a:ext cx="304800" cy="457200"/>
        </p:xfrm>
        <a:graphic>
          <a:graphicData uri="http://schemas.openxmlformats.org/presentationml/2006/ole">
            <p:oleObj spid="_x0000_s64524" name="Equation" r:id="rId8" imgW="164880" imgH="215640" progId="Equation.3">
              <p:embed/>
            </p:oleObj>
          </a:graphicData>
        </a:graphic>
      </p:graphicFrame>
      <p:graphicFrame>
        <p:nvGraphicFramePr>
          <p:cNvPr id="64525" name="Object 13"/>
          <p:cNvGraphicFramePr>
            <a:graphicFrameLocks noChangeAspect="1"/>
          </p:cNvGraphicFramePr>
          <p:nvPr/>
        </p:nvGraphicFramePr>
        <p:xfrm>
          <a:off x="7315200" y="2819400"/>
          <a:ext cx="328612" cy="458788"/>
        </p:xfrm>
        <a:graphic>
          <a:graphicData uri="http://schemas.openxmlformats.org/presentationml/2006/ole">
            <p:oleObj spid="_x0000_s64525" name="Equation" r:id="rId9" imgW="177480" imgH="215640" progId="Equation.3">
              <p:embed/>
            </p:oleObj>
          </a:graphicData>
        </a:graphic>
      </p:graphicFrame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7239000" y="2286000"/>
          <a:ext cx="328612" cy="485775"/>
        </p:xfrm>
        <a:graphic>
          <a:graphicData uri="http://schemas.openxmlformats.org/presentationml/2006/ole">
            <p:oleObj spid="_x0000_s64526" name="Equation" r:id="rId10" imgW="177480" imgH="22860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6400800" y="1447800"/>
          <a:ext cx="328612" cy="458788"/>
        </p:xfrm>
        <a:graphic>
          <a:graphicData uri="http://schemas.openxmlformats.org/presentationml/2006/ole">
            <p:oleObj spid="_x0000_s64527" name="Equation" r:id="rId11" imgW="177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16764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/>
              </a:rPr>
              <a:t> চ) </a:t>
            </a:r>
            <a:r>
              <a:rPr lang="en-US" sz="2400" dirty="0" err="1" smtClean="0">
                <a:latin typeface="NikoshBAN"/>
              </a:rPr>
              <a:t>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অসমকেন্দ্রিক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non-Concurrent forces)</a:t>
            </a:r>
            <a:endParaRPr lang="en-US" sz="2400" dirty="0">
              <a:latin typeface="Nikosh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505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/>
              </a:rPr>
              <a:t> ছ) </a:t>
            </a:r>
            <a:r>
              <a:rPr lang="en-US" sz="2400" dirty="0" err="1" smtClean="0">
                <a:latin typeface="NikoshBAN"/>
              </a:rPr>
              <a:t>অসমতলী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Concurrent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17418" y="1903412"/>
            <a:ext cx="2135982" cy="1601788"/>
            <a:chOff x="6017418" y="1903412"/>
            <a:chExt cx="2135982" cy="1601788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" name="Straight Arrow Connector 23"/>
          <p:cNvCxnSpPr/>
          <p:nvPr/>
        </p:nvCxnSpPr>
        <p:spPr>
          <a:xfrm rot="5400000">
            <a:off x="6019800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325394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782594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087394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7239000" y="2286000"/>
          <a:ext cx="355836" cy="444500"/>
        </p:xfrm>
        <a:graphic>
          <a:graphicData uri="http://schemas.openxmlformats.org/presentationml/2006/ole">
            <p:oleObj spid="_x0000_s69634" name="Equation" r:id="rId3" imgW="164880" imgH="21564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6934200" y="2273300"/>
          <a:ext cx="355600" cy="469900"/>
        </p:xfrm>
        <a:graphic>
          <a:graphicData uri="http://schemas.openxmlformats.org/presentationml/2006/ole">
            <p:oleObj spid="_x0000_s69635" name="Equation" r:id="rId4" imgW="164880" imgH="22860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6477000" y="2286000"/>
          <a:ext cx="355837" cy="444500"/>
        </p:xfrm>
        <a:graphic>
          <a:graphicData uri="http://schemas.openxmlformats.org/presentationml/2006/ole">
            <p:oleObj spid="_x0000_s69636" name="Equation" r:id="rId5" imgW="164880" imgH="215640" progId="Equation.3">
              <p:embed/>
            </p:oleObj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6096000" y="2286000"/>
          <a:ext cx="364595" cy="495300"/>
        </p:xfrm>
        <a:graphic>
          <a:graphicData uri="http://schemas.openxmlformats.org/presentationml/2006/ole">
            <p:oleObj spid="_x0000_s69637" name="Equation" r:id="rId6" imgW="152280" imgH="215640" progId="Equation.3">
              <p:embed/>
            </p:oleObj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6019800" y="3962400"/>
            <a:ext cx="2135982" cy="1601788"/>
            <a:chOff x="6019800" y="3962400"/>
            <a:chExt cx="2135982" cy="1601788"/>
          </a:xfrm>
        </p:grpSpPr>
        <p:grpSp>
          <p:nvGrpSpPr>
            <p:cNvPr id="30" name="Group 29"/>
            <p:cNvGrpSpPr/>
            <p:nvPr/>
          </p:nvGrpSpPr>
          <p:grpSpPr>
            <a:xfrm>
              <a:off x="6019800" y="3962400"/>
              <a:ext cx="2135982" cy="1601788"/>
              <a:chOff x="6017418" y="1903412"/>
              <a:chExt cx="2135982" cy="1601788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7772400" y="19050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20"/>
              <p:cNvGrpSpPr/>
              <p:nvPr/>
            </p:nvGrpSpPr>
            <p:grpSpPr>
              <a:xfrm>
                <a:off x="6017418" y="1903412"/>
                <a:ext cx="2135982" cy="1601788"/>
                <a:chOff x="5866606" y="1676400"/>
                <a:chExt cx="2135982" cy="1601788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6248400" y="16764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5867400" y="1676400"/>
                  <a:ext cx="381000" cy="381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867400" y="20574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5257800" y="2667000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7011194" y="2666206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7392194" y="2285206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7620000" y="2895600"/>
                  <a:ext cx="381000" cy="381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5867400" y="32766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" name="Straight Arrow Connector 41"/>
            <p:cNvCxnSpPr/>
            <p:nvPr/>
          </p:nvCxnSpPr>
          <p:spPr>
            <a:xfrm rot="5400000">
              <a:off x="6362700" y="45339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6553200" y="4114800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6781800" y="3886200"/>
          <a:ext cx="304800" cy="381000"/>
        </p:xfrm>
        <a:graphic>
          <a:graphicData uri="http://schemas.openxmlformats.org/presentationml/2006/ole">
            <p:oleObj spid="_x0000_s69638" name="Equation" r:id="rId7" imgW="164880" imgH="21564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6400800" y="4724400"/>
          <a:ext cx="304800" cy="413468"/>
        </p:xfrm>
        <a:graphic>
          <a:graphicData uri="http://schemas.openxmlformats.org/presentationml/2006/ole">
            <p:oleObj spid="_x0000_s69639" name="Equation" r:id="rId8" imgW="152280" imgH="21564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2484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3657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ঝ) </a:t>
            </a:r>
            <a:r>
              <a:rPr lang="en-US" sz="2400" dirty="0" err="1" smtClean="0">
                <a:latin typeface="NikoshBAN"/>
              </a:rPr>
              <a:t>সমান্তরাল</a:t>
            </a:r>
            <a:r>
              <a:rPr lang="en-US" sz="2400" dirty="0" smtClean="0">
                <a:latin typeface="NikoshBAN"/>
              </a:rPr>
              <a:t> (Parallel forces)</a:t>
            </a:r>
            <a:endParaRPr lang="en-US" sz="2400" dirty="0">
              <a:latin typeface="NikoshB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836002"/>
            <a:ext cx="52578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 জ) </a:t>
            </a:r>
            <a:r>
              <a:rPr lang="en-US" sz="2400" dirty="0" err="1" smtClean="0">
                <a:latin typeface="NikoshBAN"/>
              </a:rPr>
              <a:t>অসমতলী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অসমকেন্দ্রিক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non-current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17418" y="1903412"/>
            <a:ext cx="2135982" cy="1601788"/>
            <a:chOff x="6017418" y="1903412"/>
            <a:chExt cx="2135982" cy="1601788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" name="Straight Arrow Connector 22"/>
          <p:cNvCxnSpPr/>
          <p:nvPr/>
        </p:nvCxnSpPr>
        <p:spPr>
          <a:xfrm rot="5400000">
            <a:off x="6476206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695406" y="28186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58000" y="2057400"/>
            <a:ext cx="684212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6324600" y="1828800"/>
          <a:ext cx="355600" cy="469900"/>
        </p:xfrm>
        <a:graphic>
          <a:graphicData uri="http://schemas.openxmlformats.org/presentationml/2006/ole">
            <p:oleObj spid="_x0000_s70659" name="Equation" r:id="rId3" imgW="164880" imgH="228600" progId="Equation.3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848600" y="2133600"/>
          <a:ext cx="355837" cy="444500"/>
        </p:xfrm>
        <a:graphic>
          <a:graphicData uri="http://schemas.openxmlformats.org/presentationml/2006/ole">
            <p:oleObj spid="_x0000_s70660" name="Equation" r:id="rId4" imgW="164880" imgH="215640" progId="Equation.3">
              <p:embed/>
            </p:oleObj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6629400" y="2286000"/>
          <a:ext cx="364595" cy="495300"/>
        </p:xfrm>
        <a:graphic>
          <a:graphicData uri="http://schemas.openxmlformats.org/presentationml/2006/ole">
            <p:oleObj spid="_x0000_s70661" name="Equation" r:id="rId5" imgW="152280" imgH="215640" progId="Equation.3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5865018" y="3810000"/>
            <a:ext cx="2669382" cy="1830388"/>
            <a:chOff x="6017418" y="1903412"/>
            <a:chExt cx="2135982" cy="1601788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" name="Straight Arrow Connector 43"/>
          <p:cNvCxnSpPr/>
          <p:nvPr/>
        </p:nvCxnSpPr>
        <p:spPr>
          <a:xfrm rot="5400000">
            <a:off x="5868194" y="51046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5"/>
          <p:cNvGraphicFramePr>
            <a:graphicFrameLocks noChangeAspect="1"/>
          </p:cNvGraphicFramePr>
          <p:nvPr/>
        </p:nvGraphicFramePr>
        <p:xfrm>
          <a:off x="6019800" y="4343400"/>
          <a:ext cx="364595" cy="495300"/>
        </p:xfrm>
        <a:graphic>
          <a:graphicData uri="http://schemas.openxmlformats.org/presentationml/2006/ole">
            <p:oleObj spid="_x0000_s70662" name="Equation" r:id="rId6" imgW="152280" imgH="215640" progId="Equation.3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>
            <a:off x="6325394" y="51046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6477000" y="4267200"/>
          <a:ext cx="355600" cy="444500"/>
        </p:xfrm>
        <a:graphic>
          <a:graphicData uri="http://schemas.openxmlformats.org/presentationml/2006/ole">
            <p:oleObj spid="_x0000_s70663" name="Equation" r:id="rId7" imgW="164880" imgH="215640" progId="Equation.3">
              <p:embed/>
            </p:oleObj>
          </a:graphicData>
        </a:graphic>
      </p:graphicFrame>
      <p:cxnSp>
        <p:nvCxnSpPr>
          <p:cNvPr id="47" name="Straight Arrow Connector 46"/>
          <p:cNvCxnSpPr/>
          <p:nvPr/>
        </p:nvCxnSpPr>
        <p:spPr>
          <a:xfrm rot="5400000">
            <a:off x="6858530" y="5104342"/>
            <a:ext cx="609600" cy="2117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6959600" y="4267200"/>
          <a:ext cx="355600" cy="469900"/>
        </p:xfrm>
        <a:graphic>
          <a:graphicData uri="http://schemas.openxmlformats.org/presentationml/2006/ole">
            <p:oleObj spid="_x0000_s70664" name="Equation" r:id="rId8" imgW="164880" imgH="228600" progId="Equation.3">
              <p:embed/>
            </p:oleObj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rot="5400000">
            <a:off x="7316258" y="5104341"/>
            <a:ext cx="609600" cy="2117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7543800" y="4279900"/>
          <a:ext cx="355600" cy="442913"/>
        </p:xfrm>
        <a:graphic>
          <a:graphicData uri="http://schemas.openxmlformats.org/presentationml/2006/ole">
            <p:oleObj spid="_x0000_s70665" name="Equation" r:id="rId9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1600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ঞ) </a:t>
            </a:r>
            <a:r>
              <a:rPr lang="en-US" sz="2400" dirty="0" err="1" smtClean="0">
                <a:latin typeface="NikoshBAN"/>
              </a:rPr>
              <a:t>অসমান্তরাল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(</a:t>
            </a:r>
            <a:r>
              <a:rPr lang="en-US" sz="2400" dirty="0" smtClean="0">
                <a:latin typeface="NikoshBAN"/>
              </a:rPr>
              <a:t>Non-Parallel </a:t>
            </a:r>
            <a:r>
              <a:rPr lang="en-US" sz="2400" dirty="0" smtClean="0">
                <a:latin typeface="NikoshBAN"/>
              </a:rPr>
              <a:t>forces)</a:t>
            </a:r>
            <a:endParaRPr lang="en-US" sz="2400" dirty="0">
              <a:latin typeface="NikoshB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810000"/>
            <a:ext cx="32004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ট) </a:t>
            </a:r>
            <a:r>
              <a:rPr lang="en-US" sz="2400" dirty="0" err="1" smtClean="0">
                <a:latin typeface="NikoshBAN"/>
              </a:rPr>
              <a:t>সমরৈখিক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(Collinear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24400" y="1600200"/>
            <a:ext cx="2669382" cy="1830388"/>
            <a:chOff x="6017418" y="1903412"/>
            <a:chExt cx="2135982" cy="1601788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" name="Straight Arrow Connector 18"/>
          <p:cNvCxnSpPr/>
          <p:nvPr/>
        </p:nvCxnSpPr>
        <p:spPr>
          <a:xfrm rot="5400000">
            <a:off x="4838700" y="2705100"/>
            <a:ext cx="533400" cy="3048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5105400" y="2133600"/>
          <a:ext cx="364595" cy="495300"/>
        </p:xfrm>
        <a:graphic>
          <a:graphicData uri="http://schemas.openxmlformats.org/presentationml/2006/ole">
            <p:oleObj spid="_x0000_s71682" name="Equation" r:id="rId3" imgW="152280" imgH="21564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>
            <a:off x="5487194" y="28948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5638800" y="2133600"/>
          <a:ext cx="355600" cy="444500"/>
        </p:xfrm>
        <a:graphic>
          <a:graphicData uri="http://schemas.openxmlformats.org/presentationml/2006/ole">
            <p:oleObj spid="_x0000_s71683" name="Equation" r:id="rId4" imgW="164880" imgH="21564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16200000" flipH="1">
            <a:off x="6211359" y="2706160"/>
            <a:ext cx="609601" cy="226482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6324600" y="2057400"/>
          <a:ext cx="355600" cy="469900"/>
        </p:xfrm>
        <a:graphic>
          <a:graphicData uri="http://schemas.openxmlformats.org/presentationml/2006/ole">
            <p:oleObj spid="_x0000_s71684" name="Equation" r:id="rId5" imgW="164880" imgH="228600" progId="Equation.3">
              <p:embed/>
            </p:oleObj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4876800" y="3886200"/>
            <a:ext cx="2669382" cy="1830388"/>
            <a:chOff x="6017418" y="1903412"/>
            <a:chExt cx="2135982" cy="1601788"/>
          </a:xfrm>
        </p:grpSpPr>
        <p:cxnSp>
          <p:nvCxnSpPr>
            <p:cNvPr id="39" name="Straight Connector 38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Straight Arrow Connector 49"/>
          <p:cNvCxnSpPr/>
          <p:nvPr/>
        </p:nvCxnSpPr>
        <p:spPr>
          <a:xfrm>
            <a:off x="5334000" y="47244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4953000" y="4419600"/>
          <a:ext cx="365125" cy="495300"/>
        </p:xfrm>
        <a:graphic>
          <a:graphicData uri="http://schemas.openxmlformats.org/presentationml/2006/ole">
            <p:oleObj spid="_x0000_s71685" name="Equation" r:id="rId6" imgW="152280" imgH="21564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6705600" y="4495800"/>
          <a:ext cx="355600" cy="444500"/>
        </p:xfrm>
        <a:graphic>
          <a:graphicData uri="http://schemas.openxmlformats.org/presentationml/2006/ole">
            <p:oleObj spid="_x0000_s71686" name="Equation" r:id="rId7" imgW="164880" imgH="215640" progId="Equation.3">
              <p:embed/>
            </p:oleObj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5486400" y="5257801"/>
            <a:ext cx="990600" cy="1099"/>
            <a:chOff x="5257800" y="5257801"/>
            <a:chExt cx="990600" cy="1099"/>
          </a:xfrm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5257800" y="5257801"/>
              <a:ext cx="685800" cy="10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10800000">
              <a:off x="5715000" y="5257801"/>
              <a:ext cx="533400" cy="85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5029200" y="5029200"/>
          <a:ext cx="365125" cy="495300"/>
        </p:xfrm>
        <a:graphic>
          <a:graphicData uri="http://schemas.openxmlformats.org/presentationml/2006/ole">
            <p:oleObj spid="_x0000_s71690" name="Equation" r:id="rId8" imgW="152280" imgH="215640" progId="Equation.3">
              <p:embed/>
            </p:oleObj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6629400" y="5105400"/>
          <a:ext cx="355600" cy="444500"/>
        </p:xfrm>
        <a:graphic>
          <a:graphicData uri="http://schemas.openxmlformats.org/presentationml/2006/ole">
            <p:oleObj spid="_x0000_s71692" name="Equation" r:id="rId9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43780"/>
            <a:ext cx="8077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609600" y="304800"/>
            <a:ext cx="3581400" cy="1371600"/>
          </a:xfrm>
          <a:prstGeom prst="horizontalScroll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/>
              </a:rPr>
              <a:t>মূল্যায়ণ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981980"/>
            <a:ext cx="8153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896380"/>
            <a:ext cx="8153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সূত্রটি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?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438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n w="7620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14400" y="838200"/>
            <a:ext cx="4038600" cy="1905000"/>
          </a:xfrm>
          <a:prstGeom prst="downArrowCallou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বাড়ির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কাজ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276600"/>
            <a:ext cx="8001000" cy="64633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বলের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বৈশিষ্ট্য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গুলো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লিখ</a:t>
            </a:r>
            <a:r>
              <a:rPr lang="en-US" sz="3600" dirty="0" smtClean="0">
                <a:latin typeface="NikoshBAN"/>
              </a:rPr>
              <a:t>।</a:t>
            </a:r>
            <a:endParaRPr lang="en-US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ধন্যবাদ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4" name="Picture 3" descr="images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670" y="1905734"/>
            <a:ext cx="4156930" cy="4156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304800"/>
            <a:ext cx="5347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905000"/>
            <a:ext cx="5867400" cy="304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মো. হুমায়ুন কবীর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ইন্সট্রাক্টর(অটোমোবাইল)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সরকারি </a:t>
            </a:r>
            <a:r>
              <a:rPr kumimoji="0" lang="bn-I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টেকনিকেল স্কুল ও কলেজ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ঝালকাঠি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447800" y="1828800"/>
            <a:ext cx="6781800" cy="3886200"/>
          </a:xfrm>
          <a:prstGeom prst="rect">
            <a:avLst/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950000" scaled="0"/>
          </a:gradFill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ডিপ্লোমা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(ই/৪র্থ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বিষয়-অ্যাপ্লাইড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মেকানিক্স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অধ্যায়:২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:-৫০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7063" y="600670"/>
            <a:ext cx="4386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8077200" cy="76944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</a:t>
            </a:r>
            <a:endParaRPr lang="en-GB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pic>
        <p:nvPicPr>
          <p:cNvPr id="4" name="Picture 3" descr="giph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05000"/>
            <a:ext cx="4402260" cy="3433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57308"/>
            <a:ext cx="8153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own Arrow Callout 2"/>
          <p:cNvSpPr/>
          <p:nvPr/>
        </p:nvSpPr>
        <p:spPr>
          <a:xfrm>
            <a:off x="2209800" y="685800"/>
            <a:ext cx="3733800" cy="1447800"/>
          </a:xfrm>
          <a:prstGeom prst="downArrowCallou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/>
              </a:rPr>
              <a:t>শিখন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ফল</a:t>
            </a:r>
            <a:endParaRPr lang="en-US" sz="4800" dirty="0">
              <a:latin typeface="NikoshB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200400"/>
            <a:ext cx="8153400" cy="64633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114800"/>
            <a:ext cx="8153400" cy="6583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228600"/>
            <a:ext cx="4267200" cy="830997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(Force)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153400" cy="1754326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বস্তুটিকে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গতিশীল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গতিশীল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গতির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(Force)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7" name="Object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91000" y="4953000"/>
          <a:ext cx="914400" cy="771525"/>
        </p:xfrm>
        <a:graphic>
          <a:graphicData uri="http://schemas.openxmlformats.org/presentationml/2006/ole">
            <p:oleObj spid="_x0000_s40961" name="Packager Shell Object" showAsIcon="1" r:id="rId3" imgW="914400" imgH="771480" progId="Package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3429000"/>
            <a:ext cx="8305800" cy="113152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(Force)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(Magnitude)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(Direction)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7848600" cy="168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(Force)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(Force)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886200" y="4953000"/>
          <a:ext cx="381000" cy="785207"/>
        </p:xfrm>
        <a:graphic>
          <a:graphicData uri="http://schemas.openxmlformats.org/presentationml/2006/ole">
            <p:oleObj spid="_x0000_s63493" name="Equation" r:id="rId3" imgW="190440" imgH="3934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981200" y="2743200"/>
            <a:ext cx="251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 F=mg		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= m</a:t>
            </a:r>
            <a:r>
              <a:rPr lang="en-US" sz="2400" dirty="0" smtClean="0">
                <a:latin typeface="Verdana"/>
                <a:ea typeface="Verdana"/>
                <a:cs typeface="Verdana"/>
              </a:rPr>
              <a:t>×	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Verdana"/>
              <a:ea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Verdana"/>
                <a:ea typeface="Verdana"/>
                <a:cs typeface="Verdana"/>
              </a:rPr>
              <a:t>	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m</a:t>
            </a:r>
            <a:r>
              <a:rPr lang="en-US" sz="2400" dirty="0" smtClean="0">
                <a:latin typeface="Verdana"/>
                <a:ea typeface="Verdana"/>
                <a:cs typeface="Verdana"/>
              </a:rPr>
              <a:t>×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3000" y="2667000"/>
            <a:ext cx="335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 F 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 m=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 g=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 v=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বেগ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 d=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সরণ</a:t>
            </a:r>
            <a:endParaRPr lang="en-US" sz="2400" dirty="0" smtClean="0">
              <a:latin typeface="Verdana"/>
              <a:ea typeface="Verdana"/>
              <a:cs typeface="Verdana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4648200" y="2743200"/>
            <a:ext cx="762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886200" y="3810000"/>
          <a:ext cx="304800" cy="859367"/>
        </p:xfrm>
        <a:graphic>
          <a:graphicData uri="http://schemas.openxmlformats.org/presentationml/2006/ole">
            <p:oleObj spid="_x0000_s63494" name="Equation" r:id="rId4" imgW="139680" imgH="39348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2514600" y="4572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(Force)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381000"/>
            <a:ext cx="4267200" cy="98527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7481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গতির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পরিবর্তন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 (Change the motion)</a:t>
            </a:r>
            <a:endParaRPr lang="en-US" sz="24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5863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গতিবেগ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হ্রাস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পায়</a:t>
            </a:r>
            <a:r>
              <a:rPr lang="en-US" sz="2400" dirty="0" smtClean="0">
                <a:latin typeface="NikoshBAN"/>
              </a:rPr>
              <a:t> (Retard the motion</a:t>
            </a:r>
            <a:endParaRPr lang="en-US" sz="24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4362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৩ 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বস্তুকে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স্থির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সাম্যাবস্থা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আনায়ন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Resortor</a:t>
            </a:r>
            <a:r>
              <a:rPr lang="en-US" sz="2400" dirty="0" smtClean="0">
                <a:latin typeface="NikoshBAN"/>
              </a:rPr>
              <a:t> equilibrium)</a:t>
            </a:r>
            <a:endParaRPr lang="en-US" sz="24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5792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৪ 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আভ্যন্তরীণ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পীড়ন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বৃদ্ধি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পায়</a:t>
            </a:r>
            <a:r>
              <a:rPr lang="en-US" sz="24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 (Rise to the internal stresses)</a:t>
            </a:r>
            <a:endParaRPr lang="en-US" sz="24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457200"/>
            <a:ext cx="411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:-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পাওয়ায়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(Magnitude of the force)</a:t>
            </a:r>
            <a:endParaRPr lang="en-US" sz="24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রেখার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জানা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(Direction of the force)</a:t>
            </a:r>
            <a:endParaRPr lang="en-US" sz="24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76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৩।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প্রকৃতি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জানা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(Nature of the force)</a:t>
            </a:r>
            <a:endParaRPr lang="en-US" sz="24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191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৪।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বিন্দু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জানা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(Point of </a:t>
            </a:r>
            <a:r>
              <a:rPr lang="en-US" sz="2400" dirty="0" err="1" smtClean="0">
                <a:latin typeface="NikoshBAN"/>
              </a:rPr>
              <a:t>applicationof</a:t>
            </a:r>
            <a:r>
              <a:rPr lang="en-US" sz="2400" dirty="0" smtClean="0">
                <a:latin typeface="NikoshBAN"/>
              </a:rPr>
              <a:t> the force)</a:t>
            </a:r>
            <a:endParaRPr lang="en-US" sz="24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1508</TotalTime>
  <Words>485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Origin</vt:lpstr>
      <vt:lpstr>Packager Shell Object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V C S</cp:lastModifiedBy>
  <cp:revision>255</cp:revision>
  <dcterms:created xsi:type="dcterms:W3CDTF">2006-08-16T00:00:00Z</dcterms:created>
  <dcterms:modified xsi:type="dcterms:W3CDTF">2019-11-29T15:57:19Z</dcterms:modified>
</cp:coreProperties>
</file>