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8"/>
  </p:notesMasterIdLst>
  <p:sldIdLst>
    <p:sldId id="273" r:id="rId2"/>
    <p:sldId id="257" r:id="rId3"/>
    <p:sldId id="274" r:id="rId4"/>
    <p:sldId id="275" r:id="rId5"/>
    <p:sldId id="258" r:id="rId6"/>
    <p:sldId id="261" r:id="rId7"/>
    <p:sldId id="262" r:id="rId8"/>
    <p:sldId id="270" r:id="rId9"/>
    <p:sldId id="268" r:id="rId10"/>
    <p:sldId id="271" r:id="rId11"/>
    <p:sldId id="265" r:id="rId12"/>
    <p:sldId id="260" r:id="rId13"/>
    <p:sldId id="276" r:id="rId14"/>
    <p:sldId id="267" r:id="rId15"/>
    <p:sldId id="269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C4"/>
    <a:srgbClr val="2E75B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5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5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C34C0-9631-4653-AA40-3F977E341BC2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1A48D-BDB4-45E1-9E19-65BF903E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7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 স্বাগতম জানানো-৫ মিনিট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48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৫-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77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2-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নেবেন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68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42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ভিতর 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ক্লু দেওয়াসহ শেষ করা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95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400" dirty="0" smtClean="0"/>
              <a:t>শ্রেণিবিন্যাস,</a:t>
            </a:r>
            <a:r>
              <a:rPr lang="bn-IN" sz="1400" baseline="0" dirty="0" smtClean="0"/>
              <a:t> স্বাগতম ও পরিচিতি ৫ মিনিট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28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ভিডিও দেখতে</a:t>
            </a:r>
            <a:r>
              <a:rPr lang="bn-IN" baseline="0" dirty="0" smtClean="0"/>
              <a:t> মাউস নড়ালেই হবে।</a:t>
            </a:r>
            <a:r>
              <a:rPr lang="bn-BD" baseline="0" smtClean="0"/>
              <a:t> ভিডিও দেখে পাঠের শিরোনাম বের করা-৫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52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68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ভিতর থেকে উত্তর বের করা-৫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9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৫- মিনিট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51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ভিতর থেকে উত্তর বের করা-৫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17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৫- মিনিট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90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ভিতর থেকে উত্তর বের করা-৫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8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9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3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7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1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3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1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5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7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5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0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A8966-899C-456A-9E6A-02EBCD9CF3B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7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5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2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94"/>
            <a:ext cx="12192000" cy="6821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6540" y="4365010"/>
            <a:ext cx="5868537" cy="24929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noFill/>
            <a:prstDash val="lgDash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1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স্বাগতম</a:t>
            </a:r>
            <a:endParaRPr lang="en-US" sz="15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77508"/>
            <a:ext cx="509061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গণিত ক্লাসে সবাইকে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7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138086"/>
              </p:ext>
            </p:extLst>
          </p:nvPr>
        </p:nvGraphicFramePr>
        <p:xfrm>
          <a:off x="487789" y="1553719"/>
          <a:ext cx="11218458" cy="2449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492"/>
                <a:gridCol w="2089026"/>
                <a:gridCol w="1474960"/>
                <a:gridCol w="2888989"/>
                <a:gridCol w="2510991"/>
              </a:tblGrid>
              <a:tr h="1261052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সমীকরণজোট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সহগ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পদ তুলনা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সমঞ্জস/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অসঞ্জস</a:t>
                      </a:r>
                      <a:endParaRPr lang="en-US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পরস্পর নির্ভরশীল/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অনির্ভরশীল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সমাধান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আছে (কয়টি)/ নেই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465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61798" y="2858579"/>
          <a:ext cx="2021669" cy="10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4" name="Equation" r:id="rId4" imgW="863280" imgH="457200" progId="Equation.3">
                  <p:embed/>
                </p:oleObj>
              </mc:Choice>
              <mc:Fallback>
                <p:oleObj name="Equation" r:id="rId4" imgW="86328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798" y="2858579"/>
                        <a:ext cx="2021669" cy="10700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489733"/>
              </p:ext>
            </p:extLst>
          </p:nvPr>
        </p:nvGraphicFramePr>
        <p:xfrm>
          <a:off x="2771775" y="2754313"/>
          <a:ext cx="20193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5" name="Equation" r:id="rId6" imgW="495000" imgH="368280" progId="Equation.3">
                  <p:embed/>
                </p:oleObj>
              </mc:Choice>
              <mc:Fallback>
                <p:oleObj name="Equation" r:id="rId6" imgW="495000" imgH="368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71775" y="2754313"/>
                        <a:ext cx="2019300" cy="105727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285245" y="3070413"/>
            <a:ext cx="266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15047" y="3062418"/>
            <a:ext cx="210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76915" y="3070413"/>
            <a:ext cx="140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অসমঞ্জস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5463" y="272955"/>
            <a:ext cx="394420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আরেকটি  ছক লক্ষ্য করি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81201" y="4621897"/>
            <a:ext cx="703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সমীকরণজোটির </a:t>
            </a:r>
            <a:r>
              <a:rPr lang="en-GB" sz="3600" dirty="0" smtClean="0">
                <a:latin typeface="+mj-lt"/>
                <a:cs typeface="NikoshBAN" panose="02000000000000000000" pitchFamily="2" charset="0"/>
              </a:rPr>
              <a:t>x </a:t>
            </a:r>
            <a:r>
              <a:rPr lang="bn-BD" sz="3600" dirty="0" smtClean="0">
                <a:latin typeface="+mj-lt"/>
                <a:cs typeface="NikoshBAN" panose="02000000000000000000" pitchFamily="2" charset="0"/>
              </a:rPr>
              <a:t>ও </a:t>
            </a:r>
            <a:r>
              <a:rPr lang="en-GB" sz="3600" dirty="0" smtClean="0">
                <a:latin typeface="+mj-lt"/>
                <a:cs typeface="NikoshBAN" panose="02000000000000000000" pitchFamily="2" charset="0"/>
              </a:rPr>
              <a:t>y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সহগ তুলনা করে পাই,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795337" y="4362162"/>
          <a:ext cx="1888129" cy="1087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6" name="Equation" r:id="rId8" imgW="749160" imgH="431640" progId="Equation.3">
                  <p:embed/>
                </p:oleObj>
              </mc:Choice>
              <mc:Fallback>
                <p:oleObj name="Equation" r:id="rId8" imgW="7491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5337" y="4362162"/>
                        <a:ext cx="1888129" cy="1087726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636794"/>
              </p:ext>
            </p:extLst>
          </p:nvPr>
        </p:nvGraphicFramePr>
        <p:xfrm>
          <a:off x="457200" y="5608638"/>
          <a:ext cx="17589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7" name="Equation" r:id="rId10" imgW="660240" imgH="393480" progId="Equation.3">
                  <p:embed/>
                </p:oleObj>
              </mc:Choice>
              <mc:Fallback>
                <p:oleObj name="Equation" r:id="rId10" imgW="660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00" y="5608638"/>
                        <a:ext cx="1758950" cy="8731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379924" y="5754875"/>
            <a:ext cx="862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সমীকরণজোটটি অসমঞ্জস, অনির্ভরশীল ও সমাধান নেই।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21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4203" y="272955"/>
            <a:ext cx="457021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383643"/>
              </p:ext>
            </p:extLst>
          </p:nvPr>
        </p:nvGraphicFramePr>
        <p:xfrm>
          <a:off x="840306" y="2350415"/>
          <a:ext cx="2547470" cy="1467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4" imgW="749160" imgH="431640" progId="Equation.3">
                  <p:embed/>
                </p:oleObj>
              </mc:Choice>
              <mc:Fallback>
                <p:oleObj name="Equation" r:id="rId4" imgW="7491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0306" y="2350415"/>
                        <a:ext cx="2547470" cy="146756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0306" y="4572000"/>
            <a:ext cx="7135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সমীকরণটির সমাধান কয়টি?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0937" y="805218"/>
            <a:ext cx="3957851" cy="248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47164"/>
            <a:ext cx="12192001" cy="4972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900" y="456695"/>
            <a:ext cx="7751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বিস্তারিত </a:t>
            </a:r>
            <a:r>
              <a:rPr lang="bn-IN" sz="5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একত্রে...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1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2138" y="104931"/>
            <a:ext cx="2698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3" y="2170879"/>
            <a:ext cx="11960787" cy="317791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9764" y="4149582"/>
            <a:ext cx="659567" cy="6922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9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989" y="733764"/>
            <a:ext cx="10451900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lvl="0"/>
            <a:r>
              <a:rPr lang="bn-IN" sz="8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আমরা যা শিখলাম</a:t>
            </a:r>
            <a:endParaRPr lang="en-US" sz="8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534" y="5085917"/>
            <a:ext cx="11440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## 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চলকবিশিষ্ট সরল সহসমীকরণের সমাধান সংখ্যা </a:t>
            </a:r>
            <a:r>
              <a:rPr lang="bn-IN" sz="400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 করতে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534" y="2906264"/>
            <a:ext cx="11273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##  দুই চলকবিশিষ্ট সরল সহসমীকরণের সঙ্গতি যাচাই করতে।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534" y="3762478"/>
            <a:ext cx="12096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##  দুই চলকবিশিষ্ট সরল সহসমীকরণের পরস্পর নির্ভরশীলতা 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3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182071"/>
              </p:ext>
            </p:extLst>
          </p:nvPr>
        </p:nvGraphicFramePr>
        <p:xfrm>
          <a:off x="0" y="3336841"/>
          <a:ext cx="3929549" cy="2302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5" imgW="736560" imgH="431640" progId="Equation.3">
                  <p:embed/>
                </p:oleObj>
              </mc:Choice>
              <mc:Fallback>
                <p:oleObj name="Equation" r:id="rId5" imgW="7365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3336841"/>
                        <a:ext cx="3929549" cy="230241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solidFill>
                          <a:srgbClr val="2020C4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639257"/>
            <a:ext cx="121920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সহসমীকরণগুলো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সমঞ্জস/অসঞ্জস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 নির্ভরশীল/অনির্ভরশীল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6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856" y="2756848"/>
            <a:ext cx="6796585" cy="3046988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সবাইকে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1253" y="655093"/>
            <a:ext cx="7601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আগামী ক্লাসে সবাই উপস্থিত থাকবে কেমন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1442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493" y="2606924"/>
            <a:ext cx="6545944" cy="3416320"/>
          </a:xfrm>
          <a:prstGeom prst="rect">
            <a:avLst/>
          </a:prstGeom>
          <a:noFill/>
          <a:ln w="76200" cmpd="sng"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আসাদুজ্জামান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এমএসসি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গনিত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,এমএড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সহকারী শিক্ষক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কামিরহাট মাধ্যমিক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বালিকা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bn-BD" sz="2800" dirty="0">
                <a:latin typeface="+mj-lt"/>
                <a:cs typeface="NikoshBAN" pitchFamily="2" charset="0"/>
              </a:rPr>
              <a:t>০১৭১</a:t>
            </a:r>
            <a:r>
              <a:rPr lang="bn-IN" sz="2800" dirty="0" smtClean="0">
                <a:latin typeface="+mj-lt"/>
                <a:cs typeface="NikoshBAN" pitchFamily="2" charset="0"/>
              </a:rPr>
              <a:t>০৬২৮১৮</a:t>
            </a:r>
            <a:r>
              <a:rPr lang="bn-BD" sz="2800" dirty="0">
                <a:latin typeface="+mj-lt"/>
                <a:cs typeface="NikoshBAN" pitchFamily="2" charset="0"/>
              </a:rPr>
              <a:t>১</a:t>
            </a:r>
            <a:endParaRPr lang="en-US" sz="2800" dirty="0">
              <a:latin typeface="+mj-lt"/>
              <a:cs typeface="NikoshBAN" pitchFamily="2" charset="0"/>
            </a:endParaRPr>
          </a:p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Email: asaduzzamanrana</a:t>
            </a:r>
            <a:r>
              <a:rPr lang="en-US" sz="2000" dirty="0">
                <a:latin typeface="+mj-lt"/>
                <a:cs typeface="NikoshBAN" pitchFamily="2" charset="0"/>
              </a:rPr>
              <a:t>78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1437" y="2606924"/>
            <a:ext cx="5472548" cy="3539430"/>
          </a:xfrm>
          <a:prstGeom prst="rect">
            <a:avLst/>
          </a:prstGeom>
          <a:noFill/>
          <a:ln w="76200" cmpd="sng"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নবম-দশম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গণিত</a:t>
            </a: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অধ্যায়: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দ্বাদশ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মিনিট।</a:t>
            </a: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25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9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ইং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3542" y="363557"/>
            <a:ext cx="3623515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8" name="Picture 7" descr="R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0861" y="2606924"/>
            <a:ext cx="2337179" cy="296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81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191126_004431">
            <a:hlinkClick r:id="" action="ppaction://media"/>
            <a:hlinkHover r:id="" action="ppaction://ole?verb=0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91540" y="838194"/>
            <a:ext cx="5717784" cy="5246654"/>
          </a:xfrm>
          <a:prstGeom prst="rect">
            <a:avLst/>
          </a:prstGeom>
          <a:ln>
            <a:noFill/>
          </a:ln>
          <a:effectLst>
            <a:outerShdw blurRad="127000" dist="190500" dir="8100000" algn="tr" rotWithShape="0">
              <a:srgbClr val="000000">
                <a:alpha val="40000"/>
              </a:srgbClr>
            </a:outerShdw>
          </a:effectLst>
          <a:scene3d>
            <a:camera prst="orthographicFront"/>
            <a:lightRig rig="flood" dir="t">
              <a:rot lat="0" lon="0" rev="8100000"/>
            </a:lightRig>
          </a:scene3d>
          <a:sp3d prstMaterial="plastic">
            <a:bevelT w="508000" h="50800" prst="cross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16810" y="3179299"/>
            <a:ext cx="541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একটা ভিডিও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4507" y="555971"/>
            <a:ext cx="3559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থেকে কি বুঝলে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4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8549" y="2552131"/>
            <a:ext cx="9639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চলকবিশিষ্ট সরল সহসমীকরণ</a:t>
            </a:r>
            <a:endParaRPr lang="en-US" sz="6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4515" y="1768481"/>
            <a:ext cx="5585636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365" y="3250714"/>
            <a:ext cx="10044751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##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চলকবিশিষ্ট সরল সহসমীকরণের সঙ্গতি যাচাই করতে 	পারবে।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4462" y="312655"/>
            <a:ext cx="2157657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365" y="4681182"/>
            <a:ext cx="10044751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##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দুই চলকবিশিষ্ট সরল সহসমীকরণের পরস্পর নির্ভরশীলতা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02453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14592"/>
              </p:ext>
            </p:extLst>
          </p:nvPr>
        </p:nvGraphicFramePr>
        <p:xfrm>
          <a:off x="487789" y="1553719"/>
          <a:ext cx="11218458" cy="2449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492"/>
                <a:gridCol w="1974830"/>
                <a:gridCol w="1589156"/>
                <a:gridCol w="2888989"/>
                <a:gridCol w="2510991"/>
              </a:tblGrid>
              <a:tr h="1261052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সমীকরণজোট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সহগ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পদ তুলনা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সমঞ্জস/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অসঞ্জস</a:t>
                      </a:r>
                      <a:endParaRPr lang="en-US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পরস্পর নির্ভরশীল/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অনির্ভরশীল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সমাধান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আছে (কয়টি)/ নেই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465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858133"/>
              </p:ext>
            </p:extLst>
          </p:nvPr>
        </p:nvGraphicFramePr>
        <p:xfrm>
          <a:off x="661798" y="2858579"/>
          <a:ext cx="2021669" cy="10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" name="Equation" r:id="rId4" imgW="863280" imgH="457200" progId="Equation.3">
                  <p:embed/>
                </p:oleObj>
              </mc:Choice>
              <mc:Fallback>
                <p:oleObj name="Equation" r:id="rId4" imgW="86328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798" y="2858579"/>
                        <a:ext cx="2021669" cy="10700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512591"/>
              </p:ext>
            </p:extLst>
          </p:nvPr>
        </p:nvGraphicFramePr>
        <p:xfrm>
          <a:off x="2974987" y="2880925"/>
          <a:ext cx="1549696" cy="990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" name="Equation" r:id="rId6" imgW="520560" imgH="431640" progId="Equation.3">
                  <p:embed/>
                </p:oleObj>
              </mc:Choice>
              <mc:Fallback>
                <p:oleObj name="Equation" r:id="rId6" imgW="5205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74987" y="2880925"/>
                        <a:ext cx="1549696" cy="990026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285245" y="3297809"/>
            <a:ext cx="266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অনির্ভরশীল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01400" y="2793415"/>
            <a:ext cx="2101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 (একটিমাত্র)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9525" y="3202274"/>
            <a:ext cx="140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সমঞ্জস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5463" y="272955"/>
            <a:ext cx="373948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 লক্ষ্য করি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81201" y="4621897"/>
            <a:ext cx="703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সমীকরণজোটির </a:t>
            </a:r>
            <a:r>
              <a:rPr lang="en-GB" sz="3600" dirty="0" smtClean="0">
                <a:latin typeface="+mj-lt"/>
                <a:cs typeface="NikoshBAN" panose="02000000000000000000" pitchFamily="2" charset="0"/>
              </a:rPr>
              <a:t>x </a:t>
            </a:r>
            <a:r>
              <a:rPr lang="bn-BD" sz="3600" dirty="0" smtClean="0">
                <a:latin typeface="+mj-lt"/>
                <a:cs typeface="NikoshBAN" panose="02000000000000000000" pitchFamily="2" charset="0"/>
              </a:rPr>
              <a:t>ও </a:t>
            </a:r>
            <a:r>
              <a:rPr lang="en-GB" sz="3600" dirty="0" smtClean="0">
                <a:latin typeface="+mj-lt"/>
                <a:cs typeface="NikoshBAN" panose="02000000000000000000" pitchFamily="2" charset="0"/>
              </a:rPr>
              <a:t>y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সহগ তুলনা করে পাই,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176845"/>
              </p:ext>
            </p:extLst>
          </p:nvPr>
        </p:nvGraphicFramePr>
        <p:xfrm>
          <a:off x="795337" y="4362162"/>
          <a:ext cx="1888129" cy="1087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" name="Equation" r:id="rId8" imgW="749160" imgH="431640" progId="Equation.3">
                  <p:embed/>
                </p:oleObj>
              </mc:Choice>
              <mc:Fallback>
                <p:oleObj name="Equation" r:id="rId8" imgW="7491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5337" y="4362162"/>
                        <a:ext cx="1888129" cy="1087726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206466"/>
              </p:ext>
            </p:extLst>
          </p:nvPr>
        </p:nvGraphicFramePr>
        <p:xfrm>
          <a:off x="795338" y="5609230"/>
          <a:ext cx="108220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" name="Equation" r:id="rId10" imgW="406080" imgH="393480" progId="Equation.3">
                  <p:embed/>
                </p:oleObj>
              </mc:Choice>
              <mc:Fallback>
                <p:oleObj name="Equation" r:id="rId10" imgW="406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5338" y="5609230"/>
                        <a:ext cx="1082207" cy="8731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039618" y="5600669"/>
            <a:ext cx="10152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অতএব, সমীকরণজোটটি সমঞ্জস, অনির্ভরশীল ও একটি মাত্র সমাধান একটিমাত্র।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18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0555" y="272955"/>
            <a:ext cx="3753134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372302"/>
              </p:ext>
            </p:extLst>
          </p:nvPr>
        </p:nvGraphicFramePr>
        <p:xfrm>
          <a:off x="840306" y="2405427"/>
          <a:ext cx="2636837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4" imgW="736560" imgH="431640" progId="Equation.3">
                  <p:embed/>
                </p:oleObj>
              </mc:Choice>
              <mc:Fallback>
                <p:oleObj name="Equation" r:id="rId4" imgW="7365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0306" y="2405427"/>
                        <a:ext cx="2636837" cy="15462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0306" y="4572000"/>
            <a:ext cx="8138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সমীকরণটির সমঞ্জস না অসমঞ্জস?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0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520014"/>
              </p:ext>
            </p:extLst>
          </p:nvPr>
        </p:nvGraphicFramePr>
        <p:xfrm>
          <a:off x="487789" y="1553719"/>
          <a:ext cx="11218458" cy="2449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492"/>
                <a:gridCol w="2089026"/>
                <a:gridCol w="1474960"/>
                <a:gridCol w="2888989"/>
                <a:gridCol w="2510991"/>
              </a:tblGrid>
              <a:tr h="1261052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সমীকরণজোট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সহগ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পদ তুলনা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সমঞ্জস/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অসঞ্জস</a:t>
                      </a:r>
                      <a:endParaRPr lang="en-US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পরস্পর নির্ভরশীল/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অনির্ভরশীল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সমাধান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আছে (কয়টি)/ নেই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465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61798" y="2858579"/>
          <a:ext cx="2021669" cy="10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" name="Equation" r:id="rId4" imgW="863280" imgH="457200" progId="Equation.3">
                  <p:embed/>
                </p:oleObj>
              </mc:Choice>
              <mc:Fallback>
                <p:oleObj name="Equation" r:id="rId4" imgW="86328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798" y="2858579"/>
                        <a:ext cx="2021669" cy="10700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704887"/>
              </p:ext>
            </p:extLst>
          </p:nvPr>
        </p:nvGraphicFramePr>
        <p:xfrm>
          <a:off x="2693401" y="2718389"/>
          <a:ext cx="2176190" cy="113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" name="Equation" r:id="rId6" imgW="533160" imgH="393480" progId="Equation.3">
                  <p:embed/>
                </p:oleObj>
              </mc:Choice>
              <mc:Fallback>
                <p:oleObj name="Equation" r:id="rId6" imgW="5331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93401" y="2718389"/>
                        <a:ext cx="2176190" cy="1130216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382635" y="3056074"/>
            <a:ext cx="266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01400" y="2793415"/>
            <a:ext cx="2101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(অসংখ্য)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76915" y="3070413"/>
            <a:ext cx="140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সমঞ্জস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5463" y="272955"/>
            <a:ext cx="394420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আরেকটি  ছক লক্ষ্য করি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81201" y="4621897"/>
            <a:ext cx="703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সমীকরণজোটির </a:t>
            </a:r>
            <a:r>
              <a:rPr lang="en-GB" sz="3600" dirty="0" smtClean="0">
                <a:latin typeface="+mj-lt"/>
                <a:cs typeface="NikoshBAN" panose="02000000000000000000" pitchFamily="2" charset="0"/>
              </a:rPr>
              <a:t>x </a:t>
            </a:r>
            <a:r>
              <a:rPr lang="bn-BD" sz="3600" dirty="0" smtClean="0">
                <a:latin typeface="+mj-lt"/>
                <a:cs typeface="NikoshBAN" panose="02000000000000000000" pitchFamily="2" charset="0"/>
              </a:rPr>
              <a:t>ও </a:t>
            </a:r>
            <a:r>
              <a:rPr lang="en-GB" sz="3600" dirty="0" smtClean="0">
                <a:latin typeface="+mj-lt"/>
                <a:cs typeface="NikoshBAN" panose="02000000000000000000" pitchFamily="2" charset="0"/>
              </a:rPr>
              <a:t>y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সহগ তুলনা করে পাই,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102752"/>
              </p:ext>
            </p:extLst>
          </p:nvPr>
        </p:nvGraphicFramePr>
        <p:xfrm>
          <a:off x="795337" y="4362162"/>
          <a:ext cx="1888129" cy="1087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" name="Equation" r:id="rId8" imgW="749160" imgH="431640" progId="Equation.3">
                  <p:embed/>
                </p:oleObj>
              </mc:Choice>
              <mc:Fallback>
                <p:oleObj name="Equation" r:id="rId8" imgW="7491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5337" y="4362162"/>
                        <a:ext cx="1888129" cy="1087726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684179"/>
              </p:ext>
            </p:extLst>
          </p:nvPr>
        </p:nvGraphicFramePr>
        <p:xfrm>
          <a:off x="457200" y="5608638"/>
          <a:ext cx="17589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Equation" r:id="rId10" imgW="660240" imgH="393480" progId="Equation.3">
                  <p:embed/>
                </p:oleObj>
              </mc:Choice>
              <mc:Fallback>
                <p:oleObj name="Equation" r:id="rId10" imgW="660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00" y="5608638"/>
                        <a:ext cx="1758950" cy="8731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379924" y="5754875"/>
            <a:ext cx="862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সমীকরণজোটটি সমঞ্জস, নির্ভরশীল ও অসংখ্য সমাধান আছে।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2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1370" y="228798"/>
            <a:ext cx="4238661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127000"/>
          </a:effectLst>
        </p:spPr>
        <p:txBody>
          <a:bodyPr wrap="none">
            <a:spAutoFit/>
          </a:bodyPr>
          <a:lstStyle/>
          <a:p>
            <a:pPr lvl="0"/>
            <a:r>
              <a:rPr lang="bn-IN" sz="8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8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2013" y="4497049"/>
            <a:ext cx="7135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সমীকরণটি কী নির্ভরশীর?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42444"/>
              </p:ext>
            </p:extLst>
          </p:nvPr>
        </p:nvGraphicFramePr>
        <p:xfrm>
          <a:off x="862013" y="2465388"/>
          <a:ext cx="2636837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4" imgW="736560" imgH="431640" progId="Equation.3">
                  <p:embed/>
                </p:oleObj>
              </mc:Choice>
              <mc:Fallback>
                <p:oleObj name="Equation" r:id="rId4" imgW="7365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2013" y="2465388"/>
                        <a:ext cx="2636837" cy="15462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85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393</Words>
  <Application>Microsoft Office PowerPoint</Application>
  <PresentationFormat>Widescreen</PresentationFormat>
  <Paragraphs>97</Paragraphs>
  <Slides>16</Slides>
  <Notes>13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asaduzzamanrana78@gmail.com</dc:creator>
  <cp:lastModifiedBy>asaduzzamanrana78@gmail.com</cp:lastModifiedBy>
  <cp:revision>75</cp:revision>
  <dcterms:created xsi:type="dcterms:W3CDTF">2019-11-16T11:59:21Z</dcterms:created>
  <dcterms:modified xsi:type="dcterms:W3CDTF">2019-11-29T05:32:39Z</dcterms:modified>
</cp:coreProperties>
</file>