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76" r:id="rId3"/>
    <p:sldId id="277" r:id="rId4"/>
    <p:sldId id="259" r:id="rId5"/>
    <p:sldId id="260" r:id="rId6"/>
    <p:sldId id="279" r:id="rId7"/>
    <p:sldId id="262" r:id="rId8"/>
    <p:sldId id="263" r:id="rId9"/>
    <p:sldId id="264" r:id="rId10"/>
    <p:sldId id="27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DD5CE-C170-4407-AA3F-E1AA7BEAE8E8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4A62F-E7E7-4102-9C5F-E26043339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4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00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76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None/>
            </a:pPr>
            <a:r>
              <a:rPr lang="bn-BD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6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60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00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75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44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40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47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8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30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53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3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59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46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3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২৭-০৯-২০১৪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40080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 dirty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99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8.gif"/><Relationship Id="rId18" Type="http://schemas.openxmlformats.org/officeDocument/2006/relationships/image" Target="../media/image33.jpe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gif"/><Relationship Id="rId11" Type="http://schemas.openxmlformats.org/officeDocument/2006/relationships/image" Target="../media/image26.gif"/><Relationship Id="rId5" Type="http://schemas.openxmlformats.org/officeDocument/2006/relationships/image" Target="../media/image20.jpeg"/><Relationship Id="rId15" Type="http://schemas.openxmlformats.org/officeDocument/2006/relationships/image" Target="../media/image30.gif"/><Relationship Id="rId10" Type="http://schemas.openxmlformats.org/officeDocument/2006/relationships/image" Target="../media/image25.jpeg"/><Relationship Id="rId4" Type="http://schemas.openxmlformats.org/officeDocument/2006/relationships/image" Target="../media/image18.jpeg"/><Relationship Id="rId9" Type="http://schemas.openxmlformats.org/officeDocument/2006/relationships/image" Target="../media/image24.jpeg"/><Relationship Id="rId1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3635" y="346364"/>
            <a:ext cx="3386364" cy="22748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8800" y="228600"/>
            <a:ext cx="3402950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99" y="3962400"/>
            <a:ext cx="3743245" cy="2514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5573" y="3962400"/>
            <a:ext cx="3743245" cy="2514600"/>
          </a:xfrm>
          <a:prstGeom prst="rect">
            <a:avLst/>
          </a:prstGeom>
        </p:spPr>
      </p:pic>
      <p:sp>
        <p:nvSpPr>
          <p:cNvPr id="17" name="TextBox 16"/>
          <p:cNvSpPr txBox="1">
            <a:spLocks/>
          </p:cNvSpPr>
          <p:nvPr/>
        </p:nvSpPr>
        <p:spPr>
          <a:xfrm>
            <a:off x="2011680" y="2365031"/>
            <a:ext cx="512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96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9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9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GB" sz="96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0845" y="6019800"/>
            <a:ext cx="8439755" cy="461665"/>
          </a:xfrm>
          <a:custGeom>
            <a:avLst/>
            <a:gdLst>
              <a:gd name="connsiteX0" fmla="*/ 0 w 5791196"/>
              <a:gd name="connsiteY0" fmla="*/ 0 h 584775"/>
              <a:gd name="connsiteX1" fmla="*/ 5791196 w 5791196"/>
              <a:gd name="connsiteY1" fmla="*/ 0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84775"/>
              <a:gd name="connsiteX1" fmla="*/ 5777341 w 5791196"/>
              <a:gd name="connsiteY1" fmla="*/ 96982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01647"/>
              <a:gd name="connsiteX1" fmla="*/ 5777341 w 5791196"/>
              <a:gd name="connsiteY1" fmla="*/ 13854 h 501647"/>
              <a:gd name="connsiteX2" fmla="*/ 5791196 w 5791196"/>
              <a:gd name="connsiteY2" fmla="*/ 501647 h 501647"/>
              <a:gd name="connsiteX3" fmla="*/ 0 w 5791196"/>
              <a:gd name="connsiteY3" fmla="*/ 501647 h 501647"/>
              <a:gd name="connsiteX4" fmla="*/ 0 w 5791196"/>
              <a:gd name="connsiteY4" fmla="*/ 0 h 501647"/>
              <a:gd name="connsiteX0" fmla="*/ 0 w 5777341"/>
              <a:gd name="connsiteY0" fmla="*/ 0 h 501647"/>
              <a:gd name="connsiteX1" fmla="*/ 5777341 w 5777341"/>
              <a:gd name="connsiteY1" fmla="*/ 13854 h 501647"/>
              <a:gd name="connsiteX2" fmla="*/ 5749633 w 5777341"/>
              <a:gd name="connsiteY2" fmla="*/ 376956 h 501647"/>
              <a:gd name="connsiteX3" fmla="*/ 0 w 5777341"/>
              <a:gd name="connsiteY3" fmla="*/ 501647 h 501647"/>
              <a:gd name="connsiteX4" fmla="*/ 0 w 5777341"/>
              <a:gd name="connsiteY4" fmla="*/ 0 h 501647"/>
              <a:gd name="connsiteX0" fmla="*/ 0 w 5777341"/>
              <a:gd name="connsiteY0" fmla="*/ 0 h 404665"/>
              <a:gd name="connsiteX1" fmla="*/ 5777341 w 5777341"/>
              <a:gd name="connsiteY1" fmla="*/ 13854 h 404665"/>
              <a:gd name="connsiteX2" fmla="*/ 5749633 w 5777341"/>
              <a:gd name="connsiteY2" fmla="*/ 376956 h 404665"/>
              <a:gd name="connsiteX3" fmla="*/ 0 w 5777341"/>
              <a:gd name="connsiteY3" fmla="*/ 404665 h 404665"/>
              <a:gd name="connsiteX4" fmla="*/ 0 w 5777341"/>
              <a:gd name="connsiteY4" fmla="*/ 0 h 404665"/>
              <a:gd name="connsiteX0" fmla="*/ 0 w 5777342"/>
              <a:gd name="connsiteY0" fmla="*/ 0 h 446229"/>
              <a:gd name="connsiteX1" fmla="*/ 5777341 w 5777342"/>
              <a:gd name="connsiteY1" fmla="*/ 13854 h 446229"/>
              <a:gd name="connsiteX2" fmla="*/ 5777342 w 5777342"/>
              <a:gd name="connsiteY2" fmla="*/ 446229 h 446229"/>
              <a:gd name="connsiteX3" fmla="*/ 0 w 5777342"/>
              <a:gd name="connsiteY3" fmla="*/ 404665 h 446229"/>
              <a:gd name="connsiteX4" fmla="*/ 0 w 5777342"/>
              <a:gd name="connsiteY4" fmla="*/ 0 h 446229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69272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7342" h="473938">
                <a:moveTo>
                  <a:pt x="0" y="0"/>
                </a:moveTo>
                <a:lnTo>
                  <a:pt x="5777341" y="13854"/>
                </a:lnTo>
                <a:cubicBezTo>
                  <a:pt x="5777341" y="157979"/>
                  <a:pt x="5777342" y="302104"/>
                  <a:pt x="5777342" y="446229"/>
                </a:cubicBezTo>
                <a:lnTo>
                  <a:pt x="0" y="4739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জোয়ার ভাটার কারণে মাটি লবণাক্ত, বেশ কর্দমাক্ত, এটি ম্যানগ্রোভ বন নামে পরিচিত।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PB\Downloads\sundarbantigerreser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327" y="900493"/>
            <a:ext cx="7642073" cy="4814507"/>
          </a:xfrm>
          <a:prstGeom prst="rect">
            <a:avLst/>
          </a:prstGeom>
          <a:noFill/>
        </p:spPr>
      </p:pic>
      <p:pic>
        <p:nvPicPr>
          <p:cNvPr id="3076" name="Picture 4" descr="C:\Users\PB\Downloads\sundarban_mangrov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838200"/>
            <a:ext cx="8827153" cy="5181600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/>
        </p:nvSpPr>
        <p:spPr>
          <a:xfrm>
            <a:off x="1676400" y="152400"/>
            <a:ext cx="5257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সুন্দরবন অঞ্চলের বৈশিষ্ট্য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কেমন?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114800" y="3429000"/>
            <a:ext cx="1524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গোলপাতা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077" name="Picture 5" descr="C:\Users\PB\Downloads\2528bangladeshandwestbengal-india252925e225802593sundarbans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895349"/>
            <a:ext cx="7696200" cy="5117973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323245" y="5867400"/>
            <a:ext cx="8439755" cy="830997"/>
          </a:xfrm>
          <a:custGeom>
            <a:avLst/>
            <a:gdLst>
              <a:gd name="connsiteX0" fmla="*/ 0 w 5791196"/>
              <a:gd name="connsiteY0" fmla="*/ 0 h 584775"/>
              <a:gd name="connsiteX1" fmla="*/ 5791196 w 5791196"/>
              <a:gd name="connsiteY1" fmla="*/ 0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84775"/>
              <a:gd name="connsiteX1" fmla="*/ 5777341 w 5791196"/>
              <a:gd name="connsiteY1" fmla="*/ 96982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01647"/>
              <a:gd name="connsiteX1" fmla="*/ 5777341 w 5791196"/>
              <a:gd name="connsiteY1" fmla="*/ 13854 h 501647"/>
              <a:gd name="connsiteX2" fmla="*/ 5791196 w 5791196"/>
              <a:gd name="connsiteY2" fmla="*/ 501647 h 501647"/>
              <a:gd name="connsiteX3" fmla="*/ 0 w 5791196"/>
              <a:gd name="connsiteY3" fmla="*/ 501647 h 501647"/>
              <a:gd name="connsiteX4" fmla="*/ 0 w 5791196"/>
              <a:gd name="connsiteY4" fmla="*/ 0 h 501647"/>
              <a:gd name="connsiteX0" fmla="*/ 0 w 5777341"/>
              <a:gd name="connsiteY0" fmla="*/ 0 h 501647"/>
              <a:gd name="connsiteX1" fmla="*/ 5777341 w 5777341"/>
              <a:gd name="connsiteY1" fmla="*/ 13854 h 501647"/>
              <a:gd name="connsiteX2" fmla="*/ 5749633 w 5777341"/>
              <a:gd name="connsiteY2" fmla="*/ 376956 h 501647"/>
              <a:gd name="connsiteX3" fmla="*/ 0 w 5777341"/>
              <a:gd name="connsiteY3" fmla="*/ 501647 h 501647"/>
              <a:gd name="connsiteX4" fmla="*/ 0 w 5777341"/>
              <a:gd name="connsiteY4" fmla="*/ 0 h 501647"/>
              <a:gd name="connsiteX0" fmla="*/ 0 w 5777341"/>
              <a:gd name="connsiteY0" fmla="*/ 0 h 404665"/>
              <a:gd name="connsiteX1" fmla="*/ 5777341 w 5777341"/>
              <a:gd name="connsiteY1" fmla="*/ 13854 h 404665"/>
              <a:gd name="connsiteX2" fmla="*/ 5749633 w 5777341"/>
              <a:gd name="connsiteY2" fmla="*/ 376956 h 404665"/>
              <a:gd name="connsiteX3" fmla="*/ 0 w 5777341"/>
              <a:gd name="connsiteY3" fmla="*/ 404665 h 404665"/>
              <a:gd name="connsiteX4" fmla="*/ 0 w 5777341"/>
              <a:gd name="connsiteY4" fmla="*/ 0 h 404665"/>
              <a:gd name="connsiteX0" fmla="*/ 0 w 5777342"/>
              <a:gd name="connsiteY0" fmla="*/ 0 h 446229"/>
              <a:gd name="connsiteX1" fmla="*/ 5777341 w 5777342"/>
              <a:gd name="connsiteY1" fmla="*/ 13854 h 446229"/>
              <a:gd name="connsiteX2" fmla="*/ 5777342 w 5777342"/>
              <a:gd name="connsiteY2" fmla="*/ 446229 h 446229"/>
              <a:gd name="connsiteX3" fmla="*/ 0 w 5777342"/>
              <a:gd name="connsiteY3" fmla="*/ 404665 h 446229"/>
              <a:gd name="connsiteX4" fmla="*/ 0 w 5777342"/>
              <a:gd name="connsiteY4" fmla="*/ 0 h 446229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69272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7342" h="473938">
                <a:moveTo>
                  <a:pt x="0" y="0"/>
                </a:moveTo>
                <a:lnTo>
                  <a:pt x="5777341" y="13854"/>
                </a:lnTo>
                <a:cubicBezTo>
                  <a:pt x="5777341" y="157979"/>
                  <a:pt x="5777342" y="302104"/>
                  <a:pt x="5777342" y="446229"/>
                </a:cubicBezTo>
                <a:lnTo>
                  <a:pt x="0" y="4739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মাটি লবণাক্ত, বেশ কর্দমাক্ত, ফলে সহজে বাতাস চলাচল করতে পারে না। তাই অসংখ্য ছিদ্রযুক্ত মূল মাটির উপরে উঠে আসে।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7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49" grpId="0" animBg="1"/>
      <p:bldP spid="49" grpId="1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PB\Downloads\ecotoxicity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14400"/>
            <a:ext cx="8382000" cy="5126356"/>
          </a:xfrm>
          <a:prstGeom prst="rect">
            <a:avLst/>
          </a:prstGeom>
          <a:noFill/>
        </p:spPr>
      </p:pic>
      <p:pic>
        <p:nvPicPr>
          <p:cNvPr id="30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199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676400" y="838200"/>
            <a:ext cx="5257800" cy="2667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1104900" y="1409700"/>
            <a:ext cx="9906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-152400" y="1828800"/>
            <a:ext cx="21336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600200" y="914400"/>
            <a:ext cx="3429000" cy="2514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76400" y="762000"/>
            <a:ext cx="4724400" cy="1981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42900" y="20955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1219200" y="1371600"/>
            <a:ext cx="28194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152400"/>
            <a:ext cx="4038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জলজ বাস্তুতন্ত্রের প্রকারভেদ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1076980"/>
            <a:ext cx="2362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১) পুকুরের বাস্তুতন্ত্র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1066800"/>
            <a:ext cx="2286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২) নদীর বাস্তুতন্ত্র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1066800"/>
            <a:ext cx="193835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৩) সমুদ্রের বাস্তুতন্ত্র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/>
          <p:cNvCxnSpPr>
            <a:stCxn id="13" idx="2"/>
          </p:cNvCxnSpPr>
          <p:nvPr/>
        </p:nvCxnSpPr>
        <p:spPr>
          <a:xfrm rot="5400000">
            <a:off x="3481060" y="13960"/>
            <a:ext cx="391180" cy="1714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2"/>
          </p:cNvCxnSpPr>
          <p:nvPr/>
        </p:nvCxnSpPr>
        <p:spPr>
          <a:xfrm rot="16200000" flipH="1">
            <a:off x="4357360" y="852160"/>
            <a:ext cx="467380" cy="1143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72000" y="685800"/>
            <a:ext cx="205740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00267" y="6172200"/>
            <a:ext cx="189507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পুকুরের বাস্তুতন্ত্র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9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C:\Users\Doel-1612i3\Downloads\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7"/>
          <a:stretch/>
        </p:blipFill>
        <p:spPr bwMode="auto">
          <a:xfrm>
            <a:off x="0" y="533400"/>
            <a:ext cx="4419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685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6858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124200"/>
            <a:ext cx="6858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743200"/>
            <a:ext cx="4572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43200"/>
            <a:ext cx="609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1371600" y="1066800"/>
            <a:ext cx="2209800" cy="2133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57200" y="1981200"/>
            <a:ext cx="19812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-300498" y="2205498"/>
            <a:ext cx="2124996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1066800" y="1371600"/>
            <a:ext cx="2133600" cy="1676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71600" y="990600"/>
            <a:ext cx="3200400" cy="2286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8100" y="23241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838200" y="1676400"/>
            <a:ext cx="2057400" cy="1143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1600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486400" y="457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43200" y="3200400"/>
            <a:ext cx="53732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 descr="C:\Documents and Settings\User\My Documents\Downloads\sundarban.jpg"/>
          <p:cNvPicPr>
            <a:picLocks noChangeAspect="1" noChangeArrowheads="1"/>
          </p:cNvPicPr>
          <p:nvPr/>
        </p:nvPicPr>
        <p:blipFill>
          <a:blip r:embed="rId7"/>
          <a:srcRect t="66667" r="9091" b="5555"/>
          <a:stretch>
            <a:fillRect/>
          </a:stretch>
        </p:blipFill>
        <p:spPr bwMode="auto">
          <a:xfrm>
            <a:off x="0" y="3048000"/>
            <a:ext cx="9144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812560" y="3577105"/>
            <a:ext cx="1169745" cy="171266"/>
          </a:xfrm>
          <a:prstGeom prst="rect">
            <a:avLst/>
          </a:prstGeom>
          <a:noFill/>
        </p:spPr>
      </p:pic>
      <p:pic>
        <p:nvPicPr>
          <p:cNvPr id="40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152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9" cstate="print"/>
          <a:srcRect l="20000" t="18750" r="8750" b="21250"/>
          <a:stretch>
            <a:fillRect/>
          </a:stretch>
        </p:blipFill>
        <p:spPr bwMode="auto">
          <a:xfrm>
            <a:off x="3581400" y="4648200"/>
            <a:ext cx="167640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11143" t="40966" r="7714" b="7333"/>
          <a:stretch>
            <a:fillRect/>
          </a:stretch>
        </p:blipFill>
        <p:spPr bwMode="auto">
          <a:xfrm flipH="1">
            <a:off x="152400" y="3429000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356466" y="3783236"/>
            <a:ext cx="1169745" cy="136093"/>
          </a:xfrm>
          <a:prstGeom prst="rect">
            <a:avLst/>
          </a:prstGeom>
          <a:noFill/>
        </p:spPr>
      </p:pic>
      <p:pic>
        <p:nvPicPr>
          <p:cNvPr id="44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889867" y="3935636"/>
            <a:ext cx="1169745" cy="136093"/>
          </a:xfrm>
          <a:prstGeom prst="rect">
            <a:avLst/>
          </a:prstGeom>
          <a:noFill/>
        </p:spPr>
      </p:pic>
      <p:pic>
        <p:nvPicPr>
          <p:cNvPr id="45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2670666" y="3630837"/>
            <a:ext cx="1169745" cy="136093"/>
          </a:xfrm>
          <a:prstGeom prst="rect">
            <a:avLst/>
          </a:prstGeom>
          <a:noFill/>
        </p:spPr>
      </p:pic>
      <p:pic>
        <p:nvPicPr>
          <p:cNvPr id="46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2823067" y="4011836"/>
            <a:ext cx="1169745" cy="136093"/>
          </a:xfrm>
          <a:prstGeom prst="rect">
            <a:avLst/>
          </a:prstGeom>
          <a:noFill/>
        </p:spPr>
      </p:pic>
      <p:pic>
        <p:nvPicPr>
          <p:cNvPr id="47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11143" t="40966" r="7714" b="7333"/>
          <a:stretch>
            <a:fillRect/>
          </a:stretch>
        </p:blipFill>
        <p:spPr bwMode="auto">
          <a:xfrm flipH="1">
            <a:off x="-76200" y="3581400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Cloud 47"/>
          <p:cNvSpPr/>
          <p:nvPr/>
        </p:nvSpPr>
        <p:spPr>
          <a:xfrm>
            <a:off x="6477000" y="457200"/>
            <a:ext cx="2133600" cy="762000"/>
          </a:xfrm>
          <a:prstGeom prst="cloud">
            <a:avLst/>
          </a:prstGeom>
          <a:solidFill>
            <a:srgbClr val="D2DFEE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9" name="Picture 2" descr="F:\animated\frogs27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788741" flipH="1">
            <a:off x="3478865" y="2418518"/>
            <a:ext cx="1600200" cy="1066800"/>
          </a:xfrm>
          <a:prstGeom prst="rect">
            <a:avLst/>
          </a:prstGeom>
          <a:noFill/>
        </p:spPr>
      </p:pic>
      <p:pic>
        <p:nvPicPr>
          <p:cNvPr id="50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30971" t="40966" r="33338" b="7333"/>
          <a:stretch>
            <a:fillRect/>
          </a:stretch>
        </p:blipFill>
        <p:spPr bwMode="auto">
          <a:xfrm>
            <a:off x="6705600" y="3657600"/>
            <a:ext cx="22860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12" cstate="print"/>
          <a:srcRect l="20000" t="18750" r="8750" b="21250"/>
          <a:stretch>
            <a:fillRect/>
          </a:stretch>
        </p:blipFill>
        <p:spPr bwMode="auto">
          <a:xfrm>
            <a:off x="4495800" y="3048000"/>
            <a:ext cx="18288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6" descr="C:\Users\Doel-1612i3\Downloads\12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733800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Documents and Settings\User\My Documents\Downloads\Duck_catches_fish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5562600" y="2057400"/>
            <a:ext cx="1371600" cy="1447800"/>
          </a:xfrm>
          <a:prstGeom prst="rect">
            <a:avLst/>
          </a:prstGeom>
          <a:noFill/>
        </p:spPr>
      </p:pic>
      <p:pic>
        <p:nvPicPr>
          <p:cNvPr id="54" name="Picture 3" descr="G:\animatedsnake-3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941354">
            <a:off x="5444837" y="3784984"/>
            <a:ext cx="1666875" cy="485825"/>
          </a:xfrm>
          <a:prstGeom prst="rect">
            <a:avLst/>
          </a:prstGeom>
          <a:noFill/>
        </p:spPr>
      </p:pic>
      <p:pic>
        <p:nvPicPr>
          <p:cNvPr id="10241" name="Picture 1" descr="C:\Users\PB\Downloads\AnimatedDuck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3402" y="3827320"/>
            <a:ext cx="1295398" cy="1354280"/>
          </a:xfrm>
          <a:prstGeom prst="rect">
            <a:avLst/>
          </a:prstGeom>
          <a:noFill/>
        </p:spPr>
      </p:pic>
      <p:sp>
        <p:nvSpPr>
          <p:cNvPr id="55" name="Rectangle 54"/>
          <p:cNvSpPr/>
          <p:nvPr/>
        </p:nvSpPr>
        <p:spPr>
          <a:xfrm>
            <a:off x="1759730" y="6258580"/>
            <a:ext cx="563167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পুকুর জলজ বাস্তুতন্ত্রের একটি স্বয়ংসম্পূর্ণ একক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6" name="Picture 2" descr="C:\Users\PB\Downloads\Corbis-42-23595658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47800" y="4572000"/>
            <a:ext cx="2362199" cy="154532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0" name="Picture 2" descr="C:\Users\PB\Downloads\asd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239000" y="4598504"/>
            <a:ext cx="1905000" cy="157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" name="Oval Callout 56"/>
          <p:cNvSpPr/>
          <p:nvPr/>
        </p:nvSpPr>
        <p:spPr>
          <a:xfrm>
            <a:off x="5105400" y="4800600"/>
            <a:ext cx="1676400" cy="838200"/>
          </a:xfrm>
          <a:prstGeom prst="wedgeEllipseCallout">
            <a:avLst>
              <a:gd name="adj1" fmla="val 91482"/>
              <a:gd name="adj2" fmla="val 4772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86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67 0.17315 C -0.07726 0.14768 -0.08125 0.11134 -0.07986 0.08842 C -0.07865 0.07592 -0.06823 0.06204 -0.06302 0.04977 C -0.06042 0.03588 -0.05781 0.02153 -0.05382 0.00764 C -0.0526 0.00023 -0.0474 -0.00579 -0.04479 -0.0132 C -0.03958 -0.03333 -0.0408 -0.05417 -0.03698 -0.07477 C -0.03299 -0.08958 -0.02396 -0.10255 -0.01736 -0.11667 C -0.03038 -0.12315 -0.02517 -0.12824 -0.02257 -0.14121 C -0.02257 -0.14537 -0.02135 -0.14954 -0.02135 -0.15371 C -0.01875 -0.16574 -0.01615 -0.17662 -0.01215 -0.1882 C -0.01094 -0.19144 -0.01215 -0.19491 -0.00955 -0.19746 C -0.00833 -0.19931 -0.00573 -0.19977 -0.00312 -0.20093 C 0.00087 -0.21574 0.00729 -0.22894 0.01649 -0.24283 C 0.02292 -0.25371 0.02431 -0.26505 0.03212 -0.27546 C 0.03733 -0.30278 0.03733 -0.31759 0.03733 -0.34908 " pathEditMode="relative" rAng="0" ptsTypes="ffffffffffffffA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261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C -0.00208 0.00926 -0.0052 0.01783 -0.00624 0.02709 C -0.01076 0.06574 -0.00487 0.05764 -0.01857 0.08449 C -0.02239 0.1051 -0.02847 0.11806 -0.03507 0.13681 C -0.04202 0.15648 -0.04635 0.175 -0.05347 0.19398 C -0.05625 0.20996 -0.05886 0.22338 -0.0677 0.23519 C -0.07152 0.25556 -0.07726 0.26806 -0.08403 0.28681 C -0.09028 0.30394 -0.09357 0.31945 -0.10452 0.33033 C -0.1073 0.34329 -0.10799 0.36181 -0.1125 0.37408 C -0.11719 0.38635 -0.12032 0.39653 -0.12292 0.40973 C -0.12362 0.42894 -0.125 0.44815 -0.125 0.46713 C -0.125 0.48889 -0.1198 0.46227 -0.125 0.4838 C -0.12275 0.51297 -0.12605 0.51922 -0.12084 0.50579 " pathEditMode="relative" rAng="0" ptsTypes="ffffffffffff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59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C 0.01407 -0.00625 0.00486 0.00023 0.01042 -0.03912 C 0.01476 -0.06991 0.02136 -0.10023 0.03108 -0.1287 C 0.0349 -0.13981 0.03646 -0.15069 0.0415 -0.16088 C 0.04306 -0.17176 0.04271 -0.18773 0.04653 -0.19768 C 0.04757 -0.20069 0.05035 -0.20185 0.05174 -0.20463 C 0.05469 -0.20995 0.0566 -0.21967 0.05868 -0.22523 C 0.06302 -0.2368 0.06736 -0.24838 0.0724 -0.25972 C 0.07691 -0.28356 0.08559 -0.30671 0.09653 -0.32639 C 0.10052 -0.34213 0.10868 -0.35625 0.11736 -0.36782 C 0.12084 -0.38333 0.11598 -0.36574 0.12414 -0.38171 C 0.12986 -0.39282 0.12101 -0.38426 0.12934 -0.39537 C 0.13438 -0.40208 0.14098 -0.40602 0.14653 -0.41157 C 0.14914 -0.41412 0.15105 -0.41782 0.15348 -0.4206 C 0.17084 -0.44051 0.14914 -0.41366 0.16893 -0.43449 C 0.17153 -0.43727 0.17327 -0.4412 0.17587 -0.44375 C 0.18021 -0.44815 0.18507 -0.45139 0.18976 -0.45509 C 0.20157 -0.46481 0.19167 -0.46088 0.20695 -0.47129 C 0.21407 -0.47616 0.22153 -0.48194 0.22934 -0.48518 C 0.23473 -0.4875 0.23976 -0.48819 0.2448 -0.4919 " pathEditMode="relative" ptsTypes="fffffffffffffffffffA">
                                      <p:cBhvr>
                                        <p:cTn id="7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55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B\Downloads\5814250939_8b53a06a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8229600" cy="501950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143000" y="228600"/>
            <a:ext cx="7239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ক্ষুদ্র ভাসমান </a:t>
            </a:r>
            <a:r>
              <a:rPr lang="bn-IN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প্রাণী </a:t>
            </a:r>
            <a:r>
              <a:rPr lang="bn-IN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(জু-প্লাঙ্কটন) </a:t>
            </a:r>
            <a:endParaRPr lang="en-US" sz="32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92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B\Downloads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8382000" cy="4800600"/>
          </a:xfrm>
          <a:prstGeom prst="rect">
            <a:avLst/>
          </a:prstGeom>
          <a:noFill/>
        </p:spPr>
      </p:pic>
      <p:sp>
        <p:nvSpPr>
          <p:cNvPr id="79" name="Rectangle 78"/>
          <p:cNvSpPr/>
          <p:nvPr/>
        </p:nvSpPr>
        <p:spPr>
          <a:xfrm>
            <a:off x="533400" y="59436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 হতে অজীব ও জীব উপাদানগুলোর ( উৎপাদক, খাদক, বিয়োজক)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 তালিকা তৈরি কর।  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152400"/>
            <a:ext cx="5715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৮মিনিট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600200" y="914400"/>
            <a:ext cx="5257800" cy="2667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1028700" y="1485900"/>
            <a:ext cx="9906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-647700" y="2400300"/>
            <a:ext cx="3124200" cy="457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24000" y="990600"/>
            <a:ext cx="3429000" cy="2514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600200" y="838200"/>
            <a:ext cx="4724400" cy="1981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67494" y="2094706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1143000" y="1447800"/>
            <a:ext cx="28194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69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8956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প্রথম স্তরের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খাদক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34145" y="381000"/>
            <a:ext cx="2667000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7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1451" y="76200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5964" y="4569499"/>
            <a:ext cx="7543800" cy="1464231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সুন্দরবনের বনভূমি অন্যান্য অঞ্চলের বনভূমি থেকে আলাদা বৈশিষ্ট্যের বাস্তুতন্ত্র-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PB\Downloads\1377971015-sundarbans-the-largest-littoral-mangrove-forest-in-the-world_2545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8175" y="927497"/>
            <a:ext cx="4610100" cy="30714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13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219200"/>
            <a:ext cx="4191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905"/>
              <a:solidFill>
                <a:srgbClr val="00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6" y="2438400"/>
            <a:ext cx="5410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2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124200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Wave 5"/>
          <p:cNvSpPr/>
          <p:nvPr/>
        </p:nvSpPr>
        <p:spPr>
          <a:xfrm rot="5400000">
            <a:off x="3513088" y="3649712"/>
            <a:ext cx="2079724" cy="1143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50594" y="2438400"/>
            <a:ext cx="424100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চতুর্দশ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স্তু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তন্ত্রের প্রকারভেদ</a:t>
            </a:r>
            <a:endParaRPr lang="en-US" sz="3600" b="1" dirty="0">
              <a:solidFill>
                <a:prstClr val="black"/>
              </a:solidFill>
            </a:endParaRPr>
          </a:p>
          <a:p>
            <a:pPr lvl="0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4384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সিদ্দিকুর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রহমান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আলাদিপুর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68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B\Downloads\aaaaa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458056" y="990600"/>
            <a:ext cx="8304944" cy="4927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0" y="238780"/>
            <a:ext cx="6172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ছবিতে কোন জাতীয় পরিবেশ লক্ষ কর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ছো</a:t>
            </a:r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6019800"/>
            <a:ext cx="6172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জলজ পরিবেশ 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B\Downloads\4760_64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567351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238780"/>
            <a:ext cx="89154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ছবিটি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 পরিবেশ থেকে নেয়া? তাহলে এখানে কী ধরনের বাস্তুতন্ত্র রয়েছে?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1143000"/>
            <a:ext cx="56388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মরুভূমির অঞ্চল থেকে , এটি  মরুভূমির বাস্তুতন্ত্র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752600"/>
            <a:ext cx="791915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তাহলে দেখা যাচ্ছে যে, প্রাকৃতিক পরিবেশে বিভিন্ন ধরণের বাস্তুতন্ত্র রয়েছে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7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74646"/>
            <a:ext cx="6571816" cy="3718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858982"/>
            <a:ext cx="5428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বাস্তুতন্ত্রের</a:t>
            </a:r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20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95600" y="651164"/>
            <a:ext cx="2819400" cy="68926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828800"/>
            <a:ext cx="8153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পরিবেশের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বাস্তুতন্ত্রের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Tx/>
              <a:buAutoNum type="arabicPeriod"/>
            </a:pP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 স্থলজ বনভূমি অঞ্চলকে ভাগ করে বাস্তুতন্ত্রের বৈশিষ্ট্য উল্লেখ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জলজ বাস্তুতন্ত্রের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কার্যকরী উপাদান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সমু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 উল্লেখ করে একটি পুকুরের বাস্তুসংস্থান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B\Downloads\rutgers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2200" y="1295400"/>
            <a:ext cx="4165600" cy="35814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3" descr="C:\Users\PB\Downloads\h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03" y="1219200"/>
            <a:ext cx="5113097" cy="3810000"/>
          </a:xfrm>
          <a:prstGeom prst="rect">
            <a:avLst/>
          </a:prstGeom>
          <a:noFill/>
        </p:spPr>
      </p:pic>
      <p:pic>
        <p:nvPicPr>
          <p:cNvPr id="2050" name="Picture 2" descr="C:\Users\PB\Downloads\4760_644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93" y="1295400"/>
            <a:ext cx="4784007" cy="38862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108311" y="152400"/>
            <a:ext cx="275908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বাস্তুতন্ত্রের প্রকারভেদ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1295400"/>
            <a:ext cx="200728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১) স্থলজ বাস্তুতন্ত্র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06053" y="1219200"/>
            <a:ext cx="204254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২) জলজ বাস্তুতন্ত্র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7400" y="5115580"/>
            <a:ext cx="2133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পুকুরের বাস্তুতন্ত্র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71600" y="5181600"/>
            <a:ext cx="200247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বনভূমির বাস্তুতন্ত্র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91330" y="5375564"/>
            <a:ext cx="203453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মরুভূমির বাস্তুতন্ত্র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0626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685800"/>
            <a:ext cx="4648200" cy="6096000"/>
            <a:chOff x="609600" y="990600"/>
            <a:chExt cx="3780646" cy="5291138"/>
          </a:xfrm>
        </p:grpSpPr>
        <p:pic>
          <p:nvPicPr>
            <p:cNvPr id="3075" name="Picture 3" descr="C:\Users\PB\Downloads\Chittagong_Hill_Tracts - Copy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" y="990600"/>
              <a:ext cx="3780646" cy="5291138"/>
            </a:xfrm>
            <a:prstGeom prst="rect">
              <a:avLst/>
            </a:prstGeom>
            <a:noFill/>
          </p:spPr>
        </p:pic>
        <p:pic>
          <p:nvPicPr>
            <p:cNvPr id="3074" name="Picture 2" descr="C:\Users\PB\Downloads\Chittagong_Hill_Tracts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 flipV="1">
              <a:off x="1905000" y="5334000"/>
              <a:ext cx="1793156" cy="738188"/>
            </a:xfrm>
            <a:prstGeom prst="rect">
              <a:avLst/>
            </a:prstGeom>
            <a:noFill/>
          </p:spPr>
        </p:pic>
      </p:grpSp>
      <p:pic>
        <p:nvPicPr>
          <p:cNvPr id="3076" name="Picture 4" descr="C:\Users\PB\Downloads\Study-Area-Chittagong-hill-tract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22628">
            <a:off x="3879440" y="3451919"/>
            <a:ext cx="958942" cy="271766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953000" y="2895600"/>
            <a:ext cx="3810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১) সিলেট ও পার্বত্য চট্টগ্রামের বনাঞ্চল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76200"/>
            <a:ext cx="5181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 বনভূমি অঞ্চলের প্রকারভেদ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PB\Downloads\5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2209800"/>
            <a:ext cx="871999" cy="647769"/>
          </a:xfrm>
          <a:prstGeom prst="rect">
            <a:avLst/>
          </a:prstGeom>
          <a:noFill/>
        </p:spPr>
      </p:pic>
      <p:pic>
        <p:nvPicPr>
          <p:cNvPr id="1027" name="Picture 3" descr="C:\Users\PB\Downloads\s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4988357"/>
            <a:ext cx="838200" cy="84216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029200" y="5481935"/>
            <a:ext cx="186301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২) সুন্দরবন অঞ্চল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4742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0.33159 -0.4125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-206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18576 -0.10277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0" y="-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42917 -0.1331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86216" y="4419600"/>
            <a:ext cx="3200384" cy="2438401"/>
          </a:xfrm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009977"/>
              </p:ext>
            </p:extLst>
          </p:nvPr>
        </p:nvGraphicFramePr>
        <p:xfrm>
          <a:off x="3581400" y="2819400"/>
          <a:ext cx="2057400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19400"/>
                        <a:ext cx="2057400" cy="151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038600" y="1143000"/>
            <a:ext cx="144783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ভিডিওটি দেখ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5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295</Words>
  <Application>Microsoft Office PowerPoint</Application>
  <PresentationFormat>On-screen Show (4:3)</PresentationFormat>
  <Paragraphs>66</Paragraphs>
  <Slides>17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PB</dc:creator>
  <cp:lastModifiedBy>IT World</cp:lastModifiedBy>
  <cp:revision>46</cp:revision>
  <dcterms:created xsi:type="dcterms:W3CDTF">2006-08-16T00:00:00Z</dcterms:created>
  <dcterms:modified xsi:type="dcterms:W3CDTF">2019-11-29T11:13:42Z</dcterms:modified>
</cp:coreProperties>
</file>