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7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2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69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6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51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4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0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58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8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2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3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4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9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97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5000">
              <a:schemeClr val="accent2">
                <a:lumMod val="60000"/>
                <a:lumOff val="40000"/>
              </a:schemeClr>
            </a:gs>
            <a:gs pos="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B1D2A1-01A9-47E6-96FE-AAAF0C2E11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6A1590-3912-4730-A3BC-71ACFB68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ec.jpeg">
            <a:extLst>
              <a:ext uri="{FF2B5EF4-FFF2-40B4-BE49-F238E27FC236}">
                <a16:creationId xmlns:a16="http://schemas.microsoft.com/office/drawing/2014/main" id="{AA93A4AF-7621-409B-AE72-5137280686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69843"/>
            <a:ext cx="7937288" cy="57116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3DEC59-1583-41C3-9BD2-CE7995B220F6}"/>
              </a:ext>
            </a:extLst>
          </p:cNvPr>
          <p:cNvSpPr/>
          <p:nvPr/>
        </p:nvSpPr>
        <p:spPr>
          <a:xfrm>
            <a:off x="834683" y="1406769"/>
            <a:ext cx="7116621" cy="414786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535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0" cap="none" spc="0" normalizeH="0" baseline="0" noProof="0" dirty="0">
                <a:ln w="28575">
                  <a:solidFill>
                    <a:srgbClr val="FFC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kumimoji="0" lang="en-US" sz="1800" b="1" i="0" u="none" strike="noStrike" kern="0" cap="none" spc="0" normalizeH="0" baseline="0" noProof="0" dirty="0">
              <a:ln w="28575">
                <a:solidFill>
                  <a:srgbClr val="FFC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73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_1518886821_1403032525.jpg">
            <a:extLst>
              <a:ext uri="{FF2B5EF4-FFF2-40B4-BE49-F238E27FC236}">
                <a16:creationId xmlns:a16="http://schemas.microsoft.com/office/drawing/2014/main" id="{1617F3C4-36D8-4EC0-8D8E-21483596B0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371600"/>
            <a:ext cx="3819939" cy="3197225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3" name="Picture 2" descr="rice-plant.jpg">
            <a:extLst>
              <a:ext uri="{FF2B5EF4-FFF2-40B4-BE49-F238E27FC236}">
                <a16:creationId xmlns:a16="http://schemas.microsoft.com/office/drawing/2014/main" id="{FC610F9C-35B3-4BA2-9A82-1313B58CE6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861" y="1363114"/>
            <a:ext cx="3819939" cy="3200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A8F1D2-6064-40E0-B932-3D956CD5EFBB}"/>
              </a:ext>
            </a:extLst>
          </p:cNvPr>
          <p:cNvSpPr txBox="1"/>
          <p:nvPr/>
        </p:nvSpPr>
        <p:spPr>
          <a:xfrm>
            <a:off x="2438400" y="304800"/>
            <a:ext cx="4191000" cy="783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ভুট্টা চাষের মাটি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C37B8-6A11-4C01-84A6-DA28CB39EA4B}"/>
              </a:ext>
            </a:extLst>
          </p:cNvPr>
          <p:cNvSpPr txBox="1"/>
          <p:nvPr/>
        </p:nvSpPr>
        <p:spPr>
          <a:xfrm>
            <a:off x="533400" y="5486400"/>
            <a:ext cx="8153400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দোঁআশ ও বেলে-দোঁআশ মাটি ভুট্টা চাষের জন্য উত্তম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8AB7D-2F0E-4148-9EF8-3CD37DD4EE74}"/>
              </a:ext>
            </a:extLst>
          </p:cNvPr>
          <p:cNvSpPr txBox="1"/>
          <p:nvPr/>
        </p:nvSpPr>
        <p:spPr>
          <a:xfrm>
            <a:off x="1219200" y="4648200"/>
            <a:ext cx="2286000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15DB9-78B4-49FD-964C-15BD9CF4B12C}"/>
              </a:ext>
            </a:extLst>
          </p:cNvPr>
          <p:cNvSpPr txBox="1"/>
          <p:nvPr/>
        </p:nvSpPr>
        <p:spPr>
          <a:xfrm>
            <a:off x="5562600" y="4648200"/>
            <a:ext cx="2286000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বেলে-দোঁআশ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a.jpg">
            <a:extLst>
              <a:ext uri="{FF2B5EF4-FFF2-40B4-BE49-F238E27FC236}">
                <a16:creationId xmlns:a16="http://schemas.microsoft.com/office/drawing/2014/main" id="{7BEB6F63-BC77-4FDF-8D49-D71D951B3F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0480" y="1879042"/>
            <a:ext cx="3475258" cy="2521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6EA55-3D49-4E71-ABD0-3D8EE458BD92}"/>
              </a:ext>
            </a:extLst>
          </p:cNvPr>
          <p:cNvSpPr txBox="1"/>
          <p:nvPr/>
        </p:nvSpPr>
        <p:spPr>
          <a:xfrm>
            <a:off x="3297242" y="530263"/>
            <a:ext cx="3001108" cy="851297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জমি তৈরি</a:t>
            </a:r>
            <a:endParaRPr kumimoji="0" lang="en-US" sz="4400" b="0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BCEC3-2D6B-4446-88EB-6BA15C6E2756}"/>
              </a:ext>
            </a:extLst>
          </p:cNvPr>
          <p:cNvSpPr txBox="1"/>
          <p:nvPr/>
        </p:nvSpPr>
        <p:spPr>
          <a:xfrm>
            <a:off x="658262" y="5283546"/>
            <a:ext cx="7823130" cy="715089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৪-৫ টি</a:t>
            </a:r>
            <a:r>
              <a:rPr kumimoji="0" lang="en-US" sz="36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গভীর চাষ ও মই দিয়ে জমি তৈরি করতে হবে।</a:t>
            </a:r>
            <a:endParaRPr kumimoji="0" lang="en-US" sz="3600" b="0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wheat.jpg">
            <a:extLst>
              <a:ext uri="{FF2B5EF4-FFF2-40B4-BE49-F238E27FC236}">
                <a16:creationId xmlns:a16="http://schemas.microsoft.com/office/drawing/2014/main" id="{314031AB-A26D-4B3E-9610-FB9587898B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452" t="28571" r="9677" b="10204"/>
          <a:stretch>
            <a:fillRect/>
          </a:stretch>
        </p:blipFill>
        <p:spPr>
          <a:xfrm>
            <a:off x="658262" y="1879042"/>
            <a:ext cx="3653181" cy="2521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980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_1518886821_1403032525.jpg">
            <a:extLst>
              <a:ext uri="{FF2B5EF4-FFF2-40B4-BE49-F238E27FC236}">
                <a16:creationId xmlns:a16="http://schemas.microsoft.com/office/drawing/2014/main" id="{C08EFC28-1CED-4F08-A2D0-A0E30BD3C3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71" y="1641271"/>
            <a:ext cx="3457686" cy="257754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3" name="Picture 2" descr="rice-plant.jpg">
            <a:extLst>
              <a:ext uri="{FF2B5EF4-FFF2-40B4-BE49-F238E27FC236}">
                <a16:creationId xmlns:a16="http://schemas.microsoft.com/office/drawing/2014/main" id="{929AD658-0B52-4D53-90F8-158CADF0A4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6471" y="1641271"/>
            <a:ext cx="3457686" cy="257754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8AB860-FBE6-402C-8EC2-2AD0E49352AF}"/>
              </a:ext>
            </a:extLst>
          </p:cNvPr>
          <p:cNvSpPr txBox="1"/>
          <p:nvPr/>
        </p:nvSpPr>
        <p:spPr>
          <a:xfrm>
            <a:off x="3508513" y="685800"/>
            <a:ext cx="2362200" cy="78319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বপন সময়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09A4E-B90C-4DD7-B871-406A6268E2E2}"/>
              </a:ext>
            </a:extLst>
          </p:cNvPr>
          <p:cNvSpPr txBox="1"/>
          <p:nvPr/>
        </p:nvSpPr>
        <p:spPr>
          <a:xfrm>
            <a:off x="381000" y="4980384"/>
            <a:ext cx="8458200" cy="119181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রবি মৌসুমে অক্টোবর-নভেম্বর এবং খরিপ মৌসুমে ফেব্রুয়ারি-মার্চ মাসে বীজ বপন করা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8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photo-sowing-maize-in-a-row-concept-48740965.jpg">
            <a:extLst>
              <a:ext uri="{FF2B5EF4-FFF2-40B4-BE49-F238E27FC236}">
                <a16:creationId xmlns:a16="http://schemas.microsoft.com/office/drawing/2014/main" id="{986A73DA-1E4A-4198-9F4B-5DEA703D50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348" y="1486658"/>
            <a:ext cx="3276600" cy="347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28DEC7-6955-4846-B8AB-0A3BE057D8CA}"/>
              </a:ext>
            </a:extLst>
          </p:cNvPr>
          <p:cNvSpPr txBox="1"/>
          <p:nvPr/>
        </p:nvSpPr>
        <p:spPr>
          <a:xfrm>
            <a:off x="3445125" y="535855"/>
            <a:ext cx="3276600" cy="7831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ভুট্টা বীজ বপন</a:t>
            </a:r>
            <a:endParaRPr kumimoji="0" lang="en-US" sz="4000" b="0" i="0" u="none" strike="noStrike" kern="0" cap="none" spc="0" normalizeH="0" baseline="0" noProof="0" dirty="0">
              <a:ln>
                <a:solidFill>
                  <a:srgbClr val="C00000"/>
                </a:solidFill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BD124F07-C803-4A15-8AA6-4BC50DCBF54F}"/>
              </a:ext>
            </a:extLst>
          </p:cNvPr>
          <p:cNvSpPr/>
          <p:nvPr/>
        </p:nvSpPr>
        <p:spPr>
          <a:xfrm rot="3825602">
            <a:off x="4336043" y="3530851"/>
            <a:ext cx="364366" cy="67763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A6E63C02-21AE-430A-9059-3E7689903398}"/>
              </a:ext>
            </a:extLst>
          </p:cNvPr>
          <p:cNvSpPr/>
          <p:nvPr/>
        </p:nvSpPr>
        <p:spPr>
          <a:xfrm rot="19771191">
            <a:off x="4667542" y="4899068"/>
            <a:ext cx="182881" cy="75762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41C73-5AEE-46A2-83E9-B4D5FAC95694}"/>
              </a:ext>
            </a:extLst>
          </p:cNvPr>
          <p:cNvSpPr txBox="1"/>
          <p:nvPr/>
        </p:nvSpPr>
        <p:spPr>
          <a:xfrm rot="3666294">
            <a:off x="3488039" y="5244859"/>
            <a:ext cx="1915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সারির দূরত্ব ৭৫ সেমি     </a:t>
            </a:r>
            <a:endParaRPr lang="en-US" sz="20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63FF09-39E8-4D0E-AE9F-EC38197FB8EA}"/>
              </a:ext>
            </a:extLst>
          </p:cNvPr>
          <p:cNvSpPr txBox="1"/>
          <p:nvPr/>
        </p:nvSpPr>
        <p:spPr>
          <a:xfrm rot="19992036">
            <a:off x="3678026" y="3143073"/>
            <a:ext cx="189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বীজের দূরত্ব ২৫ সেমি </a:t>
            </a:r>
            <a:endParaRPr lang="en-US" sz="20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CE5A72-B1B3-4AEE-8A84-DB3F4CE7B437}"/>
              </a:ext>
            </a:extLst>
          </p:cNvPr>
          <p:cNvGrpSpPr/>
          <p:nvPr/>
        </p:nvGrpSpPr>
        <p:grpSpPr>
          <a:xfrm>
            <a:off x="4240642" y="2679136"/>
            <a:ext cx="4230181" cy="2847265"/>
            <a:chOff x="6244634" y="2515658"/>
            <a:chExt cx="4230181" cy="284726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A7FCBCD-7016-4E86-A7F2-BF23BF94FCE1}"/>
                </a:ext>
              </a:extLst>
            </p:cNvPr>
            <p:cNvGrpSpPr/>
            <p:nvPr/>
          </p:nvGrpSpPr>
          <p:grpSpPr>
            <a:xfrm>
              <a:off x="6244634" y="2531748"/>
              <a:ext cx="4230181" cy="2831175"/>
              <a:chOff x="7053943" y="1662248"/>
              <a:chExt cx="3877100" cy="2766175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FBABF0B-8CB9-4AE9-ABAB-F809F90A9A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3943" y="1662248"/>
                <a:ext cx="3077029" cy="143046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CDD5163-E86F-48EE-A9F2-E2A4CAA816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1570" y="2301301"/>
                <a:ext cx="3077029" cy="143046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67AA18B-1146-4C41-8BEB-51DBCE5E3B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4014" y="2997956"/>
                <a:ext cx="3077029" cy="143046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920F25D-7E5E-4EC8-8DB4-ED46619B1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6321" y="3108435"/>
                <a:ext cx="767693" cy="13199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991E5E1-CE48-4E28-87C7-CE95F4EE33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5874" y="2177436"/>
                <a:ext cx="783008" cy="137000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7870C6E-2381-4884-9B19-E2BA3D643E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6837" y="2499958"/>
                <a:ext cx="783008" cy="137000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9CE8347-3D98-4815-95D9-EA04C7BEC4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6849" y="2799879"/>
                <a:ext cx="783008" cy="137000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D091AB-AEAC-4042-949E-A738EFFA4235}"/>
                </a:ext>
              </a:extLst>
            </p:cNvPr>
            <p:cNvCxnSpPr>
              <a:cxnSpLocks/>
            </p:cNvCxnSpPr>
            <p:nvPr/>
          </p:nvCxnSpPr>
          <p:spPr>
            <a:xfrm>
              <a:off x="9005283" y="2819098"/>
              <a:ext cx="808998" cy="138530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FE28EA-951A-428A-AE17-7AA18D44F417}"/>
                </a:ext>
              </a:extLst>
            </p:cNvPr>
            <p:cNvCxnSpPr>
              <a:cxnSpLocks/>
            </p:cNvCxnSpPr>
            <p:nvPr/>
          </p:nvCxnSpPr>
          <p:spPr>
            <a:xfrm>
              <a:off x="9560820" y="2515658"/>
              <a:ext cx="861788" cy="138318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60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ze_36.png">
            <a:extLst>
              <a:ext uri="{FF2B5EF4-FFF2-40B4-BE49-F238E27FC236}">
                <a16:creationId xmlns:a16="http://schemas.microsoft.com/office/drawing/2014/main" id="{DDF790E9-09C6-44CD-9A3A-279C34E8F3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7267" t="44348" r="30205" b="14783"/>
          <a:stretch>
            <a:fillRect/>
          </a:stretch>
        </p:blipFill>
        <p:spPr>
          <a:xfrm>
            <a:off x="859496" y="2131816"/>
            <a:ext cx="3073483" cy="208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aize_36.png">
            <a:extLst>
              <a:ext uri="{FF2B5EF4-FFF2-40B4-BE49-F238E27FC236}">
                <a16:creationId xmlns:a16="http://schemas.microsoft.com/office/drawing/2014/main" id="{B3DC2D49-3BD0-4072-8CA5-9192C71574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3207" t="21111" r="14339" b="45556"/>
          <a:stretch>
            <a:fillRect/>
          </a:stretch>
        </p:blipFill>
        <p:spPr>
          <a:xfrm>
            <a:off x="5181750" y="2131816"/>
            <a:ext cx="3102754" cy="208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79137D-10E9-42A2-A3D1-CB39DC289778}"/>
              </a:ext>
            </a:extLst>
          </p:cNvPr>
          <p:cNvSpPr txBox="1"/>
          <p:nvPr/>
        </p:nvSpPr>
        <p:spPr>
          <a:xfrm>
            <a:off x="3037427" y="809810"/>
            <a:ext cx="3276600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বীজের হার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160B0-3F5B-46D7-9181-16EB5E84E0A9}"/>
              </a:ext>
            </a:extLst>
          </p:cNvPr>
          <p:cNvSpPr txBox="1"/>
          <p:nvPr/>
        </p:nvSpPr>
        <p:spPr>
          <a:xfrm>
            <a:off x="4675727" y="4512818"/>
            <a:ext cx="3818916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খই ভুট্টার জন্য  হেক্টর প্রতি ১৫-২০ কেজি বীজ লাগে।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FFE52-0908-4282-8FE1-A46AC89BD3F8}"/>
              </a:ext>
            </a:extLst>
          </p:cNvPr>
          <p:cNvSpPr txBox="1"/>
          <p:nvPr/>
        </p:nvSpPr>
        <p:spPr>
          <a:xfrm>
            <a:off x="649357" y="4511317"/>
            <a:ext cx="3818916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বারি ভুট্টার জন্য  হেক্টর প্রতি ২৫-৩০ কেজি বীজ লাগে।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AAB2BD-DDE8-4BAE-837D-A17AF2C58020}"/>
              </a:ext>
            </a:extLst>
          </p:cNvPr>
          <p:cNvSpPr/>
          <p:nvPr/>
        </p:nvSpPr>
        <p:spPr>
          <a:xfrm>
            <a:off x="1590262" y="818873"/>
            <a:ext cx="6271642" cy="70788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ভুট্টার জমিতে সার প্রয়োগের পরিমান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F9D46E-8508-4382-A028-36F857C1C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95526"/>
              </p:ext>
            </p:extLst>
          </p:nvPr>
        </p:nvGraphicFramePr>
        <p:xfrm>
          <a:off x="622852" y="1868162"/>
          <a:ext cx="7951305" cy="38170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3118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3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3200" u="sng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 নাম </a:t>
                      </a:r>
                      <a:endParaRPr lang="en-US" sz="3200" b="1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3200" u="sng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 পরিমান / হেক্টর </a:t>
                      </a:r>
                      <a:endParaRPr lang="en-US" sz="3200" b="1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১৭২ - ৩১২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কেজি</a:t>
                      </a:r>
                      <a:endParaRPr lang="bn-BD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টিএসপি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১৬৮ - ২১৬ কেজি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এমওপি</a:t>
                      </a:r>
                      <a:endParaRPr lang="bn-BD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৯৬ - ১৪৪ কেজি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জিপসাম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১৪৪ - ১৬৮ কেজি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3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8812C5-C4E2-4DB8-B5B0-86305CF7E238}"/>
              </a:ext>
            </a:extLst>
          </p:cNvPr>
          <p:cNvSpPr/>
          <p:nvPr/>
        </p:nvSpPr>
        <p:spPr>
          <a:xfrm>
            <a:off x="910996" y="4561557"/>
            <a:ext cx="7507535" cy="1200329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৫ হেক্টর ভুট্টার জমিতে সার প্রয়োগ সম্পর্কে 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খ</a:t>
            </a:r>
            <a:r>
              <a:rPr lang="as-IN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শ্রেণিতে উপস্থাপন কর।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D46FF-51CF-4678-BCFD-693AA91C4B34}"/>
              </a:ext>
            </a:extLst>
          </p:cNvPr>
          <p:cNvSpPr txBox="1"/>
          <p:nvPr/>
        </p:nvSpPr>
        <p:spPr>
          <a:xfrm>
            <a:off x="2861450" y="424033"/>
            <a:ext cx="3421099" cy="101566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B2356-A91C-4986-B88A-209F653795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713" y="1696278"/>
            <a:ext cx="2698103" cy="238476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3392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0C9D2-19E1-4A9E-94D4-88D78A17087D}"/>
              </a:ext>
            </a:extLst>
          </p:cNvPr>
          <p:cNvSpPr/>
          <p:nvPr/>
        </p:nvSpPr>
        <p:spPr>
          <a:xfrm>
            <a:off x="509105" y="5270961"/>
            <a:ext cx="3756932" cy="3680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A0E0B-16E7-43FD-AFD7-0E86A10775E1}"/>
              </a:ext>
            </a:extLst>
          </p:cNvPr>
          <p:cNvSpPr txBox="1"/>
          <p:nvPr/>
        </p:nvSpPr>
        <p:spPr>
          <a:xfrm>
            <a:off x="2566504" y="570044"/>
            <a:ext cx="3348797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739CF-D32A-4E04-B072-CE88DB3F6770}"/>
              </a:ext>
            </a:extLst>
          </p:cNvPr>
          <p:cNvSpPr txBox="1"/>
          <p:nvPr/>
        </p:nvSpPr>
        <p:spPr>
          <a:xfrm>
            <a:off x="509105" y="1513733"/>
            <a:ext cx="786967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জমি তৈরির শেষ পর্যায়ে হেক্টরপ্রতি কতটুকু জিপসাম সার দিতে হবে?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99109-0DF7-4AE0-81CB-F967A188682A}"/>
              </a:ext>
            </a:extLst>
          </p:cNvPr>
          <p:cNvSpPr/>
          <p:nvPr/>
        </p:nvSpPr>
        <p:spPr>
          <a:xfrm>
            <a:off x="509104" y="2123332"/>
            <a:ext cx="3756932" cy="36801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১৭২ - ৩১২ কেজি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E9C3D-D33C-474B-B32C-929CB76BF57C}"/>
              </a:ext>
            </a:extLst>
          </p:cNvPr>
          <p:cNvSpPr/>
          <p:nvPr/>
        </p:nvSpPr>
        <p:spPr>
          <a:xfrm>
            <a:off x="509104" y="2656732"/>
            <a:ext cx="3756932" cy="36801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৯৬ - ১৪৪ কেজি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E1512-8028-417A-BEE4-C34A3545FD6D}"/>
              </a:ext>
            </a:extLst>
          </p:cNvPr>
          <p:cNvSpPr/>
          <p:nvPr/>
        </p:nvSpPr>
        <p:spPr>
          <a:xfrm>
            <a:off x="4657563" y="2656732"/>
            <a:ext cx="3756932" cy="36801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১৪৪ - ১৬৮ কেজি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E5DBEF-1187-499B-B725-4A1D8312F2E0}"/>
              </a:ext>
            </a:extLst>
          </p:cNvPr>
          <p:cNvSpPr/>
          <p:nvPr/>
        </p:nvSpPr>
        <p:spPr>
          <a:xfrm>
            <a:off x="4672077" y="2123332"/>
            <a:ext cx="3756932" cy="36801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১৬৮ - ২১৬ কেজি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F5B05-4E08-4A41-A999-253F00CA911F}"/>
              </a:ext>
            </a:extLst>
          </p:cNvPr>
          <p:cNvSpPr txBox="1"/>
          <p:nvPr/>
        </p:nvSpPr>
        <p:spPr>
          <a:xfrm>
            <a:off x="509106" y="3342533"/>
            <a:ext cx="786967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বাংলাদেশে ভুট্টা বপনের উপযুক্ত সময় কোনটি?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290068-7D7A-408A-A52F-BC0933FE11A1}"/>
              </a:ext>
            </a:extLst>
          </p:cNvPr>
          <p:cNvSpPr/>
          <p:nvPr/>
        </p:nvSpPr>
        <p:spPr>
          <a:xfrm>
            <a:off x="509105" y="5804361"/>
            <a:ext cx="3756932" cy="3680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B21EB5-705E-4B4E-8566-62A7A443D178}"/>
              </a:ext>
            </a:extLst>
          </p:cNvPr>
          <p:cNvSpPr/>
          <p:nvPr/>
        </p:nvSpPr>
        <p:spPr>
          <a:xfrm>
            <a:off x="4639420" y="5791717"/>
            <a:ext cx="3756932" cy="3680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34F74D-749B-4FEE-8F54-7599327F4EFA}"/>
              </a:ext>
            </a:extLst>
          </p:cNvPr>
          <p:cNvSpPr/>
          <p:nvPr/>
        </p:nvSpPr>
        <p:spPr>
          <a:xfrm>
            <a:off x="4639420" y="5247615"/>
            <a:ext cx="3756932" cy="3680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6914D-BB59-4843-A728-6FCF59EF3759}"/>
              </a:ext>
            </a:extLst>
          </p:cNvPr>
          <p:cNvSpPr txBox="1"/>
          <p:nvPr/>
        </p:nvSpPr>
        <p:spPr>
          <a:xfrm>
            <a:off x="509105" y="3875932"/>
            <a:ext cx="187846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i)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জুন - জুলাই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56B4F2-CB2C-4466-8BE6-564523A2024D}"/>
              </a:ext>
            </a:extLst>
          </p:cNvPr>
          <p:cNvSpPr txBox="1"/>
          <p:nvPr/>
        </p:nvSpPr>
        <p:spPr>
          <a:xfrm>
            <a:off x="3673219" y="3875932"/>
            <a:ext cx="187846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ii)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অক্টোবর - নভেম্বর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BC56FC-0268-4609-B752-087AC261C9DF}"/>
              </a:ext>
            </a:extLst>
          </p:cNvPr>
          <p:cNvSpPr txBox="1"/>
          <p:nvPr/>
        </p:nvSpPr>
        <p:spPr>
          <a:xfrm>
            <a:off x="6517886" y="3875932"/>
            <a:ext cx="187846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iii)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ফেব্রুয়ারি –মার্চ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EDBEB9-AB26-43AB-9BE0-DE696BB65961}"/>
              </a:ext>
            </a:extLst>
          </p:cNvPr>
          <p:cNvSpPr/>
          <p:nvPr/>
        </p:nvSpPr>
        <p:spPr>
          <a:xfrm>
            <a:off x="509104" y="4491508"/>
            <a:ext cx="2511598" cy="3830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52989920-D3C4-4303-8F9D-C6D9F031C74B}"/>
              </a:ext>
            </a:extLst>
          </p:cNvPr>
          <p:cNvSpPr/>
          <p:nvPr/>
        </p:nvSpPr>
        <p:spPr>
          <a:xfrm>
            <a:off x="4639420" y="2612138"/>
            <a:ext cx="457200" cy="457200"/>
          </a:xfrm>
          <a:prstGeom prst="su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926EA449-3505-42A8-9FED-DBAD4365EC7B}"/>
              </a:ext>
            </a:extLst>
          </p:cNvPr>
          <p:cNvSpPr/>
          <p:nvPr/>
        </p:nvSpPr>
        <p:spPr>
          <a:xfrm>
            <a:off x="509104" y="5747123"/>
            <a:ext cx="457200" cy="457200"/>
          </a:xfrm>
          <a:prstGeom prst="su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B8298C-BA30-475D-A10C-1B1FD50D80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5777" t="51640" r="13751" b="13496"/>
          <a:stretch>
            <a:fillRect/>
          </a:stretch>
        </p:blipFill>
        <p:spPr>
          <a:xfrm>
            <a:off x="538430" y="553176"/>
            <a:ext cx="8132171" cy="575164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0C90E0-A251-4E92-AE72-80D46F511476}"/>
              </a:ext>
            </a:extLst>
          </p:cNvPr>
          <p:cNvSpPr txBox="1"/>
          <p:nvPr/>
        </p:nvSpPr>
        <p:spPr>
          <a:xfrm>
            <a:off x="2885008" y="677237"/>
            <a:ext cx="3349721" cy="1081980"/>
          </a:xfrm>
          <a:prstGeom prst="wedgeEllipseCallout">
            <a:avLst>
              <a:gd name="adj1" fmla="val -28665"/>
              <a:gd name="adj2" fmla="val 21669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59FA4E-4F90-4BBF-8CAC-F17AE4824699}"/>
              </a:ext>
            </a:extLst>
          </p:cNvPr>
          <p:cNvSpPr/>
          <p:nvPr/>
        </p:nvSpPr>
        <p:spPr>
          <a:xfrm>
            <a:off x="1111416" y="3438938"/>
            <a:ext cx="7494154" cy="156966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ভ</a:t>
            </a:r>
            <a:r>
              <a:rPr kumimoji="0" lang="as-IN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ু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ট</a:t>
            </a:r>
            <a:r>
              <a:rPr kumimoji="0" lang="as-IN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্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ট</a:t>
            </a:r>
            <a:r>
              <a:rPr kumimoji="0" lang="as-IN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া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চ</a:t>
            </a:r>
            <a:r>
              <a:rPr kumimoji="0" lang="as-IN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া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ষ</a:t>
            </a:r>
            <a:r>
              <a:rPr kumimoji="0" lang="as-IN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ে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র </a:t>
            </a:r>
            <a:r>
              <a:rPr kumimoji="0" lang="bn-BD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জমি তৈরি ও সার প্রয়োগ সম্পর্কে 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ল</a:t>
            </a:r>
            <a:r>
              <a:rPr kumimoji="0" lang="as-IN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ি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খ</a:t>
            </a:r>
            <a:r>
              <a:rPr kumimoji="0" lang="as-IN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ে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ি</a:t>
            </a:r>
            <a:r>
              <a:rPr kumimoji="0" lang="as-IN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য়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ে </a:t>
            </a:r>
            <a:r>
              <a:rPr kumimoji="0" lang="as-IN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আ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</a:t>
            </a:r>
            <a:r>
              <a:rPr kumimoji="0" lang="as-IN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ে</a:t>
            </a:r>
            <a:r>
              <a:rPr kumimoji="0" lang="bn-BD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48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16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636.jpg">
            <a:extLst>
              <a:ext uri="{FF2B5EF4-FFF2-40B4-BE49-F238E27FC236}">
                <a16:creationId xmlns:a16="http://schemas.microsoft.com/office/drawing/2014/main" id="{7463EC73-FBFB-4878-AAF7-E824AE733A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7562"/>
          <a:stretch>
            <a:fillRect/>
          </a:stretch>
        </p:blipFill>
        <p:spPr>
          <a:xfrm>
            <a:off x="450164" y="450574"/>
            <a:ext cx="8271939" cy="5880658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ED3654-4760-4A6F-8978-39A1B8318614}"/>
              </a:ext>
            </a:extLst>
          </p:cNvPr>
          <p:cNvSpPr txBox="1">
            <a:spLocks/>
          </p:cNvSpPr>
          <p:nvPr/>
        </p:nvSpPr>
        <p:spPr>
          <a:xfrm>
            <a:off x="1298713" y="1117935"/>
            <a:ext cx="6851374" cy="470081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1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6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2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1C4AA8-B004-4960-8090-7CDAF5DA5529}"/>
              </a:ext>
            </a:extLst>
          </p:cNvPr>
          <p:cNvSpPr txBox="1"/>
          <p:nvPr/>
        </p:nvSpPr>
        <p:spPr>
          <a:xfrm>
            <a:off x="5154478" y="3719942"/>
            <a:ext cx="3543945" cy="282630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কৃষি শিক্ষা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সপ্তম শ্রেণি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পঞ্চম অধ্যায়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কৃষিজ উৎপাদন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১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0AC6CD-DFD0-479E-862A-93721BCF5C98}"/>
              </a:ext>
            </a:extLst>
          </p:cNvPr>
          <p:cNvSpPr txBox="1">
            <a:spLocks/>
          </p:cNvSpPr>
          <p:nvPr/>
        </p:nvSpPr>
        <p:spPr>
          <a:xfrm>
            <a:off x="445577" y="3720400"/>
            <a:ext cx="3860876" cy="282584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সম্ভু</a:t>
            </a:r>
            <a:r>
              <a:rPr kumimoji="0" lang="en-US" sz="6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নাথ</a:t>
            </a:r>
            <a:r>
              <a:rPr kumimoji="0" lang="en-US" sz="6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রায়</a:t>
            </a:r>
            <a:endParaRPr kumimoji="0" lang="en-US" sz="6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মনোহরপুর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দাখিল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মাদ্রাসা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মনিরামপুর,যশোর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sambho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NikoshBAN" pitchFamily="2" charset="0"/>
              </a:rPr>
              <a:t>7440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92CA8D-1A7E-45A9-9178-E84466EA6D97}"/>
              </a:ext>
            </a:extLst>
          </p:cNvPr>
          <p:cNvSpPr/>
          <p:nvPr/>
        </p:nvSpPr>
        <p:spPr>
          <a:xfrm>
            <a:off x="3003624" y="908100"/>
            <a:ext cx="3136751" cy="7807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105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C11C8A-B664-4643-8C5A-87C8E35CB637}"/>
              </a:ext>
            </a:extLst>
          </p:cNvPr>
          <p:cNvSpPr txBox="1">
            <a:spLocks/>
          </p:cNvSpPr>
          <p:nvPr/>
        </p:nvSpPr>
        <p:spPr>
          <a:xfrm>
            <a:off x="1024293" y="2499539"/>
            <a:ext cx="2703444" cy="92946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8D90B-1C4E-494D-84A1-9AEB4C792991}"/>
              </a:ext>
            </a:extLst>
          </p:cNvPr>
          <p:cNvSpPr txBox="1"/>
          <p:nvPr/>
        </p:nvSpPr>
        <p:spPr>
          <a:xfrm>
            <a:off x="5574727" y="2433578"/>
            <a:ext cx="2703445" cy="995422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587BE0-C489-40A4-A779-2E9F22C847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8" y="3625994"/>
            <a:ext cx="3134139" cy="1905065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E8F44B-6962-4A27-BAAD-49307B56A4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6129" y="3597828"/>
            <a:ext cx="3134139" cy="1905065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 descr="sec.jpeg">
            <a:extLst>
              <a:ext uri="{FF2B5EF4-FFF2-40B4-BE49-F238E27FC236}">
                <a16:creationId xmlns:a16="http://schemas.microsoft.com/office/drawing/2014/main" id="{E738D841-DFAE-41FF-97D8-9567D09B12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98" y="1364572"/>
            <a:ext cx="3134139" cy="19050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F9BA63-728E-4070-8D8F-EC26CDA7635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6129" y="1364572"/>
            <a:ext cx="3134139" cy="19050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ED42A9-4BCC-40B7-9FC2-AF9D087CBBC9}"/>
              </a:ext>
            </a:extLst>
          </p:cNvPr>
          <p:cNvSpPr txBox="1"/>
          <p:nvPr/>
        </p:nvSpPr>
        <p:spPr>
          <a:xfrm>
            <a:off x="3066219" y="321292"/>
            <a:ext cx="3382618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গুলো দেখ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1DB48-7DC4-407E-AA75-382B228E722E}"/>
              </a:ext>
            </a:extLst>
          </p:cNvPr>
          <p:cNvSpPr/>
          <p:nvPr/>
        </p:nvSpPr>
        <p:spPr>
          <a:xfrm>
            <a:off x="2670310" y="5622364"/>
            <a:ext cx="4174435" cy="646331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কী বুঝলে?  </a:t>
            </a:r>
            <a:endParaRPr lang="en-US" sz="36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4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88.jpg">
            <a:extLst>
              <a:ext uri="{FF2B5EF4-FFF2-40B4-BE49-F238E27FC236}">
                <a16:creationId xmlns:a16="http://schemas.microsoft.com/office/drawing/2014/main" id="{6DF009AF-A632-48E8-A23F-0B340C048F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232" y="1895060"/>
            <a:ext cx="3625343" cy="2524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b636.jpg">
            <a:extLst>
              <a:ext uri="{FF2B5EF4-FFF2-40B4-BE49-F238E27FC236}">
                <a16:creationId xmlns:a16="http://schemas.microsoft.com/office/drawing/2014/main" id="{07587BFD-1213-4491-95B8-49174AFB82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7562"/>
          <a:stretch>
            <a:fillRect/>
          </a:stretch>
        </p:blipFill>
        <p:spPr>
          <a:xfrm>
            <a:off x="4790427" y="1895060"/>
            <a:ext cx="3625343" cy="2524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DA715-A87C-4873-8177-55D2BDAAEC11}"/>
              </a:ext>
            </a:extLst>
          </p:cNvPr>
          <p:cNvSpPr txBox="1"/>
          <p:nvPr/>
        </p:nvSpPr>
        <p:spPr>
          <a:xfrm>
            <a:off x="1610395" y="558018"/>
            <a:ext cx="5923209" cy="6469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08B7D-BDEE-44C7-9B2D-3DB22423BE43}"/>
              </a:ext>
            </a:extLst>
          </p:cNvPr>
          <p:cNvSpPr txBox="1"/>
          <p:nvPr/>
        </p:nvSpPr>
        <p:spPr>
          <a:xfrm>
            <a:off x="3317756" y="5112026"/>
            <a:ext cx="2335696" cy="919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ভুট্টা চাষ।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5BC97F7-CA23-45EE-AB2D-A7454BA43B07}"/>
              </a:ext>
            </a:extLst>
          </p:cNvPr>
          <p:cNvSpPr/>
          <p:nvPr/>
        </p:nvSpPr>
        <p:spPr>
          <a:xfrm flipH="1">
            <a:off x="2180091" y="551868"/>
            <a:ext cx="4783817" cy="834656"/>
          </a:xfrm>
          <a:prstGeom prst="wedgeEllipseCallout">
            <a:avLst>
              <a:gd name="adj1" fmla="val 347"/>
              <a:gd name="adj2" fmla="val 346077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7BC22A-349E-45EC-B43C-2C54E8120C80}"/>
              </a:ext>
            </a:extLst>
          </p:cNvPr>
          <p:cNvSpPr/>
          <p:nvPr/>
        </p:nvSpPr>
        <p:spPr>
          <a:xfrm>
            <a:off x="2517590" y="4263955"/>
            <a:ext cx="4108817" cy="1107996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ctr"/>
            <a:r>
              <a:rPr lang="bn-BD" sz="66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ভুট্টা চাষ পদ্ধতি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093854-67C0-4483-AD95-DFEA54EE6043}"/>
              </a:ext>
            </a:extLst>
          </p:cNvPr>
          <p:cNvSpPr/>
          <p:nvPr/>
        </p:nvSpPr>
        <p:spPr>
          <a:xfrm>
            <a:off x="3760720" y="634121"/>
            <a:ext cx="1622560" cy="707886"/>
          </a:xfrm>
          <a:prstGeom prst="rect">
            <a:avLst/>
          </a:prstGeom>
          <a:ln w="28575">
            <a:solidFill>
              <a:schemeClr val="accent2"/>
            </a:solidFill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0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41159F-160E-4A39-B566-78AECDD365F9}"/>
              </a:ext>
            </a:extLst>
          </p:cNvPr>
          <p:cNvSpPr/>
          <p:nvPr/>
        </p:nvSpPr>
        <p:spPr>
          <a:xfrm>
            <a:off x="630559" y="1877124"/>
            <a:ext cx="3552576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A50350-42E1-4F1D-A2A5-5720C84A7C37}"/>
              </a:ext>
            </a:extLst>
          </p:cNvPr>
          <p:cNvSpPr/>
          <p:nvPr/>
        </p:nvSpPr>
        <p:spPr>
          <a:xfrm>
            <a:off x="630559" y="2894668"/>
            <a:ext cx="7969603" cy="52322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bn-BD" sz="280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ভুট্টার বহুমুখী ব্যবহার,গাছের বৈশিষ্ট্য ও জাত সম্পর্কে বলতে পারবে।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331E5-5434-4DA2-9E3C-E1D11E8EB89A}"/>
              </a:ext>
            </a:extLst>
          </p:cNvPr>
          <p:cNvSpPr/>
          <p:nvPr/>
        </p:nvSpPr>
        <p:spPr>
          <a:xfrm>
            <a:off x="630559" y="3597765"/>
            <a:ext cx="7969603" cy="523220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ভুট্টা বপনের মাটি, সময়, বপন পদ্ধতি ব্যাখ্যা করতে পারবে।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E68F3-251C-4A11-86E8-0A25323F1E6D}"/>
              </a:ext>
            </a:extLst>
          </p:cNvPr>
          <p:cNvSpPr/>
          <p:nvPr/>
        </p:nvSpPr>
        <p:spPr>
          <a:xfrm>
            <a:off x="630559" y="4295269"/>
            <a:ext cx="7969603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বীজের হার ও বপন পদ্ধতি ব্যাখ্যা করতে পারবে।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0B59F-ED26-4AA4-A68F-9DB57F34F450}"/>
              </a:ext>
            </a:extLst>
          </p:cNvPr>
          <p:cNvSpPr/>
          <p:nvPr/>
        </p:nvSpPr>
        <p:spPr>
          <a:xfrm>
            <a:off x="630559" y="4992773"/>
            <a:ext cx="7969603" cy="523220"/>
          </a:xfrm>
          <a:prstGeom prst="rect">
            <a:avLst/>
          </a:prstGeom>
          <a:ln>
            <a:solidFill>
              <a:srgbClr val="00B050"/>
            </a:solidFill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জমি তৈরি ও সার প্রয়োগ সম্পর্কে বিশ্লেষণ করতে পারবে।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62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 animBg="1"/>
      <p:bldP spid="4" grpId="0" build="p" bldLvl="5" animBg="1"/>
      <p:bldP spid="5" grpId="0" build="p" bldLvl="5" animBg="1"/>
      <p:bldP spid="6" grpId="0" build="p" bldLvl="5" animBg="1"/>
      <p:bldP spid="7" grpId="0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282B4-F61E-433B-A537-880919A25444}"/>
              </a:ext>
            </a:extLst>
          </p:cNvPr>
          <p:cNvSpPr txBox="1"/>
          <p:nvPr/>
        </p:nvSpPr>
        <p:spPr>
          <a:xfrm>
            <a:off x="3674165" y="4624768"/>
            <a:ext cx="1563757" cy="73574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শুভ্রা ভুট্টা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9E643-D1B8-49ED-90DD-FB6B1A78217D}"/>
              </a:ext>
            </a:extLst>
          </p:cNvPr>
          <p:cNvSpPr txBox="1"/>
          <p:nvPr/>
        </p:nvSpPr>
        <p:spPr>
          <a:xfrm>
            <a:off x="6628504" y="4624768"/>
            <a:ext cx="1563757" cy="73574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খই ভুট্টা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1551A-3B58-4B31-8AB0-81DA330D108C}"/>
              </a:ext>
            </a:extLst>
          </p:cNvPr>
          <p:cNvSpPr txBox="1"/>
          <p:nvPr/>
        </p:nvSpPr>
        <p:spPr>
          <a:xfrm>
            <a:off x="596349" y="4648200"/>
            <a:ext cx="1861930" cy="73574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 বর্ণালী ভুট্টা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270E3-DACC-4B61-B955-C9B4238BE4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672" y="2209344"/>
            <a:ext cx="2465340" cy="171204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EB11DE-579B-4FE7-A1A9-A182F9A198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3320" t="52000" r="15358" b="16000"/>
          <a:stretch>
            <a:fillRect/>
          </a:stretch>
        </p:blipFill>
        <p:spPr>
          <a:xfrm>
            <a:off x="3351677" y="2209343"/>
            <a:ext cx="2465340" cy="171204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686135-D12C-4582-874D-FDA92397DA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43887" t="20000" r="14509" b="45385"/>
          <a:stretch>
            <a:fillRect/>
          </a:stretch>
        </p:blipFill>
        <p:spPr>
          <a:xfrm>
            <a:off x="6080683" y="2209344"/>
            <a:ext cx="2465340" cy="171204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037637-441C-4B8B-85B6-C2D1A1D69C2B}"/>
              </a:ext>
            </a:extLst>
          </p:cNvPr>
          <p:cNvSpPr/>
          <p:nvPr/>
        </p:nvSpPr>
        <p:spPr>
          <a:xfrm>
            <a:off x="2898987" y="266674"/>
            <a:ext cx="3729517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ভুট্টার</a:t>
            </a:r>
            <a:r>
              <a:rPr kumimoji="0" lang="en-US" sz="4400" b="1" i="0" u="none" strike="noStrike" kern="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400" b="1" i="0" u="none" strike="noStrike" kern="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</a:t>
            </a:r>
            <a:r>
              <a:rPr kumimoji="0" lang="en-US" sz="4400" b="1" i="0" u="none" strike="noStrike" kern="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্</a:t>
            </a:r>
            <a:r>
              <a:rPr kumimoji="0" lang="as-IN" sz="4400" b="1" i="0" u="none" strike="noStrike" kern="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</a:t>
            </a:r>
            <a:r>
              <a:rPr kumimoji="0" lang="en-US" sz="4400" b="1" i="0" u="none" strike="noStrike" kern="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</a:t>
            </a:r>
            <a:r>
              <a:rPr kumimoji="0" lang="as-IN" sz="4400" b="1" i="0" u="none" strike="noStrike" kern="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া</a:t>
            </a:r>
            <a:r>
              <a:rPr kumimoji="0" lang="en-US" sz="4400" b="1" i="0" u="none" strike="noStrike" kern="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 </a:t>
            </a:r>
            <a:r>
              <a:rPr kumimoji="0" lang="as-IN" sz="4400" b="1" i="0" u="none" strike="noStrike" kern="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</a:t>
            </a:r>
            <a:r>
              <a:rPr kumimoji="0" lang="en-US" sz="4400" b="1" i="0" u="none" strike="noStrike" kern="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ে</a:t>
            </a:r>
            <a:r>
              <a:rPr kumimoji="0" lang="as-IN" sz="4400" b="1" i="0" u="none" strike="noStrike" kern="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</a:t>
            </a:r>
            <a:endParaRPr kumimoji="0" lang="en-US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9C309F-B96E-44E5-A3CB-E85C1707A195}"/>
              </a:ext>
            </a:extLst>
          </p:cNvPr>
          <p:cNvGrpSpPr/>
          <p:nvPr/>
        </p:nvGrpSpPr>
        <p:grpSpPr>
          <a:xfrm>
            <a:off x="1838989" y="1036115"/>
            <a:ext cx="5628611" cy="1080866"/>
            <a:chOff x="2194560" y="829994"/>
            <a:chExt cx="8070169" cy="10808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C6102E5-42AA-498C-83BD-40A9F72E096D}"/>
                </a:ext>
              </a:extLst>
            </p:cNvPr>
            <p:cNvCxnSpPr>
              <a:cxnSpLocks/>
            </p:cNvCxnSpPr>
            <p:nvPr/>
          </p:nvCxnSpPr>
          <p:spPr>
            <a:xfrm>
              <a:off x="2194560" y="1181686"/>
              <a:ext cx="80701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ACAD880-19C8-441D-9D68-2AE8A78D4A8A}"/>
                </a:ext>
              </a:extLst>
            </p:cNvPr>
            <p:cNvCxnSpPr>
              <a:cxnSpLocks/>
            </p:cNvCxnSpPr>
            <p:nvPr/>
          </p:nvCxnSpPr>
          <p:spPr>
            <a:xfrm>
              <a:off x="6229644" y="829994"/>
              <a:ext cx="0" cy="105507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30E796B-2878-4F42-9595-A73197A1F076}"/>
                </a:ext>
              </a:extLst>
            </p:cNvPr>
            <p:cNvCxnSpPr>
              <a:cxnSpLocks/>
            </p:cNvCxnSpPr>
            <p:nvPr/>
          </p:nvCxnSpPr>
          <p:spPr>
            <a:xfrm>
              <a:off x="2218007" y="1207476"/>
              <a:ext cx="0" cy="70338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C6995E4-CF19-4775-A503-F732BCD0D1CA}"/>
                </a:ext>
              </a:extLst>
            </p:cNvPr>
            <p:cNvCxnSpPr>
              <a:cxnSpLocks/>
            </p:cNvCxnSpPr>
            <p:nvPr/>
          </p:nvCxnSpPr>
          <p:spPr>
            <a:xfrm>
              <a:off x="10264729" y="1181686"/>
              <a:ext cx="0" cy="70338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84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EE2CCDE-FDC4-4B2F-9325-9EC3D9E3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4D45740F-5586-4502-A0BC-8E8604509D7D}"/>
              </a:ext>
            </a:extLst>
          </p:cNvPr>
          <p:cNvSpPr/>
          <p:nvPr/>
        </p:nvSpPr>
        <p:spPr>
          <a:xfrm>
            <a:off x="2590800" y="304800"/>
            <a:ext cx="403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ভুট্টার বিভিন্ন জাত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4BA05-8F44-4DDD-A8AB-5D21BFED5D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4083" t="37761" r="15342" b="30116"/>
          <a:stretch>
            <a:fillRect/>
          </a:stretch>
        </p:blipFill>
        <p:spPr>
          <a:xfrm>
            <a:off x="3424031" y="1315283"/>
            <a:ext cx="2451652" cy="170549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74FF33-CE4D-4FF3-AD9D-29987FF333E1}"/>
              </a:ext>
            </a:extLst>
          </p:cNvPr>
          <p:cNvSpPr txBox="1"/>
          <p:nvPr/>
        </p:nvSpPr>
        <p:spPr>
          <a:xfrm>
            <a:off x="3200400" y="6012620"/>
            <a:ext cx="2743200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বারি হাইব্রিড ভুট্টা 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BF149-99FA-4583-AB98-5292A0802D2D}"/>
              </a:ext>
            </a:extLst>
          </p:cNvPr>
          <p:cNvSpPr txBox="1"/>
          <p:nvPr/>
        </p:nvSpPr>
        <p:spPr>
          <a:xfrm>
            <a:off x="6096000" y="6012620"/>
            <a:ext cx="2743200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বারি হাইব্রিড ভুট্টা 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2B86D7-E56C-450F-8937-09E15AB3490F}"/>
              </a:ext>
            </a:extLst>
          </p:cNvPr>
          <p:cNvSpPr txBox="1"/>
          <p:nvPr/>
        </p:nvSpPr>
        <p:spPr>
          <a:xfrm>
            <a:off x="3733800" y="3269264"/>
            <a:ext cx="1524000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বারি ভুট্টা 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6AC2A-9740-4D32-A77A-5C5A05262497}"/>
              </a:ext>
            </a:extLst>
          </p:cNvPr>
          <p:cNvSpPr txBox="1"/>
          <p:nvPr/>
        </p:nvSpPr>
        <p:spPr>
          <a:xfrm>
            <a:off x="304800" y="6012620"/>
            <a:ext cx="2743200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বারি হাইব্রিড ভুট্টা 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A8B51-3B66-434B-8B0C-109525AFA989}"/>
              </a:ext>
            </a:extLst>
          </p:cNvPr>
          <p:cNvSpPr txBox="1"/>
          <p:nvPr/>
        </p:nvSpPr>
        <p:spPr>
          <a:xfrm>
            <a:off x="990600" y="3304520"/>
            <a:ext cx="1524000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বারি ভুট্টা 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F419A3-CA80-4E2B-AE65-1FB0217703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3673" t="52782" r="15230" b="14117"/>
          <a:stretch>
            <a:fillRect/>
          </a:stretch>
        </p:blipFill>
        <p:spPr>
          <a:xfrm>
            <a:off x="596348" y="1338208"/>
            <a:ext cx="2451652" cy="170253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86259B-57CB-4036-B6AA-ECEAAE22CA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3893" t="52071" r="16644" b="15701"/>
          <a:stretch>
            <a:fillRect/>
          </a:stretch>
        </p:blipFill>
        <p:spPr>
          <a:xfrm>
            <a:off x="6096000" y="3982380"/>
            <a:ext cx="2451652" cy="170253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597CFC-8748-4F76-A711-8FB3703D07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26571" t="57395" r="29094" b="15410"/>
          <a:stretch>
            <a:fillRect/>
          </a:stretch>
        </p:blipFill>
        <p:spPr>
          <a:xfrm>
            <a:off x="596348" y="3956483"/>
            <a:ext cx="2451652" cy="170253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F267C4-DE85-41E8-9020-464F214DD93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28205" t="55341" r="28205" b="14540"/>
          <a:stretch>
            <a:fillRect/>
          </a:stretch>
        </p:blipFill>
        <p:spPr>
          <a:xfrm>
            <a:off x="6089374" y="1326703"/>
            <a:ext cx="2451652" cy="170253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417B83-48FA-42B5-8AB6-3029971F816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15777" t="51640" r="13751" b="13496"/>
          <a:stretch>
            <a:fillRect/>
          </a:stretch>
        </p:blipFill>
        <p:spPr>
          <a:xfrm>
            <a:off x="3424031" y="3958144"/>
            <a:ext cx="2451652" cy="169921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7C1C28-4A05-4F92-96A0-CF9A2C02FB63}"/>
              </a:ext>
            </a:extLst>
          </p:cNvPr>
          <p:cNvSpPr txBox="1"/>
          <p:nvPr/>
        </p:nvSpPr>
        <p:spPr>
          <a:xfrm>
            <a:off x="6553200" y="3289142"/>
            <a:ext cx="1524000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বারি ভুট্টা 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681FB3-5443-489E-9E77-A60BF7EB8FCA}"/>
              </a:ext>
            </a:extLst>
          </p:cNvPr>
          <p:cNvSpPr/>
          <p:nvPr/>
        </p:nvSpPr>
        <p:spPr>
          <a:xfrm>
            <a:off x="2981411" y="665368"/>
            <a:ext cx="2942311" cy="1015663"/>
          </a:xfrm>
          <a:prstGeom prst="rect">
            <a:avLst/>
          </a:prstGeom>
          <a:noFill/>
          <a:ln w="9525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n w="18000">
                <a:solidFill>
                  <a:srgbClr val="FFC000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5ABF2-CC80-445F-9CE9-041B7E26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035" y="2829530"/>
            <a:ext cx="2307365" cy="1768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91AF95-A714-42D1-8965-A829792CFBB2}"/>
              </a:ext>
            </a:extLst>
          </p:cNvPr>
          <p:cNvSpPr/>
          <p:nvPr/>
        </p:nvSpPr>
        <p:spPr>
          <a:xfrm>
            <a:off x="1256392" y="5423191"/>
            <a:ext cx="6869754" cy="76944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q"/>
            </a:pPr>
            <a:r>
              <a:rPr lang="bn-BD" sz="4400" dirty="0">
                <a:ln w="10541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ভুট্টার বিভিন্ন জাত</a:t>
            </a:r>
            <a:r>
              <a:rPr lang="en-US" sz="4400" dirty="0">
                <a:ln w="10541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dirty="0">
                <a:ln w="10541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ln w="10541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n w="10541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ln w="10541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n w="10541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>
                <a:ln w="10541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n w="10541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dirty="0">
                <a:ln w="10541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dirty="0">
                <a:ln w="10541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dirty="0">
                <a:ln w="10541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ln w="10541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0541" cmpd="sng">
                <a:solidFill>
                  <a:schemeClr val="accent4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411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2019-11-02T04:37:42Z</dcterms:created>
  <dcterms:modified xsi:type="dcterms:W3CDTF">2019-11-02T05:39:23Z</dcterms:modified>
</cp:coreProperties>
</file>