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6" r:id="rId2"/>
    <p:sldId id="303" r:id="rId3"/>
    <p:sldId id="304" r:id="rId4"/>
    <p:sldId id="286" r:id="rId5"/>
    <p:sldId id="287" r:id="rId6"/>
    <p:sldId id="338" r:id="rId7"/>
    <p:sldId id="330" r:id="rId8"/>
    <p:sldId id="332" r:id="rId9"/>
    <p:sldId id="335" r:id="rId10"/>
    <p:sldId id="336" r:id="rId11"/>
    <p:sldId id="339" r:id="rId12"/>
    <p:sldId id="331" r:id="rId13"/>
    <p:sldId id="334" r:id="rId14"/>
    <p:sldId id="314" r:id="rId15"/>
    <p:sldId id="297" r:id="rId16"/>
    <p:sldId id="289" r:id="rId17"/>
    <p:sldId id="337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996600"/>
    <a:srgbClr val="808000"/>
    <a:srgbClr val="00CC99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 ভিডিওটি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দেখানোর পর তার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নিজের মতো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প্রশ্ন করতে পারেন। অথবা, গাড়ির বেগ বাড়াকে কী বলা যেতে পারে? গাড়ির বেগ হ্রাস পাওয়াকে কী বলা যেতে পারে?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02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</a:t>
            </a:r>
            <a:r>
              <a:rPr lang="bn-BD" baseline="0" dirty="0" smtClean="0"/>
              <a:t> দুই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ব্যবহার করে প্রয়োজনীয় ব্যাখ্যা দিবেন।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শিক্ষক পাঠ্য বইয়ের আলোকে ত্বরণ ব্যাখ্যা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0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6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বোর্ডে ব্যাখ্যা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বোর্ডে ব্যাখ্যা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বোর্ডে ব্যাখ্যা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শিক্ষার্থীরা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দলীয়ভাবে কাজটি সম্পন্ন করবে। শিক্ষক প্রয়োজনে সহযোগিতা করবেন।</a:t>
            </a:r>
            <a:r>
              <a:rPr lang="bn-BD" sz="1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 এখানে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দলগুলো  ক-এক, ক-দু্ই, ..... এবং খ-এক</a:t>
            </a:r>
            <a:r>
              <a:rPr lang="bn-BD" sz="1200" baseline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, খ-দুই, 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..... বিভক্ত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100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832471" y="444500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Desktop\gif=01\3457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64" y="2273300"/>
            <a:ext cx="4988860" cy="414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5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928" y="224438"/>
            <a:ext cx="176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সময়: ৫ মিনিট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2009" y="2946622"/>
                <a:ext cx="7675418" cy="160204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একটি  গাড়ির  বেগ  ৫  সেকেন্ড  পর  বৃদ্ধি  পেয়ে </a:t>
                </a: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১০মি/সে.  থেকে ৬০মি /সে.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হলো। গাড়িটির ত্বরণ</a:t>
                </a: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কত ছিল?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9" y="2946622"/>
                <a:ext cx="7675418" cy="1602042"/>
              </a:xfrm>
              <a:prstGeom prst="rect">
                <a:avLst/>
              </a:prstGeom>
              <a:blipFill rotWithShape="1">
                <a:blip r:embed="rId3"/>
                <a:stretch>
                  <a:fillRect t="-3309" b="-735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>
            <a:off x="60310" y="58678"/>
            <a:ext cx="256186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GIF=25-9-14\graphics-motorcycles-2120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0" y="2096113"/>
            <a:ext cx="8594148" cy="15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118" y="3792066"/>
            <a:ext cx="211118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/সেকেন্ড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04195" y="3792066"/>
            <a:ext cx="215152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/সেকেন্ড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6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3952" y="2594439"/>
            <a:ext cx="324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B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8258" y="517429"/>
            <a:ext cx="8606119" cy="1927488"/>
            <a:chOff x="0" y="517429"/>
            <a:chExt cx="8606119" cy="192748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21023" y="1193878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499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501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79964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79108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8173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8603" y="1140905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3633" y="1128273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8479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06884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49872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২০মি/সে</a:t>
              </a:r>
              <a:endParaRPr lang="en-US" sz="20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9406" y="517429"/>
              <a:ext cx="7021324" cy="705133"/>
              <a:chOff x="145959" y="423299"/>
              <a:chExt cx="7021324" cy="705133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423299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423299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8" name="Rectangle 37"/>
          <p:cNvSpPr/>
          <p:nvPr/>
        </p:nvSpPr>
        <p:spPr>
          <a:xfrm>
            <a:off x="1949826" y="4167743"/>
            <a:ext cx="4814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/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তে যেতে কত সময় লেগেছে?. 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2017060" y="4651836"/>
            <a:ext cx="32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1970988" y="3136757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/>
              <a:t>A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400" dirty="0"/>
              <a:t>B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তে যেতে কত সময় লেগেছে?. 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2043952" y="3643310"/>
            <a:ext cx="318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2017060" y="5162824"/>
            <a:ext cx="47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যেতে কত সময় লেগেছে?. 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949825" y="5633472"/>
            <a:ext cx="445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/>
              <a:t>A 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দূরত্ব কত? 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2030507" y="6171353"/>
            <a:ext cx="47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যেতে কত সময় লেগেছে?.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5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55493" y="450194"/>
            <a:ext cx="8606119" cy="1994723"/>
            <a:chOff x="255493" y="450194"/>
            <a:chExt cx="8606119" cy="1994723"/>
          </a:xfrm>
        </p:grpSpPr>
        <p:grpSp>
          <p:nvGrpSpPr>
            <p:cNvPr id="2" name="Group 1"/>
            <p:cNvGrpSpPr/>
            <p:nvPr/>
          </p:nvGrpSpPr>
          <p:grpSpPr>
            <a:xfrm>
              <a:off x="255493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76516" y="1126643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 মি/সে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2992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0994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35457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34601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03666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24096" y="1100564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9126" y="110137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63972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62377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05365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14899" y="450194"/>
              <a:ext cx="7021324" cy="772368"/>
              <a:chOff x="145959" y="356064"/>
              <a:chExt cx="7021324" cy="772368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356064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382958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3674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1" name="Rectangle 40"/>
          <p:cNvSpPr/>
          <p:nvPr/>
        </p:nvSpPr>
        <p:spPr>
          <a:xfrm>
            <a:off x="2017058" y="25809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ছিল?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1990164" y="32667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হ্রাস পেয়েছে?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976717" y="4006381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হ্রাস পেয়েছে?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2003610" y="4705627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গাড়িটির বেগ কত  হ্রাস পেয়েছে? 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2017057" y="5377979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বেগ হ্রাসের হারকে কী বলা হয়?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36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7857" y="1818098"/>
            <a:ext cx="7481455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সুতরাং কোনো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 বেগ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হ্রাসের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হারকে বলা হয়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মন্দন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 ঋণাত্মক ত্বরণ।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0434" y="3737437"/>
                <a:ext cx="3751730" cy="10203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মন্দনের একক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মিটার</m:t>
                        </m:r>
                      </m:num>
                      <m:den>
                        <m:sSup>
                          <m:sSupPr>
                            <m:ctrlPr>
                              <a:rPr lang="bn-BD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সেকেন্ড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sup>
                        </m:sSup>
                      </m:den>
                    </m:f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34" y="3737437"/>
                <a:ext cx="3751730" cy="1020344"/>
              </a:xfrm>
              <a:prstGeom prst="rect">
                <a:avLst/>
              </a:prstGeom>
              <a:blipFill rotWithShape="1">
                <a:blip r:embed="rId3"/>
                <a:stretch>
                  <a:fillRect l="-4065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6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70790" y="264792"/>
            <a:ext cx="1527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  <a:sym typeface="Wingdings"/>
              </a:rPr>
              <a:t>সময়: ১০ </a:t>
            </a:r>
            <a:r>
              <a:rPr lang="bn-BD" sz="2000" dirty="0">
                <a:latin typeface="NikoshBAN" pitchFamily="2" charset="0"/>
                <a:cs typeface="NikoshBAN" pitchFamily="2" charset="0"/>
                <a:sym typeface="Wingdings"/>
              </a:rPr>
              <a:t>মিনিট।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77464" y="1963258"/>
            <a:ext cx="7766400" cy="3993789"/>
            <a:chOff x="577464" y="1963258"/>
            <a:chExt cx="7766400" cy="3993789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617805" y="1963258"/>
              <a:ext cx="7726059" cy="1960550"/>
              <a:chOff x="839484" y="2743194"/>
              <a:chExt cx="7726059" cy="1717124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2299853" y="2743194"/>
                <a:ext cx="6265690" cy="1717124"/>
                <a:chOff x="706581" y="1746263"/>
                <a:chExt cx="7910946" cy="3041326"/>
              </a:xfrm>
              <a:grpFill/>
            </p:grpSpPr>
            <p:sp>
              <p:nvSpPr>
                <p:cNvPr id="15" name="Plaque 14"/>
                <p:cNvSpPr/>
                <p:nvPr/>
              </p:nvSpPr>
              <p:spPr>
                <a:xfrm>
                  <a:off x="706581" y="1746263"/>
                  <a:ext cx="7910946" cy="2941242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831281" y="1926819"/>
                      <a:ext cx="7624485" cy="286077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প্রশ্ন: একটি  গাড়ির  বেগ  ৫  সেকেন্ড  পর  হ্রাস  পেয়ে </a:t>
                      </a:r>
                    </a:p>
                    <a:p>
                      <a:pPr algn="just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 ৬০মি/সে.  থেকে ১০মি /সে.</a:t>
                      </a:r>
                      <a14:m>
                        <m:oMath xmlns:m="http://schemas.openxmlformats.org/officeDocument/2006/math">
                          <m:r>
                            <a:rPr lang="bn-BD" sz="2800" i="1">
                              <a:latin typeface="Cambria Math"/>
                              <a:cs typeface="NikoshBAN" pitchFamily="2" charset="0"/>
                            </a:rPr>
                            <m:t>  </m:t>
                          </m:r>
                        </m:oMath>
                      </a14:m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হলো। গাড়িটির মন্দন</a:t>
                      </a:r>
                    </a:p>
                    <a:p>
                      <a:pPr algn="just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 কত ছিল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? ত্বরণ ও মন্দনের একক মি/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bn-BD" sz="28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bn-BD" sz="2800" b="0" i="1" smtClean="0">
                                  <a:latin typeface="Cambria Math"/>
                                  <a:cs typeface="NikoshBAN" pitchFamily="2" charset="0"/>
                                </a:rPr>
                                <m:t>সে</m:t>
                              </m:r>
                            </m:e>
                            <m:sup>
                              <m:r>
                                <a:rPr lang="bn-BD" sz="2800" b="0" i="1" smtClean="0">
                                  <a:latin typeface="Cambria Math"/>
                                  <a:cs typeface="NikoshBAN" pitchFamily="2" charset="0"/>
                                </a:rPr>
                                <m:t>২</m:t>
                              </m:r>
                            </m:sup>
                          </m:sSup>
                        </m:oMath>
                      </a14:m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হল</a:t>
                      </a:r>
                    </a:p>
                    <a:p>
                      <a:pPr algn="just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কেন?</a:t>
                      </a:r>
                      <a:endParaRPr lang="bn-BD" sz="2800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281" y="1926819"/>
                      <a:ext cx="7624485" cy="286077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2018" t="-2970" r="-807" b="-82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839484" y="2797157"/>
                <a:ext cx="1445385" cy="1535983"/>
                <a:chOff x="598409" y="1815455"/>
                <a:chExt cx="8019116" cy="2840875"/>
              </a:xfrm>
              <a:grpFill/>
            </p:grpSpPr>
            <p:sp>
              <p:nvSpPr>
                <p:cNvPr id="12" name="Plaque 11"/>
                <p:cNvSpPr/>
                <p:nvPr/>
              </p:nvSpPr>
              <p:spPr>
                <a:xfrm>
                  <a:off x="706580" y="1815455"/>
                  <a:ext cx="7910945" cy="2840875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98409" y="2754000"/>
                  <a:ext cx="7869384" cy="947280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  <a:sym typeface="Wingdings"/>
                    </a:rPr>
                    <a:t>ক-দল:</a:t>
                  </a: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577464" y="4061013"/>
              <a:ext cx="7739506" cy="1896034"/>
              <a:chOff x="826037" y="2743194"/>
              <a:chExt cx="7739506" cy="1660613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>
                <a:off x="2299853" y="2743194"/>
                <a:ext cx="6265690" cy="1660613"/>
                <a:chOff x="706581" y="1746263"/>
                <a:chExt cx="7910946" cy="2941242"/>
              </a:xfrm>
              <a:grpFill/>
            </p:grpSpPr>
            <p:sp>
              <p:nvSpPr>
                <p:cNvPr id="34" name="Plaque 33"/>
                <p:cNvSpPr/>
                <p:nvPr/>
              </p:nvSpPr>
              <p:spPr>
                <a:xfrm>
                  <a:off x="706581" y="1746263"/>
                  <a:ext cx="7910946" cy="2941242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831281" y="2698631"/>
                  <a:ext cx="7624485" cy="907138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প্রশ্ন: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ত্বরণ ও মন্দনের মধ্যে পার্থক্য লেখ।</a:t>
                  </a:r>
                  <a:endParaRPr lang="bn-BD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826037" y="2797157"/>
                <a:ext cx="1458832" cy="1535983"/>
                <a:chOff x="523804" y="1815455"/>
                <a:chExt cx="8093721" cy="2840875"/>
              </a:xfrm>
              <a:grpFill/>
            </p:grpSpPr>
            <p:sp>
              <p:nvSpPr>
                <p:cNvPr id="32" name="Plaque 31"/>
                <p:cNvSpPr/>
                <p:nvPr/>
              </p:nvSpPr>
              <p:spPr>
                <a:xfrm>
                  <a:off x="706580" y="1815455"/>
                  <a:ext cx="7910945" cy="2840875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23804" y="2666866"/>
                  <a:ext cx="7869384" cy="104699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  <a:sym typeface="Wingdings"/>
                    </a:rPr>
                    <a:t>খ-দল:</a:t>
                  </a:r>
                </a:p>
              </p:txBody>
            </p:sp>
          </p:grpSp>
        </p:grpSp>
      </p:grpSp>
      <p:sp>
        <p:nvSpPr>
          <p:cNvPr id="36" name="Pentagon 35"/>
          <p:cNvSpPr/>
          <p:nvPr/>
        </p:nvSpPr>
        <p:spPr>
          <a:xfrm>
            <a:off x="60310" y="58678"/>
            <a:ext cx="256186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682" y="1399311"/>
            <a:ext cx="8276588" cy="4904503"/>
          </a:xfrm>
          <a:prstGeom prst="rect">
            <a:avLst/>
          </a:prstGeom>
          <a:noFill/>
          <a:ln w="38100" cmpd="thickThin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426531"/>
            <a:ext cx="700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প্র্রশ্ন: ত্বরণ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798" y="1952999"/>
            <a:ext cx="597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 প্র্রশ্ন: মন্দন কী? এর একক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902" y="2589337"/>
            <a:ext cx="792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প্রশ্ন: ত্বরণ ও মন্দনের মধ্যে একটি পার্থক্য বল।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7756" y="3171070"/>
            <a:ext cx="8190608" cy="1251409"/>
            <a:chOff x="537756" y="3115650"/>
            <a:chExt cx="8190608" cy="1251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37756" y="3115650"/>
                  <a:ext cx="8190608" cy="1247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b="1" dirty="0" smtClean="0">
                      <a:latin typeface="NikoshBAN" pitchFamily="2" charset="0"/>
                      <a:cs typeface="NikoshBAN" pitchFamily="2" charset="0"/>
                    </a:rPr>
                    <a:t> ৪</a:t>
                  </a:r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প্রশ্ন: ত্বরণের একক কী?  </a:t>
                  </a:r>
                </a:p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মিটার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সেকেন্ড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      মি/সে.        মি. /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সে</m:t>
                          </m:r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56" y="3115650"/>
                  <a:ext cx="8190608" cy="12472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32" t="-7317" b="-156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>
              <a:off x="664934" y="3782284"/>
              <a:ext cx="512618" cy="584775"/>
              <a:chOff x="-1413247" y="4059375"/>
              <a:chExt cx="512618" cy="58477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521444" y="3782284"/>
              <a:ext cx="512618" cy="584775"/>
              <a:chOff x="-1413247" y="4059375"/>
              <a:chExt cx="512618" cy="584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93589" y="3754574"/>
              <a:ext cx="512618" cy="584775"/>
              <a:chOff x="-1413247" y="4059375"/>
              <a:chExt cx="512618" cy="58477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469990" y="3782284"/>
              <a:ext cx="512618" cy="584775"/>
              <a:chOff x="-1413247" y="4059375"/>
              <a:chExt cx="512618" cy="58477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37319" y="4501251"/>
            <a:ext cx="8118763" cy="1639193"/>
            <a:chOff x="637319" y="4445831"/>
            <a:chExt cx="8118763" cy="1639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7319" y="4445831"/>
                  <a:ext cx="8118763" cy="1602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প্রশ্ন: একটি মোটরসাইকেলের বেগ ১০ মি/সে থেকে বৃদ্ধি পেয়ে ২০ সেকেন্ড পর এর বেগ ১১০ মি/সে হলো। এর ত্বরণ কত ছিল?</a:t>
                  </a:r>
                </a:p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৫ মি/সে        ৫ 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মি/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সে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 ১০ মি/সে         ১০মি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সে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endParaRPr lang="bn-BD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19" y="4445831"/>
                  <a:ext cx="8118763" cy="16020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53" t="-4943" r="-1803" b="-12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748062" y="5486393"/>
              <a:ext cx="512618" cy="584775"/>
              <a:chOff x="-1413247" y="4059375"/>
              <a:chExt cx="512618" cy="58477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535296" y="5500249"/>
              <a:ext cx="512618" cy="584775"/>
              <a:chOff x="-1413247" y="4059375"/>
              <a:chExt cx="512618" cy="58477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488789" y="5472537"/>
              <a:ext cx="512618" cy="584775"/>
              <a:chOff x="-1413247" y="4059375"/>
              <a:chExt cx="512618" cy="58477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539262" y="5472538"/>
              <a:ext cx="512618" cy="584775"/>
              <a:chOff x="-1413247" y="4059375"/>
              <a:chExt cx="512618" cy="58477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0" name="Oval 59"/>
          <p:cNvSpPr/>
          <p:nvPr/>
        </p:nvSpPr>
        <p:spPr>
          <a:xfrm>
            <a:off x="6470012" y="3868609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535320" y="5586571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Pentagon 63"/>
          <p:cNvSpPr/>
          <p:nvPr/>
        </p:nvSpPr>
        <p:spPr>
          <a:xfrm>
            <a:off x="60310" y="58678"/>
            <a:ext cx="2037431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44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934" y="1981583"/>
            <a:ext cx="7841672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ত্বরণ 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মন্দন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ত্বরণ ও মন্দনের মধ্যে পার্থক্য।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275" y="1119698"/>
            <a:ext cx="27142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শব্দসমূহ: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9" y="3151478"/>
            <a:ext cx="78416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ত্বরণ ও মন্দন কী?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একটি গাড়ির আদি বেগ ১২ মি./সে. ছিল।  ১০ মিনিট পর এর বেগ বৃদ্ধি পেয়ে ৪২ মি/সে হলো। গাড়িটির ত্বরণ কত ছিল?</a:t>
            </a:r>
            <a:endParaRPr lang="bn-BD" sz="3200" dirty="0" smtClean="0">
              <a:latin typeface="Mongolian Baiti" pitchFamily="66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0310" y="58678"/>
            <a:ext cx="256186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38" y="4187761"/>
            <a:ext cx="393168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5210" y="1147949"/>
            <a:ext cx="6183085" cy="2344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571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825" y="2888403"/>
            <a:ext cx="3941622" cy="3693319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দীপক চন্দ্র হাওলাদার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বি.এসসি-বি.এড, এম এস সি (গণিত)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নলী ভীম চন্দ্র মাধ্যমিক বিদ্যালয়,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নলী, সাপলেজা।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০১৯১৬৯৭৪৭৬৬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hdipak87@gmail.com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395" y="573761"/>
            <a:ext cx="2002354" cy="2002354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82836" y="3089577"/>
            <a:ext cx="394854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ষ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7741" y="131830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5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>
            <a:off x="1996686" y="125913"/>
            <a:ext cx="4713397" cy="803564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ভিডিওটি পর্যবেক্ষণ কর: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84497"/>
              </p:ext>
            </p:extLst>
          </p:nvPr>
        </p:nvGraphicFramePr>
        <p:xfrm>
          <a:off x="3859305" y="316426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9305" y="316426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69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529" y="2164976"/>
            <a:ext cx="7153836" cy="13632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b="1" dirty="0" smtClean="0">
                <a:ln w="2857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ত্বরণ ও মন্দন</a:t>
            </a:r>
            <a:endParaRPr lang="bn-BD" sz="6000" b="1" dirty="0">
              <a:ln w="2857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97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457" y="191963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3558" y="1653219"/>
            <a:ext cx="7287739" cy="1484047"/>
            <a:chOff x="644959" y="1872859"/>
            <a:chExt cx="7984710" cy="1484047"/>
          </a:xfrm>
        </p:grpSpPr>
        <p:sp>
          <p:nvSpPr>
            <p:cNvPr id="4" name="Right Arrow 3"/>
            <p:cNvSpPr/>
            <p:nvPr/>
          </p:nvSpPr>
          <p:spPr>
            <a:xfrm>
              <a:off x="1063805" y="1872859"/>
              <a:ext cx="7565864" cy="1484047"/>
            </a:xfrm>
            <a:prstGeom prst="rightArrow">
              <a:avLst>
                <a:gd name="adj1" fmla="val 75000"/>
                <a:gd name="adj2" fmla="val 48132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644959" y="1953493"/>
              <a:ext cx="570205" cy="1385454"/>
              <a:chOff x="0" y="1713466"/>
              <a:chExt cx="570205" cy="138545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0" y="1713466"/>
                <a:ext cx="570205" cy="1385454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5"/>
              <p:cNvSpPr/>
              <p:nvPr/>
            </p:nvSpPr>
            <p:spPr>
              <a:xfrm>
                <a:off x="27835" y="2108389"/>
                <a:ext cx="514535" cy="532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55245" rIns="110490" bIns="55245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kern="12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6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375553" y="2298673"/>
              <a:ext cx="65769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ত্বরণ কী তা বলতে পারবে।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8072" y="3235275"/>
            <a:ext cx="7287739" cy="1484047"/>
            <a:chOff x="659473" y="3454915"/>
            <a:chExt cx="7984710" cy="1484047"/>
          </a:xfrm>
        </p:grpSpPr>
        <p:sp>
          <p:nvSpPr>
            <p:cNvPr id="10" name="Right Arrow 9"/>
            <p:cNvSpPr/>
            <p:nvPr/>
          </p:nvSpPr>
          <p:spPr>
            <a:xfrm>
              <a:off x="1078319" y="3454915"/>
              <a:ext cx="7565864" cy="1484047"/>
            </a:xfrm>
            <a:prstGeom prst="rightArrow">
              <a:avLst>
                <a:gd name="adj1" fmla="val 75000"/>
                <a:gd name="adj2" fmla="val 5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659473" y="3560620"/>
              <a:ext cx="570205" cy="1371600"/>
              <a:chOff x="0" y="1738537"/>
              <a:chExt cx="570205" cy="137160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0" y="1738537"/>
                <a:ext cx="570205" cy="137160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5"/>
              <p:cNvSpPr/>
              <p:nvPr/>
            </p:nvSpPr>
            <p:spPr>
              <a:xfrm>
                <a:off x="27835" y="2108389"/>
                <a:ext cx="514535" cy="532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55245" rIns="110490" bIns="55245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kern="1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6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375550" y="3878091"/>
              <a:ext cx="66046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মন্দন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কী তা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বলতে পারবে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3557" y="4831845"/>
            <a:ext cx="7287739" cy="1484047"/>
            <a:chOff x="644958" y="5051485"/>
            <a:chExt cx="7984710" cy="1484047"/>
          </a:xfrm>
        </p:grpSpPr>
        <p:sp>
          <p:nvSpPr>
            <p:cNvPr id="16" name="Right Arrow 15"/>
            <p:cNvSpPr/>
            <p:nvPr/>
          </p:nvSpPr>
          <p:spPr>
            <a:xfrm>
              <a:off x="1063804" y="5051485"/>
              <a:ext cx="7565864" cy="1484047"/>
            </a:xfrm>
            <a:prstGeom prst="rightArrow">
              <a:avLst>
                <a:gd name="adj1" fmla="val 75000"/>
                <a:gd name="adj2" fmla="val 5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Group 16"/>
            <p:cNvGrpSpPr/>
            <p:nvPr/>
          </p:nvGrpSpPr>
          <p:grpSpPr>
            <a:xfrm>
              <a:off x="644958" y="5167746"/>
              <a:ext cx="570205" cy="1330037"/>
              <a:chOff x="0" y="1749093"/>
              <a:chExt cx="570205" cy="133003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0" y="1749093"/>
                <a:ext cx="570205" cy="1330037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5"/>
              <p:cNvSpPr/>
              <p:nvPr/>
            </p:nvSpPr>
            <p:spPr>
              <a:xfrm>
                <a:off x="27835" y="2108389"/>
                <a:ext cx="514535" cy="532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55245" rIns="110490" bIns="55245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kern="1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6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385454" y="5235829"/>
              <a:ext cx="68995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ত্বরণ ও মন্দন  সম্পর্কিত  সহজ  গাণিতিক 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সমস্যার সমাধান করতে পারবে।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Pentagon 27"/>
          <p:cNvSpPr/>
          <p:nvPr/>
        </p:nvSpPr>
        <p:spPr>
          <a:xfrm>
            <a:off x="60310" y="58678"/>
            <a:ext cx="242739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2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EL\Desktop\GIF=25-9-14\graphics-motorcycles-2120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2123008"/>
            <a:ext cx="8594148" cy="15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118" y="3792066"/>
            <a:ext cx="211118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২০ মিটার /সেকেন্ড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04195" y="3792066"/>
            <a:ext cx="215152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/সেকেন্ড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1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43952" y="2594439"/>
            <a:ext cx="324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B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0" y="530876"/>
            <a:ext cx="8606119" cy="1914041"/>
            <a:chOff x="0" y="530876"/>
            <a:chExt cx="8606119" cy="1914041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1023" y="118043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 মি/সে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499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5501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9964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79108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48173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68603" y="116779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73633" y="115516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08479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06884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49872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59406" y="530876"/>
              <a:ext cx="7021324" cy="691686"/>
              <a:chOff x="145959" y="436746"/>
              <a:chExt cx="7021324" cy="69168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436746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45019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90535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7" name="Rectangle 46"/>
          <p:cNvSpPr/>
          <p:nvPr/>
        </p:nvSpPr>
        <p:spPr>
          <a:xfrm>
            <a:off x="1949826" y="4167743"/>
            <a:ext cx="4814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/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তে যেতে কত সময় লেগেছে?. 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2017060" y="4651836"/>
            <a:ext cx="32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970988" y="3136757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/>
              <a:t>A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400" dirty="0"/>
              <a:t>B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তে যেতে কত সময় লেগেছে?. 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2043952" y="3643310"/>
            <a:ext cx="318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2017060" y="5162824"/>
            <a:ext cx="47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যেতে কত সময় লেগেছে?. 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1949825" y="5633472"/>
            <a:ext cx="445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/>
              <a:t>A 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দূরত্ব কত? </a:t>
            </a:r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2030507" y="6171353"/>
            <a:ext cx="47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যেতে কত সময় লেগেছে?.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52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8" grpId="0"/>
      <p:bldP spid="46" grpId="0"/>
      <p:bldP spid="53" grpId="0"/>
      <p:bldP spid="54" grpId="0"/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17058" y="25809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ছিল?</a:t>
            </a:r>
            <a:endParaRPr 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88258" y="490535"/>
            <a:ext cx="8606119" cy="1954382"/>
            <a:chOff x="188258" y="490535"/>
            <a:chExt cx="8606119" cy="1954382"/>
          </a:xfrm>
        </p:grpSpPr>
        <p:grpSp>
          <p:nvGrpSpPr>
            <p:cNvPr id="2" name="Group 1"/>
            <p:cNvGrpSpPr/>
            <p:nvPr/>
          </p:nvGrpSpPr>
          <p:grpSpPr>
            <a:xfrm>
              <a:off x="188258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9281" y="1140090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 মি/সে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5757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23759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8222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67366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36431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56861" y="111401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61891" y="110137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6737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95142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38130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47664" y="490535"/>
              <a:ext cx="7021324" cy="732027"/>
              <a:chOff x="145959" y="396405"/>
              <a:chExt cx="7021324" cy="732027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396405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409852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3674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2" name="Rectangle 41"/>
          <p:cNvSpPr/>
          <p:nvPr/>
        </p:nvSpPr>
        <p:spPr>
          <a:xfrm>
            <a:off x="1990164" y="32667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বৃদ্ধি পেয়েছে?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1976717" y="4006381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বৃদ্ধি পেয়েছে?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2003610" y="4705627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গাড়িটির বেগ কত  বৃদ্ধি পেয়েছে? 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2017057" y="5377979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বেগ বৃদ্ধির হারকে কী বলা হয়?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646" y="2033251"/>
            <a:ext cx="7481455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সুতরাং কোনো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 বেগ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বৃদ্ধির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হারকে বলা হয়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08728" y="4087062"/>
                <a:ext cx="4047566" cy="10203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ত্বরণের একক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মিটার</m:t>
                        </m:r>
                      </m:num>
                      <m:den>
                        <m:sSup>
                          <m:sSupPr>
                            <m:ctrlPr>
                              <a:rPr lang="bn-BD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সেকেন্ড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sup>
                        </m:sSup>
                      </m:den>
                    </m:f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8" y="4087062"/>
                <a:ext cx="4047566" cy="1020344"/>
              </a:xfrm>
              <a:prstGeom prst="rect">
                <a:avLst/>
              </a:prstGeom>
              <a:blipFill rotWithShape="1">
                <a:blip r:embed="rId2"/>
                <a:stretch>
                  <a:fillRect l="-3916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7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877</Words>
  <Application>Microsoft Office PowerPoint</Application>
  <PresentationFormat>On-screen Show (4:3)</PresentationFormat>
  <Paragraphs>184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757</cp:revision>
  <dcterms:created xsi:type="dcterms:W3CDTF">2014-09-29T08:00:15Z</dcterms:created>
  <dcterms:modified xsi:type="dcterms:W3CDTF">2019-11-03T04:19:49Z</dcterms:modified>
</cp:coreProperties>
</file>