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329" r:id="rId3"/>
    <p:sldId id="310" r:id="rId4"/>
    <p:sldId id="323" r:id="rId5"/>
    <p:sldId id="335" r:id="rId6"/>
    <p:sldId id="306" r:id="rId7"/>
    <p:sldId id="264" r:id="rId8"/>
    <p:sldId id="313" r:id="rId9"/>
    <p:sldId id="320" r:id="rId10"/>
    <p:sldId id="318" r:id="rId11"/>
    <p:sldId id="321" r:id="rId12"/>
    <p:sldId id="322" r:id="rId13"/>
    <p:sldId id="324" r:id="rId14"/>
    <p:sldId id="316" r:id="rId15"/>
    <p:sldId id="315" r:id="rId16"/>
    <p:sldId id="317" r:id="rId17"/>
    <p:sldId id="332" r:id="rId18"/>
    <p:sldId id="327" r:id="rId19"/>
    <p:sldId id="328" r:id="rId20"/>
    <p:sldId id="333" r:id="rId21"/>
    <p:sldId id="334" r:id="rId22"/>
    <p:sldId id="300" r:id="rId23"/>
    <p:sldId id="331" r:id="rId24"/>
    <p:sldId id="279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1291A3-2BF8-46F6-9B12-2CAC8F765834}">
          <p14:sldIdLst>
            <p14:sldId id="312"/>
            <p14:sldId id="329"/>
            <p14:sldId id="310"/>
            <p14:sldId id="323"/>
            <p14:sldId id="335"/>
            <p14:sldId id="306"/>
            <p14:sldId id="264"/>
            <p14:sldId id="313"/>
            <p14:sldId id="320"/>
            <p14:sldId id="318"/>
            <p14:sldId id="321"/>
            <p14:sldId id="322"/>
            <p14:sldId id="324"/>
            <p14:sldId id="316"/>
            <p14:sldId id="315"/>
            <p14:sldId id="317"/>
            <p14:sldId id="332"/>
            <p14:sldId id="327"/>
            <p14:sldId id="328"/>
            <p14:sldId id="333"/>
            <p14:sldId id="334"/>
            <p14:sldId id="300"/>
            <p14:sldId id="331"/>
            <p14:sldId id="279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99"/>
    <a:srgbClr val="FF00FF"/>
    <a:srgbClr val="00CC00"/>
    <a:srgbClr val="CC00FF"/>
    <a:srgbClr val="9EC739"/>
    <a:srgbClr val="66FF33"/>
    <a:srgbClr val="0000FF"/>
    <a:srgbClr val="FF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6E00C-6D52-4D76-8B9C-F0956442FF6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2C23-B029-4248-BAF6-69EADAB1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প্রিভিউ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অবস্থায় এ স্লাইডটি প্রদর্শিত হবেনা। কারণ এটি হাইড করে রাখা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পর্দায়</a:t>
            </a:r>
            <a:r>
              <a:rPr lang="bn-BD" baseline="0" dirty="0" smtClean="0"/>
              <a:t> স্লাইডটি দেখানোর পাশাপাশি বোর্ডে তা ব্যাখ্যা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2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পর্দায়</a:t>
            </a:r>
            <a:r>
              <a:rPr lang="bn-BD" baseline="0" dirty="0" smtClean="0"/>
              <a:t> স্লাইডটি দেখানোর পাশাপাশি বোর্ডে তা ব্যাখ্যা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9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যদি ক্লাসে সময় পান তাহলে এ স্লাইডের ভিডিওটি দেখাতে পারেন।</a:t>
            </a:r>
            <a:endParaRPr lang="en-US" sz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  <a:sym typeface="Webdings"/>
              </a:rPr>
              <a:t>খাদ্য লবণ কোন কোন উপাদান দ্বারা গঠিত? এর উপাদানগুলো পরস্পরের সাথে যুক্ত হওয়াকে কী বলে?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তার নিজের মত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করেও শিক্ষার্থীদের কাছ থেকে পাঠ শিরোনাম বের করে আনতে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4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  <a:sym typeface="Webdings"/>
              </a:rPr>
              <a:t>চিত্রের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  <a:sym typeface="Webdings"/>
              </a:rPr>
              <a:t> এ্যানিমেশন দেখানোর পর শিক্ষক প্রশ্ন করতে পারেন:  ধনাত্মক চার্জযুক্ত পরমাণুকে কী বলে? ঋণাত্মক চার্জযুক্ত পরমাণুকে কী বলে?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স্লাইডের উদ্দেশ্য হলো বিভিন্ন মৌলের পরমাণু ইলেকট্রন আদান-প্রদান করে নিকটবর্তী এ জাতীয় নিষ্ক্রিয় গ্যাসের ইলেকট্রন বিন্যাস অর্জন করতে চায়।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2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উপরের</a:t>
            </a:r>
            <a:r>
              <a:rPr lang="bn-BD" baseline="0" dirty="0" smtClean="0"/>
              <a:t> প্রশ্নটির উত্তর খাতায় লেখার পর  শিক্ষক এক জন শিক্ষার্থীকে বোর্ডে ডেকে এনে বোর্ডে লিখতে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পর্দায়</a:t>
            </a:r>
            <a:r>
              <a:rPr lang="bn-BD" baseline="0" dirty="0" smtClean="0"/>
              <a:t> স্লাইডটি দেখানোর পাশাপাশি বোর্ডে তা ব্যাখ্যা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এ্যনিমেশনগুলো আপটার প্রিভিয়াসে দেওয়া। তাই কমপক্ষে দুই সেকেন্ড করে অপেক্ষা করে পরবর্তী নির্দেশ 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4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2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3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8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7000">
              <a:srgbClr val="21D6E0"/>
            </a:gs>
            <a:gs pos="98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A3B1-88D8-40D9-862D-B44D1106A2A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5E3A-8318-4125-885E-077429A2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7" name="Cloud 6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93729" y="2977722"/>
                <a:ext cx="5153889" cy="200650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মডেল কন্টেন্ট 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DOEL\Desktop\Imag=1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66" y="37151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DOEL\Desktop\Imag=1\images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669347"/>
            <a:ext cx="1999817" cy="2143125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DOEL\Desktop\Imag=1\images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1" y="3487449"/>
            <a:ext cx="203618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DOEL\Desktop\Imag=1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0" y="7364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56906" y="1424510"/>
            <a:ext cx="386542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হিলিয়ামের ইলেকট্রন =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5343" y="4541782"/>
            <a:ext cx="386542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নিয়নের ইলেকট্রন =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DOEL\Desktop\Imag=1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21" y="1797230"/>
            <a:ext cx="1620548" cy="21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DOEL\Desktop\Imag=1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43" y="1801678"/>
            <a:ext cx="1620548" cy="21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EL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2" y="1817148"/>
            <a:ext cx="2082944" cy="21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84173" y="1834466"/>
            <a:ext cx="1956955" cy="2110975"/>
            <a:chOff x="398318" y="3413847"/>
            <a:chExt cx="1956955" cy="2110975"/>
          </a:xfrm>
        </p:grpSpPr>
        <p:pic>
          <p:nvPicPr>
            <p:cNvPr id="2" name="Picture 2" descr="C:\Users\DOEL\Desktop\Imag=1\download (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18" y="3413847"/>
              <a:ext cx="1956955" cy="211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45476" y="4837606"/>
              <a:ext cx="4667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Pentagon 9"/>
          <p:cNvSpPr/>
          <p:nvPr/>
        </p:nvSpPr>
        <p:spPr>
          <a:xfrm>
            <a:off x="96978" y="69269"/>
            <a:ext cx="2618513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855" y="307170"/>
            <a:ext cx="1731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৪ মিনিট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235" y="4809897"/>
            <a:ext cx="8409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লিথিয়াম ও ফ্লোরিন পরমাণুর ইলেকট্রন বিন্যাসের চিত্র এঁকে দেখাও।</a:t>
            </a:r>
            <a:endParaRPr lang="en-US" sz="4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181" y="2967232"/>
            <a:ext cx="7966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লিথিয়াম ও ফ্লোরিনের পরমাণুর ইলেকট্রন বিন্যাস।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83673" y="512615"/>
            <a:ext cx="2526547" cy="2341418"/>
            <a:chOff x="983673" y="609600"/>
            <a:chExt cx="2526547" cy="2341418"/>
          </a:xfrm>
        </p:grpSpPr>
        <p:sp>
          <p:nvSpPr>
            <p:cNvPr id="6" name="Oval 5"/>
            <p:cNvSpPr/>
            <p:nvPr/>
          </p:nvSpPr>
          <p:spPr>
            <a:xfrm>
              <a:off x="1385455" y="969818"/>
              <a:ext cx="1662545" cy="1593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74896" y="1418752"/>
              <a:ext cx="686751" cy="687915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98076" y="1413164"/>
              <a:ext cx="789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Li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83673" y="609600"/>
              <a:ext cx="2452254" cy="2341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47042" y="866070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91624" y="244548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38533" y="15726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98474" y="436576"/>
            <a:ext cx="2526547" cy="2444124"/>
            <a:chOff x="983673" y="588979"/>
            <a:chExt cx="2526547" cy="2444124"/>
          </a:xfrm>
        </p:grpSpPr>
        <p:sp>
          <p:nvSpPr>
            <p:cNvPr id="21" name="Oval 20"/>
            <p:cNvSpPr/>
            <p:nvPr/>
          </p:nvSpPr>
          <p:spPr>
            <a:xfrm>
              <a:off x="1385455" y="969818"/>
              <a:ext cx="1662545" cy="1593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874896" y="1418752"/>
              <a:ext cx="686751" cy="68791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0368" y="1399310"/>
              <a:ext cx="789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83673" y="609600"/>
              <a:ext cx="2452254" cy="2341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47042" y="866070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91624" y="244548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38533" y="15726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38533" y="18774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24823" y="1198578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22351" y="284726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41006" y="2861124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534970" y="58897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70496" y="71366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4779818"/>
                <a:ext cx="4959928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Li</m:t>
                        </m:r>
                      </m:e>
                      <m:sup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F</m:t>
                        </m:r>
                      </m:e>
                      <m:sup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latin typeface="Cambria Math"/>
                        <a:cs typeface="Times New Roman" pitchFamily="18" charset="0"/>
                      </a:rPr>
                      <m:t>  =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cs typeface="Times New Roman" pitchFamily="18" charset="0"/>
                      </a:rPr>
                      <m:t>LiF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779818"/>
                <a:ext cx="4959928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3754582"/>
            <a:ext cx="9033182" cy="2818968"/>
            <a:chOff x="124695" y="3789650"/>
            <a:chExt cx="9033182" cy="2818968"/>
          </a:xfrm>
        </p:grpSpPr>
        <p:pic>
          <p:nvPicPr>
            <p:cNvPr id="47" name="Picture 3" descr="C:\Users\DOEL\Desktop\lithium-fluoride-250x25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 r="8228" b="15656"/>
            <a:stretch/>
          </p:blipFill>
          <p:spPr bwMode="auto">
            <a:xfrm>
              <a:off x="845128" y="3789650"/>
              <a:ext cx="2729346" cy="2132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DOEL\Desktop\file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9" t="6021" r="20401" b="17641"/>
            <a:stretch/>
          </p:blipFill>
          <p:spPr bwMode="auto">
            <a:xfrm>
              <a:off x="5652655" y="3808670"/>
              <a:ext cx="2784763" cy="203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124695" y="5900732"/>
              <a:ext cx="41425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লিথিয়াম ফ্লোরাইড</a:t>
              </a:r>
              <a:endParaRPr lang="en-US" sz="4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15368" y="5831459"/>
              <a:ext cx="41425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লিথিয়াম ফ্লোরাইড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6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17" y="974826"/>
            <a:ext cx="8409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সোডিয়াম ও ফ্লোরিন পরমাণু সংযোগে সোডিয়াম ফ্লোরাইড যৌগটির গঠন প্রক্রিয়া খাতায় এঁকে দেখাও।</a:t>
            </a:r>
            <a:endParaRPr lang="en-US" sz="4000" dirty="0">
              <a:solidFill>
                <a:srgbClr val="3333CC"/>
              </a:solidFill>
            </a:endParaRPr>
          </a:p>
        </p:txBody>
      </p:sp>
      <p:pic>
        <p:nvPicPr>
          <p:cNvPr id="4" name="Picture 5" descr="C:\Users\DOEL\Desktop\tumblr_n7p83aITQN1rhb9f5o2_r1_12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19" y="2891640"/>
            <a:ext cx="6966719" cy="32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80582" y="1610668"/>
                <a:ext cx="2263563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𝐍𝐚</m:t>
                          </m:r>
                        </m:e>
                        <m:sup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en-US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22.99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82" y="1610668"/>
                <a:ext cx="2263563" cy="2148602"/>
              </a:xfrm>
              <a:prstGeom prst="rect">
                <a:avLst/>
              </a:prstGeom>
              <a:blipFill rotWithShape="1">
                <a:blip r:embed="rId4"/>
                <a:stretch>
                  <a:fillRect l="-5556" r="-9259" b="-1699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DOEL\Desktop\bon\sdf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" y="4093683"/>
            <a:ext cx="2819400" cy="21486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42009" y="1610668"/>
            <a:ext cx="2819400" cy="2266954"/>
            <a:chOff x="1022124" y="1208873"/>
            <a:chExt cx="2819400" cy="2266954"/>
          </a:xfrm>
        </p:grpSpPr>
        <p:pic>
          <p:nvPicPr>
            <p:cNvPr id="5" name="Picture 7" descr="C:\Users\DOEL\Desktop\bon\ewfwq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24" y="1208873"/>
              <a:ext cx="2819400" cy="2148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24937" y="2552497"/>
              <a:ext cx="10310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</a:p>
          </p:txBody>
        </p:sp>
      </p:grpSp>
      <p:sp>
        <p:nvSpPr>
          <p:cNvPr id="7" name="Left-Right Arrow 6"/>
          <p:cNvSpPr/>
          <p:nvPr/>
        </p:nvSpPr>
        <p:spPr>
          <a:xfrm>
            <a:off x="3689119" y="2282480"/>
            <a:ext cx="900546" cy="804978"/>
          </a:xfrm>
          <a:prstGeom prst="leftRightArrow">
            <a:avLst>
              <a:gd name="adj1" fmla="val 46558"/>
              <a:gd name="adj2" fmla="val 50000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689119" y="4637753"/>
            <a:ext cx="900546" cy="804978"/>
          </a:xfrm>
          <a:prstGeom prst="leftRightArrow">
            <a:avLst>
              <a:gd name="adj1" fmla="val 46558"/>
              <a:gd name="adj2" fmla="val 50000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0582" y="4093683"/>
                <a:ext cx="2318982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𝐂𝐥</m:t>
                          </m:r>
                        </m:e>
                        <m:sup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en-US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35.45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82" y="4093683"/>
                <a:ext cx="2318982" cy="2148602"/>
              </a:xfrm>
              <a:prstGeom prst="rect">
                <a:avLst/>
              </a:prstGeom>
              <a:blipFill rotWithShape="1">
                <a:blip r:embed="rId7"/>
                <a:stretch>
                  <a:fillRect l="-4134" r="-8010" b="-173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60711" y="260730"/>
            <a:ext cx="6062754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ক্লোরিনের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9577" y="1974614"/>
            <a:ext cx="1510145" cy="109260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 algn="ctr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2, 8, 1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5" y="4599711"/>
            <a:ext cx="1676386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2, 8, 7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62944" y="2436683"/>
            <a:ext cx="3629891" cy="3269674"/>
            <a:chOff x="4862944" y="2436683"/>
            <a:chExt cx="3629891" cy="3269674"/>
          </a:xfrm>
        </p:grpSpPr>
        <p:grpSp>
          <p:nvGrpSpPr>
            <p:cNvPr id="3" name="Group 2"/>
            <p:cNvGrpSpPr/>
            <p:nvPr/>
          </p:nvGrpSpPr>
          <p:grpSpPr>
            <a:xfrm>
              <a:off x="4862944" y="2436683"/>
              <a:ext cx="3629891" cy="3269674"/>
              <a:chOff x="4904509" y="2173438"/>
              <a:chExt cx="3629891" cy="32696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904509" y="2173438"/>
                <a:ext cx="3629891" cy="3269674"/>
                <a:chOff x="665018" y="2036619"/>
                <a:chExt cx="3629891" cy="32696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65018" y="2036619"/>
                  <a:ext cx="3629891" cy="326967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191496" y="2549233"/>
                  <a:ext cx="2563089" cy="234834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662545" y="2992584"/>
                  <a:ext cx="1620982" cy="1496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67790" y="3366656"/>
                  <a:ext cx="810491" cy="7481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035384" y="429663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570948" y="259253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99995" y="260638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42107" y="348441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892765" y="380827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99995" y="4852559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611215" y="4913168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329676" y="3642014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29676" y="3945094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02036" y="5227047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53822" y="469841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76840" y="5034397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256444" y="4410950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859427" y="2537119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044729" y="2738011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50253" y="3325098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633609" y="2550911"/>
              <a:ext cx="202622" cy="18703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623453" y="2438414"/>
            <a:ext cx="3629891" cy="3269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048620" y="2893882"/>
            <a:ext cx="2664400" cy="2493789"/>
            <a:chOff x="1090185" y="2492087"/>
            <a:chExt cx="2664400" cy="2493789"/>
          </a:xfrm>
        </p:grpSpPr>
        <p:grpSp>
          <p:nvGrpSpPr>
            <p:cNvPr id="28" name="Group 27"/>
            <p:cNvGrpSpPr/>
            <p:nvPr/>
          </p:nvGrpSpPr>
          <p:grpSpPr>
            <a:xfrm>
              <a:off x="1191496" y="2549233"/>
              <a:ext cx="2563089" cy="2348345"/>
              <a:chOff x="1191496" y="2549233"/>
              <a:chExt cx="2563089" cy="234834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795893" y="4159816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04114" y="2599460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82944" y="2492087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75708" y="2666972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81377" y="2897334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00732" y="4798839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26672" y="4748633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0185" y="3505195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0185" y="3808275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74397" y="3164039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3826870" y="3042815"/>
            <a:ext cx="202622" cy="18703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669715" y="1484244"/>
            <a:ext cx="160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44834" y="1456808"/>
            <a:ext cx="135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42269" y="1456808"/>
            <a:ext cx="135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089563" y="1456808"/>
            <a:ext cx="406980" cy="362298"/>
            <a:chOff x="1048620" y="456158"/>
            <a:chExt cx="447670" cy="44542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048620" y="678873"/>
              <a:ext cx="4476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72455" y="456158"/>
              <a:ext cx="0" cy="445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796084" y="1607127"/>
            <a:ext cx="4030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862944" y="2800364"/>
            <a:ext cx="202622" cy="18703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189014" y="1646892"/>
            <a:ext cx="4849101" cy="4174965"/>
            <a:chOff x="1884215" y="1494013"/>
            <a:chExt cx="4849101" cy="4174965"/>
          </a:xfrm>
        </p:grpSpPr>
        <p:grpSp>
          <p:nvGrpSpPr>
            <p:cNvPr id="52" name="Group 51"/>
            <p:cNvGrpSpPr/>
            <p:nvPr/>
          </p:nvGrpSpPr>
          <p:grpSpPr>
            <a:xfrm>
              <a:off x="3948545" y="1514699"/>
              <a:ext cx="692729" cy="3514503"/>
              <a:chOff x="3948545" y="1514699"/>
              <a:chExt cx="692729" cy="3514503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4641273" y="2119745"/>
              <a:ext cx="692729" cy="3514503"/>
              <a:chOff x="3948545" y="1514699"/>
              <a:chExt cx="692729" cy="3514503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76" name="Oval 175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3269673" y="1494013"/>
              <a:ext cx="692729" cy="2923311"/>
              <a:chOff x="3948545" y="2105891"/>
              <a:chExt cx="692729" cy="2923311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60" name="Oval 159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5347858" y="1553986"/>
              <a:ext cx="692729" cy="3514503"/>
              <a:chOff x="3948545" y="1514699"/>
              <a:chExt cx="692729" cy="3514503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6" name="Group 55"/>
            <p:cNvGrpSpPr/>
            <p:nvPr/>
          </p:nvGrpSpPr>
          <p:grpSpPr>
            <a:xfrm>
              <a:off x="2576944" y="1514704"/>
              <a:ext cx="692729" cy="3514503"/>
              <a:chOff x="3948545" y="1514699"/>
              <a:chExt cx="692729" cy="351450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6040587" y="2119745"/>
              <a:ext cx="692729" cy="3514503"/>
              <a:chOff x="3948545" y="1514699"/>
              <a:chExt cx="692729" cy="351450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1898072" y="1505774"/>
              <a:ext cx="665019" cy="581891"/>
              <a:chOff x="3948545" y="3241964"/>
              <a:chExt cx="665019" cy="58189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347863" y="5087087"/>
              <a:ext cx="665019" cy="581891"/>
              <a:chOff x="3948545" y="2660073"/>
              <a:chExt cx="665019" cy="58189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655136" y="1563287"/>
              <a:ext cx="665019" cy="581891"/>
              <a:chOff x="3948545" y="3241964"/>
              <a:chExt cx="665019" cy="581891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69680" y="4442756"/>
              <a:ext cx="665019" cy="581891"/>
              <a:chOff x="3948545" y="2660073"/>
              <a:chExt cx="665019" cy="581891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054443" y="1588711"/>
              <a:ext cx="665019" cy="581891"/>
              <a:chOff x="3948545" y="3241964"/>
              <a:chExt cx="665019" cy="58189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990116" y="5045345"/>
              <a:ext cx="665019" cy="581891"/>
              <a:chOff x="3948545" y="2660073"/>
              <a:chExt cx="665019" cy="581891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76945" y="5015352"/>
              <a:ext cx="665019" cy="581891"/>
              <a:chOff x="3948545" y="2660073"/>
              <a:chExt cx="665019" cy="581891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83532" y="5052359"/>
              <a:ext cx="665019" cy="581891"/>
              <a:chOff x="3948545" y="3241964"/>
              <a:chExt cx="665019" cy="58189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884215" y="2089758"/>
              <a:ext cx="692729" cy="3514503"/>
              <a:chOff x="3948545" y="1514699"/>
              <a:chExt cx="692729" cy="351450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6" name="Group 205"/>
          <p:cNvGrpSpPr/>
          <p:nvPr/>
        </p:nvGrpSpPr>
        <p:grpSpPr>
          <a:xfrm>
            <a:off x="1676405" y="762004"/>
            <a:ext cx="5652654" cy="5569531"/>
            <a:chOff x="9579429" y="2322274"/>
            <a:chExt cx="2390570" cy="2389333"/>
          </a:xfrm>
          <a:scene3d>
            <a:camera prst="perspectiveRelaxedModerately"/>
            <a:lightRig rig="threePt" dir="t"/>
          </a:scene3d>
        </p:grpSpPr>
        <p:pic>
          <p:nvPicPr>
            <p:cNvPr id="207" name="Picture 3" descr="C:\Users\DOEL\Desktop\bon\zv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429" y="2322274"/>
              <a:ext cx="2390570" cy="23893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p3d extrusionH="25400">
              <a:bevelT w="304800" h="152400" prst="relaxedInset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Rectangle 207"/>
            <p:cNvSpPr/>
            <p:nvPr/>
          </p:nvSpPr>
          <p:spPr>
            <a:xfrm>
              <a:off x="9989078" y="3520623"/>
              <a:ext cx="1627492" cy="277276"/>
            </a:xfrm>
            <a:prstGeom prst="rect">
              <a:avLst/>
            </a:prstGeom>
            <a:ln w="9525">
              <a:noFill/>
            </a:ln>
            <a:sp3d>
              <a:bevelT prst="relaxedInset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 লবণ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1889752" y="219168"/>
            <a:ext cx="5702539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ongolian Baiti" pitchFamily="66" charset="0"/>
                <a:cs typeface="NikoshBAN" pitchFamily="2" charset="0"/>
              </a:rPr>
              <a:t>Na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বিক্রিয়ায় </a:t>
            </a:r>
            <a:r>
              <a:rPr lang="en-US" sz="3200" dirty="0" err="1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NaCl</a:t>
            </a:r>
            <a:r>
              <a:rPr lang="en-US" sz="3200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5469 -0.0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7569 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1.11022E-16 L -0.05139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2" grpId="0" animBg="1"/>
      <p:bldP spid="42" grpId="1" animBg="1"/>
      <p:bldP spid="42" grpId="2" animBg="1"/>
      <p:bldP spid="43" grpId="0"/>
      <p:bldP spid="43" grpId="1"/>
      <p:bldP spid="44" grpId="0"/>
      <p:bldP spid="44" grpId="1"/>
      <p:bldP spid="45" grpId="0"/>
      <p:bldP spid="45" grpId="1"/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41" y="741542"/>
            <a:ext cx="1510145" cy="109260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 algn="ctr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2, 8, 1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7926" y="741542"/>
                <a:ext cx="4391890" cy="206210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200" b="1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আয়নের চার্জ গঠন:</a:t>
                </a:r>
              </a:p>
              <a:p>
                <a:pPr algn="ctr"/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11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টি প্রোটনের চার্জ  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11</a:t>
                </a:r>
                <a:endParaRPr lang="bn-BD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en-US" sz="3200" u="sng" dirty="0" smtClean="0">
                    <a:latin typeface="Times New Roman" pitchFamily="18" charset="0"/>
                    <a:cs typeface="NikoshBAN" pitchFamily="2" charset="0"/>
                  </a:rPr>
                  <a:t>10</a:t>
                </a:r>
                <a:r>
                  <a:rPr lang="bn-BD" sz="3200" u="sng" dirty="0" smtClean="0">
                    <a:latin typeface="NikoshBAN" pitchFamily="2" charset="0"/>
                    <a:cs typeface="NikoshBAN" pitchFamily="2" charset="0"/>
                  </a:rPr>
                  <a:t> টি ইলেকট্রনের চার্জ </a:t>
                </a:r>
                <a:r>
                  <a:rPr lang="bn-BD" sz="3200" u="sng" dirty="0" smtClean="0">
                    <a:latin typeface="Times New Roman" pitchFamily="18" charset="0"/>
                    <a:cs typeface="NikoshBAN" pitchFamily="2" charset="0"/>
                  </a:rPr>
                  <a:t>= - </a:t>
                </a:r>
                <a:r>
                  <a:rPr lang="en-US" sz="3200" u="sng" dirty="0" smtClean="0">
                    <a:latin typeface="Times New Roman" pitchFamily="18" charset="0"/>
                    <a:cs typeface="NikoshBAN" pitchFamily="2" charset="0"/>
                  </a:rPr>
                  <a:t>10</a:t>
                </a:r>
              </a:p>
              <a:p>
                <a:pPr algn="ctr"/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    মোট চার্জ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= + 1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6" y="741542"/>
                <a:ext cx="439189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275" t="-2616" r="-138" b="-814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0341" y="2978493"/>
            <a:ext cx="1510145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2, 8, 7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7935" y="2972118"/>
                <a:ext cx="4391890" cy="22006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latin typeface="Cambria Math"/>
                            <a:cs typeface="Times New Roman" pitchFamily="18" charset="0"/>
                          </a:rPr>
                          <m:t>𝐂𝐥</m:t>
                        </m:r>
                      </m:e>
                      <m:sup>
                        <m:r>
                          <a:rPr lang="en-US" sz="3600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আয়নের চার্জ গঠন:</a:t>
                </a:r>
              </a:p>
              <a:p>
                <a:pPr algn="ctr"/>
                <a:r>
                  <a:rPr lang="en-US" sz="3300" dirty="0" smtClean="0">
                    <a:latin typeface="Times New Roman" pitchFamily="18" charset="0"/>
                    <a:cs typeface="NikoshBAN" pitchFamily="2" charset="0"/>
                  </a:rPr>
                  <a:t>17</a:t>
                </a:r>
                <a:r>
                  <a:rPr lang="bn-BD" sz="3300" dirty="0" smtClean="0">
                    <a:latin typeface="NikoshBAN" pitchFamily="2" charset="0"/>
                    <a:cs typeface="NikoshBAN" pitchFamily="2" charset="0"/>
                  </a:rPr>
                  <a:t> টি প্রোটনের চার্জ   </a:t>
                </a:r>
                <a:r>
                  <a:rPr lang="bn-BD" sz="3300" dirty="0" smtClean="0"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33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300" dirty="0" smtClean="0">
                    <a:latin typeface="Times New Roman" pitchFamily="18" charset="0"/>
                    <a:cs typeface="NikoshBAN" pitchFamily="2" charset="0"/>
                  </a:rPr>
                  <a:t>+ </a:t>
                </a:r>
                <a:r>
                  <a:rPr lang="en-US" sz="3300" dirty="0" smtClean="0">
                    <a:latin typeface="Times New Roman" pitchFamily="18" charset="0"/>
                    <a:cs typeface="NikoshBAN" pitchFamily="2" charset="0"/>
                  </a:rPr>
                  <a:t>17</a:t>
                </a:r>
                <a:endParaRPr lang="bn-BD" sz="33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en-US" sz="3200" u="sng" dirty="0" smtClean="0">
                    <a:latin typeface="Times New Roman" pitchFamily="18" charset="0"/>
                    <a:cs typeface="NikoshBAN" pitchFamily="2" charset="0"/>
                  </a:rPr>
                  <a:t>18</a:t>
                </a:r>
                <a:r>
                  <a:rPr lang="bn-BD" sz="3200" u="sng" dirty="0" smtClean="0">
                    <a:latin typeface="NikoshBAN" pitchFamily="2" charset="0"/>
                    <a:cs typeface="NikoshBAN" pitchFamily="2" charset="0"/>
                  </a:rPr>
                  <a:t> টি ইলেকট্রনের চার্জ </a:t>
                </a:r>
                <a:r>
                  <a:rPr lang="bn-BD" sz="3200" u="sng" dirty="0" smtClean="0">
                    <a:latin typeface="Times New Roman" pitchFamily="18" charset="0"/>
                    <a:cs typeface="NikoshBAN" pitchFamily="2" charset="0"/>
                  </a:rPr>
                  <a:t>= - </a:t>
                </a:r>
                <a:r>
                  <a:rPr lang="en-US" sz="3200" u="sng" dirty="0" smtClean="0">
                    <a:latin typeface="Times New Roman" pitchFamily="18" charset="0"/>
                    <a:cs typeface="NikoshBAN" pitchFamily="2" charset="0"/>
                  </a:rPr>
                  <a:t>18</a:t>
                </a:r>
              </a:p>
              <a:p>
                <a:pPr algn="ctr"/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    মোট চার্জ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= - 1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35" y="2972118"/>
                <a:ext cx="4391890" cy="220060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2725" r="-1377" b="-490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0470" y="745962"/>
                <a:ext cx="2147455" cy="1077218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2, 8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0" y="745962"/>
                <a:ext cx="2147455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557" t="-7104" b="-1256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0471" y="2976268"/>
                <a:ext cx="2147455" cy="120032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1">
                              <a:latin typeface="Cambria Math"/>
                              <a:cs typeface="Times New Roman" pitchFamily="18" charset="0"/>
                            </a:rPr>
                            <m:t>𝐂𝐥</m:t>
                          </m:r>
                        </m:e>
                        <m:sup>
                          <m:r>
                            <a:rPr lang="en-US" sz="4000" b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2, 8, 8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1" y="2976268"/>
                <a:ext cx="2147455" cy="1200329"/>
              </a:xfrm>
              <a:prstGeom prst="rect">
                <a:avLst/>
              </a:prstGeom>
              <a:blipFill rotWithShape="1">
                <a:blip r:embed="rId6"/>
                <a:stretch>
                  <a:fillRect b="-133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0343" y="1834149"/>
                <a:ext cx="3657582" cy="9541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 dirty="0">
                        <a:latin typeface="Cambria Math"/>
                        <a:cs typeface="NikoshBAN" pitchFamily="2" charset="0"/>
                      </a:rPr>
                      <m:t>ন</m:t>
                    </m:r>
                    <m:r>
                      <m:rPr>
                        <m:nor/>
                      </m:rPr>
                      <a:rPr lang="bn-BD" sz="2800" b="0" i="0" dirty="0" smtClean="0">
                        <a:latin typeface="Cambria Math"/>
                        <a:cs typeface="NikoshBAN" pitchFamily="2" charset="0"/>
                      </a:rPr>
                      <m:t>িকটবর্তী </m:t>
                    </m:r>
                    <m:r>
                      <a:rPr lang="en-US" sz="2800" b="0" i="0" dirty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Ne</m:t>
                    </m:r>
                  </m:oMath>
                </a14:m>
                <a:r>
                  <a:rPr lang="bn-BD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এর ইলেকট্রন বিন্যাস</a:t>
                </a:r>
                <a:r>
                  <a:rPr lang="bn-BD" sz="2800" dirty="0" smtClean="0">
                    <a:latin typeface="Times New Roman" pitchFamily="18" charset="0"/>
                    <a:cs typeface="NikoshBAN" pitchFamily="2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2, 8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43" y="1834149"/>
                <a:ext cx="3657582" cy="954107"/>
              </a:xfrm>
              <a:prstGeom prst="rect">
                <a:avLst/>
              </a:prstGeom>
              <a:blipFill rotWithShape="1">
                <a:blip r:embed="rId7"/>
                <a:stretch>
                  <a:fillRect t="-6173" r="-165" b="-1604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0342" y="4171387"/>
                <a:ext cx="3657582" cy="10156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dirty="0" smtClean="0">
                        <a:latin typeface="Cambria Math"/>
                        <a:cs typeface="NikoshBAN" pitchFamily="2" charset="0"/>
                      </a:rPr>
                      <m:t>নিকটবর্তী</m:t>
                    </m:r>
                    <m:r>
                      <m:rPr>
                        <m:nor/>
                      </m:rPr>
                      <a:rPr lang="bn-BD" sz="3200" b="0" i="0" dirty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Ar</m:t>
                    </m:r>
                    <m:r>
                      <a:rPr lang="bn-BD" sz="32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এর ইলেকট্রন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: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2, 8, 8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42" y="4171387"/>
                <a:ext cx="3657582" cy="1015663"/>
              </a:xfrm>
              <a:prstGeom prst="rect">
                <a:avLst/>
              </a:prstGeom>
              <a:blipFill rotWithShape="1">
                <a:blip r:embed="rId8"/>
                <a:stretch>
                  <a:fillRect t="-5202" r="-5446" b="-138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82984" y="5290403"/>
                <a:ext cx="4059388" cy="646331"/>
              </a:xfrm>
              <a:prstGeom prst="rect">
                <a:avLst/>
              </a:prstGeom>
              <a:solidFill>
                <a:srgbClr val="00FF99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NaCl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84" y="5290403"/>
                <a:ext cx="4059388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1607" b="-294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76397" y="80615"/>
            <a:ext cx="573578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ইলেকট্রন বিন্যাস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0864" y="6042944"/>
            <a:ext cx="66363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হল আয়নিক বন্ধন।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444" y="6056800"/>
            <a:ext cx="6636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 ক্লোরাইড একটি আয়নিক যৌগ।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656" y="6015236"/>
            <a:ext cx="8534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এখানে, ক্যাটায়ন কোনটি এবং অ্যানায়ন কোনটি?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1" y="1981193"/>
            <a:ext cx="5109004" cy="3077771"/>
          </a:xfrm>
          <a:prstGeom prst="round2DiagRect">
            <a:avLst>
              <a:gd name="adj1" fmla="val 16667"/>
              <a:gd name="adj2" fmla="val 17692"/>
            </a:avLst>
          </a:prstGeom>
          <a:ln w="114300">
            <a:solidFill>
              <a:srgbClr val="FF00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5959213"/>
            <a:ext cx="40955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লোকটির নাম কী?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546" y="5211061"/>
            <a:ext cx="289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ওয়েল্টার কোসেল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19" y="495594"/>
            <a:ext cx="7883232" cy="1200329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ওয়েল্টার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১৯১৬ সালে আয়নিক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বন্ধন আবিষ্কার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4130" y="5971116"/>
            <a:ext cx="6213585" cy="584775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(16 September 1853 --- 5 July 1927)</a:t>
            </a:r>
          </a:p>
        </p:txBody>
      </p:sp>
    </p:spTree>
    <p:extLst>
      <p:ext uri="{BB962C8B-B14F-4D97-AF65-F5344CB8AC3E}">
        <p14:creationId xmlns:p14="http://schemas.microsoft.com/office/powerpoint/2010/main" val="333203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96978" y="69269"/>
            <a:ext cx="2618513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কাজ:</a:t>
            </a:r>
            <a:endParaRPr lang="en-US" sz="4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2080571"/>
                <a:ext cx="8520545" cy="3539430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ম্যাগনেসিয়াম অক্সাইড, ক্যালসিয়াম ক্লোরাইড এবং পটাসিয়াম </a:t>
                </a:r>
              </a:p>
              <a:p>
                <a:r>
                  <a:rPr lang="bn-BD" sz="3200" dirty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  ক্লোরাইড যৌগসমূহের গঠন প্রক্রিয়া এঁকে দেখাও এবং </a:t>
                </a:r>
                <a:endParaRPr lang="en-US" sz="3200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ctr"/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নিচের প্রশ্নগুলোর উত্তর দাও:</a:t>
                </a:r>
              </a:p>
              <a:p>
                <a:pPr marL="742950" indent="-742950">
                  <a:buAutoNum type="arabicPeriod"/>
                </a:pPr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ম্যাগনেসিয়াম অক্সাইড বন্ধন গঠনের সময় ম্যাগনেসিয়াম ও অক্সিজেন কতটি করে ইলেকট্রন দান ও গ্রহণ করে?</a:t>
                </a:r>
              </a:p>
              <a:p>
                <a:r>
                  <a:rPr lang="bn-BD" sz="3200" dirty="0" smtClean="0">
                    <a:solidFill>
                      <a:srgbClr val="3333CC"/>
                    </a:solidFill>
                    <a:cs typeface="NikoshBAN" pitchFamily="2" charset="0"/>
                    <a:sym typeface="Wingdings"/>
                  </a:rPr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𝑀𝑔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𝑀𝑔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আয়নে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আয়নে পরিণত হল</a:t>
                </a:r>
                <a:r>
                  <a:rPr lang="en-US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কেন?</a:t>
                </a:r>
              </a:p>
              <a:p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৩. </a:t>
                </a:r>
                <a:r>
                  <a:rPr lang="en-US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 </a:t>
                </a:r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ক্যালসিয়াম ক্লোরাইডের সংকেত কী?</a:t>
                </a:r>
                <a:endParaRPr lang="en-US" sz="32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80571"/>
                <a:ext cx="8520545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348" t="-2196" b="-371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71855" y="307170"/>
            <a:ext cx="1731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408" y="569269"/>
            <a:ext cx="565753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ইলেকট্রন বিন্যাস: 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2, 8, 2.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85406" y="1220427"/>
                <a:ext cx="5657541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sz="36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এর ইলেকট্রন বিন্যাস: </a:t>
                </a:r>
                <a:r>
                  <a:rPr lang="en-US" sz="3600" dirty="0" smtClean="0">
                    <a:latin typeface="Mongolian Baiti" pitchFamily="66" charset="0"/>
                    <a:cs typeface="Mongolian Baiti" pitchFamily="66" charset="0"/>
                  </a:rPr>
                  <a:t>2, 6.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406" y="1220427"/>
                <a:ext cx="565754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286" b="-321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3590" y="5712701"/>
                <a:ext cx="5817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Mg</m:t>
                        </m:r>
                      </m:e>
                      <m:sup>
                        <m: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+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=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MgO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590" y="5712701"/>
                <a:ext cx="581789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23453" y="2370457"/>
            <a:ext cx="3629891" cy="3269674"/>
            <a:chOff x="623453" y="2646239"/>
            <a:chExt cx="3629891" cy="3269674"/>
          </a:xfrm>
        </p:grpSpPr>
        <p:sp>
          <p:nvSpPr>
            <p:cNvPr id="6" name="Oval 5"/>
            <p:cNvSpPr/>
            <p:nvPr/>
          </p:nvSpPr>
          <p:spPr>
            <a:xfrm>
              <a:off x="623453" y="2646239"/>
              <a:ext cx="3629891" cy="326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48620" y="3101707"/>
              <a:ext cx="2765711" cy="2493789"/>
              <a:chOff x="1090185" y="2492087"/>
              <a:chExt cx="2765711" cy="24937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91496" y="2549233"/>
                <a:ext cx="2563089" cy="2348345"/>
                <a:chOff x="1191496" y="2549233"/>
                <a:chExt cx="2563089" cy="2348345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191496" y="2549233"/>
                  <a:ext cx="2563089" cy="234834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662545" y="2992584"/>
                  <a:ext cx="1620982" cy="1496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067790" y="3366656"/>
                  <a:ext cx="810491" cy="74814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795893" y="4159816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804114" y="2599460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82944" y="2492087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53274" y="348441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29440" y="3900062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400732" y="479883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26672" y="4748633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90185" y="3505195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90185" y="3808275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74397" y="316403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826870" y="3250640"/>
              <a:ext cx="202622" cy="1870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96139" y="5375591"/>
              <a:ext cx="202622" cy="1870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5107" y="4095795"/>
              <a:ext cx="7135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en-US" sz="28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62944" y="2368726"/>
            <a:ext cx="3629891" cy="3269674"/>
            <a:chOff x="4862944" y="2644508"/>
            <a:chExt cx="3629891" cy="3269674"/>
          </a:xfrm>
        </p:grpSpPr>
        <p:sp>
          <p:nvSpPr>
            <p:cNvPr id="26" name="Oval 25"/>
            <p:cNvSpPr/>
            <p:nvPr/>
          </p:nvSpPr>
          <p:spPr>
            <a:xfrm>
              <a:off x="4862944" y="2644508"/>
              <a:ext cx="3629891" cy="326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608876" y="3409974"/>
              <a:ext cx="2181275" cy="1840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65716" y="3974545"/>
              <a:ext cx="810491" cy="748146"/>
            </a:xfrm>
            <a:prstGeom prst="ellipse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57849" y="4658856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0471" y="569811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73364" y="317097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35275" y="550546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214879" y="4882020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17862" y="300818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03164" y="320908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404385" y="361261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191816" y="3921928"/>
                  <a:ext cx="9224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o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816" y="3921928"/>
                  <a:ext cx="922497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33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7" y="1228299"/>
            <a:ext cx="5513696" cy="4039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Picture 2" descr="C:\Users\DOEL\Desktop\14206956946_b71a59ea9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5" y="225260"/>
            <a:ext cx="6585053" cy="6366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14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90284" y="2274195"/>
            <a:ext cx="7043571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২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.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ক্যাটায়ন কী?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464" y="1782375"/>
            <a:ext cx="3691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. প্রশ্ন: আয়নিক বন্ধন কী?</a:t>
            </a:r>
            <a:endParaRPr lang="bn-BD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975" y="1650750"/>
            <a:ext cx="8077200" cy="4756985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6978" y="69269"/>
            <a:ext cx="1953495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573" y="2856086"/>
            <a:ext cx="7043571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৩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.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অ্যানায়ন কী?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8765" y="3586416"/>
            <a:ext cx="8056410" cy="1015663"/>
            <a:chOff x="498765" y="3586416"/>
            <a:chExt cx="8056410" cy="1015663"/>
          </a:xfrm>
        </p:grpSpPr>
        <p:sp>
          <p:nvSpPr>
            <p:cNvPr id="7" name="Rectangle 6"/>
            <p:cNvSpPr/>
            <p:nvPr/>
          </p:nvSpPr>
          <p:spPr>
            <a:xfrm>
              <a:off x="498765" y="3586416"/>
              <a:ext cx="80564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</a:t>
              </a:r>
              <a:r>
                <a:rPr lang="bn-BD" sz="3200" dirty="0">
                  <a:solidFill>
                    <a:srgbClr val="3333FF"/>
                  </a:solidFill>
                  <a:latin typeface="TonnyBanglaOMJ" pitchFamily="2" charset="0"/>
                  <a:cs typeface="TonnyBanglaOMJ" pitchFamily="2" charset="0"/>
                </a:rPr>
                <a:t> </a:t>
              </a:r>
              <a:r>
                <a:rPr lang="bn-BD" sz="3200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৪.</a:t>
              </a:r>
              <a:r>
                <a:rPr lang="bn-BD" sz="2800" b="1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প্রশ্ন: </a:t>
              </a:r>
              <a:r>
                <a:rPr lang="bn-BD" sz="2800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সোডিয়ামের  ইলেকট্রন বিন্যাস কত?</a:t>
              </a:r>
              <a:endPara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ক   </a:t>
              </a:r>
              <a:r>
                <a:rPr lang="en-US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2, 8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খ    </a:t>
              </a:r>
              <a:r>
                <a:rPr lang="en-US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2, 8, 1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en-US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2, 8, 2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ঘ    </a:t>
              </a:r>
              <a:r>
                <a:rPr lang="en-US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2, 8, 6</a:t>
              </a:r>
              <a:r>
                <a:rPr lang="bn-BD" sz="28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23454" y="4114800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16727" y="410094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433457" y="410094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09857" y="4073237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2565" y="4851605"/>
            <a:ext cx="8002610" cy="1430357"/>
            <a:chOff x="552565" y="4851605"/>
            <a:chExt cx="8002610" cy="1430357"/>
          </a:xfrm>
        </p:grpSpPr>
        <p:sp>
          <p:nvSpPr>
            <p:cNvPr id="9" name="Rectangle 8"/>
            <p:cNvSpPr/>
            <p:nvPr/>
          </p:nvSpPr>
          <p:spPr>
            <a:xfrm>
              <a:off x="552565" y="4851605"/>
              <a:ext cx="800261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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bn-BD" sz="2800" b="1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৫.প্রশ্ন:  লিথিয়ামের  পারমাণবিক সংখ্যা কত? </a:t>
              </a:r>
              <a:endPara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ক    ২                                       খ</a:t>
              </a:r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     ৩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গ    ৭                                        ঘ           ১৭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06584" y="5278582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9821" y="5264729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92730" y="5791201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07530" y="580505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2216727" y="4059382"/>
            <a:ext cx="526473" cy="5403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65962" y="5250874"/>
            <a:ext cx="512556" cy="484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0899" y="2114884"/>
            <a:ext cx="3691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আয়নিক বন্ধন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ক্যাটায়ন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অ্যানায়ন।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6979" y="69269"/>
            <a:ext cx="3976258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শব্দসমূহ: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77923" y="2832084"/>
            <a:ext cx="764274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বন্ধন গঠন করে এমন চারটি মৌলের 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মৌলগুলো দ্বারা গঠিত আয়নিক যৌগ লিখে আনবে।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6978" y="69269"/>
            <a:ext cx="2604658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54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244436" y="1593266"/>
            <a:ext cx="4779818" cy="4308763"/>
          </a:xfrm>
          <a:prstGeom prst="star6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85000">
                <a:srgbClr val="BD922A"/>
              </a:gs>
              <a:gs pos="85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77319"/>
              </p:ext>
            </p:extLst>
          </p:nvPr>
        </p:nvGraphicFramePr>
        <p:xfrm>
          <a:off x="4135582" y="32233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5582" y="32233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11927" y="219165"/>
            <a:ext cx="5458691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ভিডিও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দেখ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37" y="6176631"/>
            <a:ext cx="857596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** শিক্ষক যদি ক্লাসে সময় পান তাহলে এ স্লাইডের ভিডিওটি দেখাতে পারেন।**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608" y="1731819"/>
            <a:ext cx="7241603" cy="2937157"/>
          </a:xfrm>
          <a:custGeom>
            <a:avLst/>
            <a:gdLst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0 w 7033785"/>
              <a:gd name="connsiteY3" fmla="*/ 4641273 h 4641273"/>
              <a:gd name="connsiteX4" fmla="*/ 0 w 7033785"/>
              <a:gd name="connsiteY4" fmla="*/ 0 h 4641273"/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360218 w 7033785"/>
              <a:gd name="connsiteY3" fmla="*/ 4447309 h 4641273"/>
              <a:gd name="connsiteX4" fmla="*/ 0 w 7033785"/>
              <a:gd name="connsiteY4" fmla="*/ 0 h 4641273"/>
              <a:gd name="connsiteX0" fmla="*/ 207818 w 7241603"/>
              <a:gd name="connsiteY0" fmla="*/ 0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207818 w 7241603"/>
              <a:gd name="connsiteY4" fmla="*/ 0 h 4876799"/>
              <a:gd name="connsiteX0" fmla="*/ 1205346 w 7241603"/>
              <a:gd name="connsiteY0" fmla="*/ 374073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1205346 w 7241603"/>
              <a:gd name="connsiteY4" fmla="*/ 374073 h 487679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603" h="5001489">
                <a:moveTo>
                  <a:pt x="387928" y="0"/>
                </a:moveTo>
                <a:cubicBezTo>
                  <a:pt x="3670013" y="1260763"/>
                  <a:pt x="4957045" y="83127"/>
                  <a:pt x="7241603" y="124690"/>
                </a:cubicBezTo>
                <a:lnTo>
                  <a:pt x="7241603" y="4765963"/>
                </a:lnTo>
                <a:lnTo>
                  <a:pt x="0" y="5001489"/>
                </a:lnTo>
                <a:lnTo>
                  <a:pt x="387928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bn-BD" sz="11500" b="1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344" y="1729201"/>
            <a:ext cx="8763000" cy="4075077"/>
            <a:chOff x="193344" y="1483998"/>
            <a:chExt cx="8763000" cy="4075077"/>
          </a:xfrm>
        </p:grpSpPr>
        <p:sp>
          <p:nvSpPr>
            <p:cNvPr id="7" name="TextBox 6"/>
            <p:cNvSpPr txBox="1"/>
            <p:nvPr/>
          </p:nvSpPr>
          <p:spPr>
            <a:xfrm>
              <a:off x="193344" y="2678506"/>
              <a:ext cx="8763000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 হলেন-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344" y="3743193"/>
              <a:ext cx="8763000" cy="1815882"/>
            </a:xfrm>
            <a:prstGeom prst="rect">
              <a:avLst/>
            </a:prstGeom>
            <a:solidFill>
              <a:srgbClr val="CC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সামসুদ্দিন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তালুকদার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প্রভাষক,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অধ্যাপক,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জনাব মোঃ তাজুল ইসলাম, সহকারী অধ্যাপক, টিটিসি, পাবনা।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জি এম রাকিবুল ইসলাম, প্রভাষক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344" y="1483998"/>
              <a:ext cx="8763000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388" y="676221"/>
            <a:ext cx="3043449" cy="770444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3" y="3089571"/>
            <a:ext cx="3941622" cy="2462213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তালুকদার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  স্কুল,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লাকসাম,কুমিল্লা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০১৭৯৯২০৪০৪২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E-mail:italukther@gmail.com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2836" y="3089577"/>
            <a:ext cx="3948548" cy="3046988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পঞ্চম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১১/০৫/২০১৫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8147" y="99421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50" y="99421"/>
            <a:ext cx="4798571" cy="26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30566" y="429446"/>
            <a:ext cx="4641277" cy="4530444"/>
            <a:chOff x="2230566" y="429446"/>
            <a:chExt cx="4641277" cy="4530444"/>
          </a:xfrm>
        </p:grpSpPr>
        <p:pic>
          <p:nvPicPr>
            <p:cNvPr id="3" name="Picture 3" descr="C:\Users\DOEL\Desktop\bon\zv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566" y="429446"/>
              <a:ext cx="4641277" cy="453044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RelaxedModerately"/>
              <a:lightRig rig="threePt" dir="t"/>
            </a:scene3d>
            <a:sp3d extrusionH="25400">
              <a:bevelT w="304800" h="152400" prst="relaxedInset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025897" y="2701650"/>
              <a:ext cx="3159766" cy="830997"/>
            </a:xfrm>
            <a:prstGeom prst="rect">
              <a:avLst/>
            </a:prstGeom>
            <a:ln w="95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খাদ্য লবণ</a:t>
              </a:r>
              <a:endPara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Pentagon 4"/>
          <p:cNvSpPr/>
          <p:nvPr/>
        </p:nvSpPr>
        <p:spPr>
          <a:xfrm>
            <a:off x="128147" y="99421"/>
            <a:ext cx="3543308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পর্যবেক্ষণ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5658" y="5382547"/>
            <a:ext cx="685074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খাদ্য লবণ কোন কোন উপাদান দ্বারা গঠিত?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76197" y="5067880"/>
            <a:ext cx="7592291" cy="144655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সোডিয়াম + ক্লোরিন = সোডিয়াম ক্লোরাইড বা খাদ্য লবণ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4387" y="5426721"/>
            <a:ext cx="730068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এর উপাদানগুলো পরস্পরের সাথে যুক্ত হওয়াকে কী বলে?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/>
      <p:bldP spid="13" grpId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tumblr_n7p83aITQN1rhb9f5o2_r1_12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" y="1593276"/>
            <a:ext cx="7560543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055" y="5821277"/>
            <a:ext cx="82434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সোডিয়াম ও ফ্লোরিনের মধ্যে কোন ধরনের বন্ধন সৃষ্টি হয়?</a:t>
            </a:r>
            <a:endParaRPr lang="en-US" sz="3600" dirty="0"/>
          </a:p>
        </p:txBody>
      </p:sp>
      <p:sp>
        <p:nvSpPr>
          <p:cNvPr id="4" name="Pentagon 3"/>
          <p:cNvSpPr/>
          <p:nvPr/>
        </p:nvSpPr>
        <p:spPr>
          <a:xfrm>
            <a:off x="128147" y="99421"/>
            <a:ext cx="3543308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পর্যবেক্ষণ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531678"/>
            <a:ext cx="5410200" cy="18600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আয়নিক বন্ধন</a:t>
            </a:r>
            <a:endParaRPr lang="bn-BD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1600200"/>
            <a:ext cx="7315200" cy="3962400"/>
          </a:xfrm>
          <a:prstGeom prst="ellipse">
            <a:avLst/>
          </a:prstGeom>
          <a:noFill/>
          <a:ln w="1936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926" y="179736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4463" y="2218891"/>
            <a:ext cx="6722682" cy="1161634"/>
            <a:chOff x="928259" y="1440874"/>
            <a:chExt cx="7287492" cy="11616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928259" y="1440874"/>
              <a:ext cx="7287492" cy="1161634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88706" y="1678816"/>
              <a:ext cx="6993510" cy="64633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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ক্যাটায়ন ও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অ্যানায়ন কী তা বলতে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পারবে।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8318" y="3733815"/>
            <a:ext cx="6722682" cy="1161634"/>
            <a:chOff x="928259" y="1440874"/>
            <a:chExt cx="7287492" cy="11616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928259" y="1440874"/>
              <a:ext cx="7287492" cy="1161634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8706" y="1678816"/>
              <a:ext cx="6993510" cy="64633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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আয়নিক বন্ধন ব্যাখ্যা করতে পারবে।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Pentagon 8"/>
          <p:cNvSpPr/>
          <p:nvPr/>
        </p:nvSpPr>
        <p:spPr>
          <a:xfrm>
            <a:off x="96979" y="69269"/>
            <a:ext cx="2396842" cy="803564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3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1929" y="1163790"/>
            <a:ext cx="5250873" cy="4821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66619" y="2205719"/>
            <a:ext cx="3173969" cy="2900999"/>
            <a:chOff x="1394118" y="2743215"/>
            <a:chExt cx="2194142" cy="1967345"/>
          </a:xfrm>
        </p:grpSpPr>
        <p:sp>
          <p:nvSpPr>
            <p:cNvPr id="4" name="Oval 3"/>
            <p:cNvSpPr/>
            <p:nvPr/>
          </p:nvSpPr>
          <p:spPr>
            <a:xfrm>
              <a:off x="1394118" y="2743215"/>
              <a:ext cx="2194142" cy="19673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67790" y="3366656"/>
              <a:ext cx="810491" cy="748146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3518032" y="4692979"/>
            <a:ext cx="293106" cy="275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25756" y="2512139"/>
            <a:ext cx="293106" cy="275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73514" y="1648942"/>
            <a:ext cx="293106" cy="275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06459 C -0.02813 -0.06459 0.04913 0.02986 0.04913 0.14675 C 0.04913 0.26365 -0.02813 0.35902 -0.12292 0.35902 C -0.21771 0.35902 -0.2948 0.26365 -0.2948 0.14675 C -0.2948 0.02986 -0.21771 -0.06459 -0.12292 -0.0645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7 -0.38264 C 0.19132 -0.38264 0.26841 -0.28727 0.26841 -0.16898 C 0.26841 -0.05116 0.19132 0.04491 0.0967 0.04491 C 0.00243 0.04491 -0.07396 -0.05116 -0.07396 -0.16898 C -0.07396 -0.28727 0.00243 -0.38264 0.0967 -0.38264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9421 C 0.34826 -0.09421 0.47777 0.06366 0.47777 0.25903 C 0.47777 0.45347 0.34826 0.61227 0.18906 0.61227 C 0.02986 0.61227 -0.09948 0.45347 -0.09948 0.25903 C -0.09948 0.06366 0.02986 -0.09421 0.18906 -0.09421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3453" y="748104"/>
            <a:ext cx="3629891" cy="3269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48620" y="1203572"/>
            <a:ext cx="2664400" cy="2493789"/>
            <a:chOff x="1090185" y="2492087"/>
            <a:chExt cx="2664400" cy="2493789"/>
          </a:xfrm>
        </p:grpSpPr>
        <p:grpSp>
          <p:nvGrpSpPr>
            <p:cNvPr id="4" name="Group 3"/>
            <p:cNvGrpSpPr/>
            <p:nvPr/>
          </p:nvGrpSpPr>
          <p:grpSpPr>
            <a:xfrm>
              <a:off x="1191496" y="2549233"/>
              <a:ext cx="2563089" cy="2348345"/>
              <a:chOff x="1191496" y="2549233"/>
              <a:chExt cx="2563089" cy="23483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795893" y="4159816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04114" y="2599460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82944" y="2492087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75708" y="2666972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81377" y="2897334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00732" y="4798839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26672" y="4748633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90185" y="3505195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90185" y="3808275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74397" y="3164039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2944" y="746373"/>
            <a:ext cx="3629891" cy="3269674"/>
            <a:chOff x="4904509" y="2173438"/>
            <a:chExt cx="3629891" cy="3269674"/>
          </a:xfrm>
        </p:grpSpPr>
        <p:grpSp>
          <p:nvGrpSpPr>
            <p:cNvPr id="19" name="Group 18"/>
            <p:cNvGrpSpPr/>
            <p:nvPr/>
          </p:nvGrpSpPr>
          <p:grpSpPr>
            <a:xfrm>
              <a:off x="4904509" y="2173438"/>
              <a:ext cx="3629891" cy="3269674"/>
              <a:chOff x="665018" y="2036619"/>
              <a:chExt cx="3629891" cy="326967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65018" y="2036619"/>
                <a:ext cx="3629891" cy="32696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6035384" y="429663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70948" y="259253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99995" y="260638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42107" y="348441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92765" y="380827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99995" y="485255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11215" y="4913168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29676" y="3642014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29676" y="3945094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02036" y="522704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53822" y="469841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76840" y="503439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256444" y="4410950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9427" y="253711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044729" y="273801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50253" y="3325098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96290" y="4223872"/>
            <a:ext cx="14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0465" y="4196157"/>
            <a:ext cx="14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826870" y="1352505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72766" y="3273081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03277" y="926410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37013" y="1234701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771447" y="3945454"/>
            <a:ext cx="160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69669" y="57762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400" b="1" dirty="0"/>
          </a:p>
        </p:txBody>
      </p:sp>
      <p:sp>
        <p:nvSpPr>
          <p:cNvPr id="48" name="Rectangle 47"/>
          <p:cNvSpPr/>
          <p:nvPr/>
        </p:nvSpPr>
        <p:spPr>
          <a:xfrm>
            <a:off x="5857451" y="71617"/>
            <a:ext cx="43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Times New Roman" pitchFamily="18" charset="0"/>
              </a:rPr>
              <a:t>-</a:t>
            </a:r>
            <a:endParaRPr lang="en-US" sz="4400" b="1" dirty="0"/>
          </a:p>
        </p:txBody>
      </p:sp>
      <p:sp>
        <p:nvSpPr>
          <p:cNvPr id="49" name="Rectangle 48"/>
          <p:cNvSpPr/>
          <p:nvPr/>
        </p:nvSpPr>
        <p:spPr>
          <a:xfrm>
            <a:off x="318655" y="4879163"/>
            <a:ext cx="8534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ধনাত্মক চার্জযুক্ত  পরমাণুকে ক্যাটায়ন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8655" y="5793563"/>
            <a:ext cx="8534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ঋণাত্মক চার্জযুক্ত পরমাণুকে অ্যানায়ন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14827 -0.0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3299 -0.25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0452 0.0055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4.44444E-6 L -0.02031 0.00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845</Words>
  <Application>Microsoft Office PowerPoint</Application>
  <PresentationFormat>On-screen Show (4:3)</PresentationFormat>
  <Paragraphs>204</Paragraphs>
  <Slides>25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Cambria Math</vt:lpstr>
      <vt:lpstr>Mongolian Baiti</vt:lpstr>
      <vt:lpstr>NikoshBAN</vt:lpstr>
      <vt:lpstr>Times New Roman</vt:lpstr>
      <vt:lpstr>TonnyBanglaOMJ</vt:lpstr>
      <vt:lpstr>Vrinda</vt:lpstr>
      <vt:lpstr>Webdings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Rasel</cp:lastModifiedBy>
  <cp:revision>513</cp:revision>
  <dcterms:created xsi:type="dcterms:W3CDTF">2014-05-02T13:57:07Z</dcterms:created>
  <dcterms:modified xsi:type="dcterms:W3CDTF">2017-03-20T07:04:29Z</dcterms:modified>
</cp:coreProperties>
</file>