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2" r:id="rId6"/>
    <p:sldId id="261" r:id="rId7"/>
    <p:sldId id="263" r:id="rId8"/>
    <p:sldId id="265" r:id="rId9"/>
    <p:sldId id="266" r:id="rId10"/>
    <p:sldId id="264"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1F7AC-02A2-4FDD-8EA5-86AD8F4FF1D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6356291-D819-4E05-836B-D7CC387AC1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8BC4601-B534-4362-B6B4-B5EB99707466}"/>
              </a:ext>
            </a:extLst>
          </p:cNvPr>
          <p:cNvSpPr>
            <a:spLocks noGrp="1"/>
          </p:cNvSpPr>
          <p:nvPr>
            <p:ph type="dt" sz="half" idx="10"/>
          </p:nvPr>
        </p:nvSpPr>
        <p:spPr/>
        <p:txBody>
          <a:bodyPr/>
          <a:lstStyle/>
          <a:p>
            <a:fld id="{F52F9C1D-55F0-404A-9055-9674B2F17FFC}" type="datetimeFigureOut">
              <a:rPr lang="en-US" smtClean="0"/>
              <a:t>11/3/2019</a:t>
            </a:fld>
            <a:endParaRPr lang="en-US"/>
          </a:p>
        </p:txBody>
      </p:sp>
      <p:sp>
        <p:nvSpPr>
          <p:cNvPr id="5" name="Footer Placeholder 4">
            <a:extLst>
              <a:ext uri="{FF2B5EF4-FFF2-40B4-BE49-F238E27FC236}">
                <a16:creationId xmlns:a16="http://schemas.microsoft.com/office/drawing/2014/main" id="{C2F69502-4BEB-4F82-A11B-C99F228098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E9D38A-DF18-47F0-8959-18E8100EDFBA}"/>
              </a:ext>
            </a:extLst>
          </p:cNvPr>
          <p:cNvSpPr>
            <a:spLocks noGrp="1"/>
          </p:cNvSpPr>
          <p:nvPr>
            <p:ph type="sldNum" sz="quarter" idx="12"/>
          </p:nvPr>
        </p:nvSpPr>
        <p:spPr/>
        <p:txBody>
          <a:bodyPr/>
          <a:lstStyle/>
          <a:p>
            <a:fld id="{39B7D8EC-C7F1-4C4C-AA17-AC3CD1E3CBE6}" type="slidenum">
              <a:rPr lang="en-US" smtClean="0"/>
              <a:t>‹#›</a:t>
            </a:fld>
            <a:endParaRPr lang="en-US"/>
          </a:p>
        </p:txBody>
      </p:sp>
    </p:spTree>
    <p:extLst>
      <p:ext uri="{BB962C8B-B14F-4D97-AF65-F5344CB8AC3E}">
        <p14:creationId xmlns:p14="http://schemas.microsoft.com/office/powerpoint/2010/main" val="244898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3E616-D07E-4D64-B6CC-249CD4BFDA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86741C-AB8C-4B84-B6F6-8AE6A8D19C7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842BED-F246-4519-8A6F-9BBA472005B0}"/>
              </a:ext>
            </a:extLst>
          </p:cNvPr>
          <p:cNvSpPr>
            <a:spLocks noGrp="1"/>
          </p:cNvSpPr>
          <p:nvPr>
            <p:ph type="dt" sz="half" idx="10"/>
          </p:nvPr>
        </p:nvSpPr>
        <p:spPr/>
        <p:txBody>
          <a:bodyPr/>
          <a:lstStyle/>
          <a:p>
            <a:fld id="{F52F9C1D-55F0-404A-9055-9674B2F17FFC}" type="datetimeFigureOut">
              <a:rPr lang="en-US" smtClean="0"/>
              <a:t>11/3/2019</a:t>
            </a:fld>
            <a:endParaRPr lang="en-US"/>
          </a:p>
        </p:txBody>
      </p:sp>
      <p:sp>
        <p:nvSpPr>
          <p:cNvPr id="5" name="Footer Placeholder 4">
            <a:extLst>
              <a:ext uri="{FF2B5EF4-FFF2-40B4-BE49-F238E27FC236}">
                <a16:creationId xmlns:a16="http://schemas.microsoft.com/office/drawing/2014/main" id="{479D3314-8DA8-4D6F-BC69-6C62F320F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70C6A2-AF93-4E1B-866D-0E99B83E7873}"/>
              </a:ext>
            </a:extLst>
          </p:cNvPr>
          <p:cNvSpPr>
            <a:spLocks noGrp="1"/>
          </p:cNvSpPr>
          <p:nvPr>
            <p:ph type="sldNum" sz="quarter" idx="12"/>
          </p:nvPr>
        </p:nvSpPr>
        <p:spPr/>
        <p:txBody>
          <a:bodyPr/>
          <a:lstStyle/>
          <a:p>
            <a:fld id="{39B7D8EC-C7F1-4C4C-AA17-AC3CD1E3CBE6}" type="slidenum">
              <a:rPr lang="en-US" smtClean="0"/>
              <a:t>‹#›</a:t>
            </a:fld>
            <a:endParaRPr lang="en-US"/>
          </a:p>
        </p:txBody>
      </p:sp>
    </p:spTree>
    <p:extLst>
      <p:ext uri="{BB962C8B-B14F-4D97-AF65-F5344CB8AC3E}">
        <p14:creationId xmlns:p14="http://schemas.microsoft.com/office/powerpoint/2010/main" val="4359860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A8B31-2595-443C-B0FC-2F820EC753E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47ED916-42FF-4A49-8954-27A88A4EB4C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E9BEB62-7195-4160-86B7-4FF2535E9637}"/>
              </a:ext>
            </a:extLst>
          </p:cNvPr>
          <p:cNvSpPr>
            <a:spLocks noGrp="1"/>
          </p:cNvSpPr>
          <p:nvPr>
            <p:ph type="dt" sz="half" idx="10"/>
          </p:nvPr>
        </p:nvSpPr>
        <p:spPr/>
        <p:txBody>
          <a:bodyPr/>
          <a:lstStyle/>
          <a:p>
            <a:fld id="{F52F9C1D-55F0-404A-9055-9674B2F17FFC}" type="datetimeFigureOut">
              <a:rPr lang="en-US" smtClean="0"/>
              <a:t>11/3/2019</a:t>
            </a:fld>
            <a:endParaRPr lang="en-US"/>
          </a:p>
        </p:txBody>
      </p:sp>
      <p:sp>
        <p:nvSpPr>
          <p:cNvPr id="5" name="Footer Placeholder 4">
            <a:extLst>
              <a:ext uri="{FF2B5EF4-FFF2-40B4-BE49-F238E27FC236}">
                <a16:creationId xmlns:a16="http://schemas.microsoft.com/office/drawing/2014/main" id="{B86156C5-1B2F-4C7E-BBFB-499C671EDC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4263EA-E18D-4123-8EF0-3A22E6C2B2C1}"/>
              </a:ext>
            </a:extLst>
          </p:cNvPr>
          <p:cNvSpPr>
            <a:spLocks noGrp="1"/>
          </p:cNvSpPr>
          <p:nvPr>
            <p:ph type="sldNum" sz="quarter" idx="12"/>
          </p:nvPr>
        </p:nvSpPr>
        <p:spPr/>
        <p:txBody>
          <a:bodyPr/>
          <a:lstStyle/>
          <a:p>
            <a:fld id="{39B7D8EC-C7F1-4C4C-AA17-AC3CD1E3CBE6}" type="slidenum">
              <a:rPr lang="en-US" smtClean="0"/>
              <a:t>‹#›</a:t>
            </a:fld>
            <a:endParaRPr lang="en-US"/>
          </a:p>
        </p:txBody>
      </p:sp>
    </p:spTree>
    <p:extLst>
      <p:ext uri="{BB962C8B-B14F-4D97-AF65-F5344CB8AC3E}">
        <p14:creationId xmlns:p14="http://schemas.microsoft.com/office/powerpoint/2010/main" val="863163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F2D0B-4014-49FB-8900-B086D8F5395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420372-C8F6-4C02-A4EE-10932EE8DE8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FEB82D7-47C0-4489-A284-19C976ABD4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36D1F30-18D5-4E53-9E62-09A6A68ED2ED}"/>
              </a:ext>
            </a:extLst>
          </p:cNvPr>
          <p:cNvSpPr>
            <a:spLocks noGrp="1"/>
          </p:cNvSpPr>
          <p:nvPr>
            <p:ph type="dt" sz="half" idx="10"/>
          </p:nvPr>
        </p:nvSpPr>
        <p:spPr/>
        <p:txBody>
          <a:bodyPr/>
          <a:lstStyle/>
          <a:p>
            <a:fld id="{F52F9C1D-55F0-404A-9055-9674B2F17FFC}" type="datetimeFigureOut">
              <a:rPr lang="en-US" smtClean="0"/>
              <a:t>11/3/2019</a:t>
            </a:fld>
            <a:endParaRPr lang="en-US"/>
          </a:p>
        </p:txBody>
      </p:sp>
      <p:sp>
        <p:nvSpPr>
          <p:cNvPr id="6" name="Footer Placeholder 5">
            <a:extLst>
              <a:ext uri="{FF2B5EF4-FFF2-40B4-BE49-F238E27FC236}">
                <a16:creationId xmlns:a16="http://schemas.microsoft.com/office/drawing/2014/main" id="{E928FAA0-4D22-4E31-BDA4-AD427921C9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91D85F-3D9F-4D09-B0FA-EBD4D39D0C34}"/>
              </a:ext>
            </a:extLst>
          </p:cNvPr>
          <p:cNvSpPr>
            <a:spLocks noGrp="1"/>
          </p:cNvSpPr>
          <p:nvPr>
            <p:ph type="sldNum" sz="quarter" idx="12"/>
          </p:nvPr>
        </p:nvSpPr>
        <p:spPr/>
        <p:txBody>
          <a:bodyPr/>
          <a:lstStyle/>
          <a:p>
            <a:fld id="{39B7D8EC-C7F1-4C4C-AA17-AC3CD1E3CBE6}" type="slidenum">
              <a:rPr lang="en-US" smtClean="0"/>
              <a:t>‹#›</a:t>
            </a:fld>
            <a:endParaRPr lang="en-US"/>
          </a:p>
        </p:txBody>
      </p:sp>
    </p:spTree>
    <p:extLst>
      <p:ext uri="{BB962C8B-B14F-4D97-AF65-F5344CB8AC3E}">
        <p14:creationId xmlns:p14="http://schemas.microsoft.com/office/powerpoint/2010/main" val="3044418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3B4B2-21FF-4E02-808C-B1713550F66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5246E7-DFEB-4DE9-90E7-72D2855AEB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CF3B289-2BB8-48CB-9C65-62232D36CA6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9E4E679-BA83-4C78-BA97-0B86A15A76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50E5CD0-AC42-42F0-BDD2-AAE55A19E1A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5CA99B-F04F-43B8-9FAE-A10A629D7C39}"/>
              </a:ext>
            </a:extLst>
          </p:cNvPr>
          <p:cNvSpPr>
            <a:spLocks noGrp="1"/>
          </p:cNvSpPr>
          <p:nvPr>
            <p:ph type="dt" sz="half" idx="10"/>
          </p:nvPr>
        </p:nvSpPr>
        <p:spPr/>
        <p:txBody>
          <a:bodyPr/>
          <a:lstStyle/>
          <a:p>
            <a:fld id="{F52F9C1D-55F0-404A-9055-9674B2F17FFC}" type="datetimeFigureOut">
              <a:rPr lang="en-US" smtClean="0"/>
              <a:t>11/3/2019</a:t>
            </a:fld>
            <a:endParaRPr lang="en-US"/>
          </a:p>
        </p:txBody>
      </p:sp>
      <p:sp>
        <p:nvSpPr>
          <p:cNvPr id="8" name="Footer Placeholder 7">
            <a:extLst>
              <a:ext uri="{FF2B5EF4-FFF2-40B4-BE49-F238E27FC236}">
                <a16:creationId xmlns:a16="http://schemas.microsoft.com/office/drawing/2014/main" id="{C096F1C1-768E-411F-9755-8E9AAF872B4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D878B1B-BCA9-4D91-8E59-7E1B2707C9CD}"/>
              </a:ext>
            </a:extLst>
          </p:cNvPr>
          <p:cNvSpPr>
            <a:spLocks noGrp="1"/>
          </p:cNvSpPr>
          <p:nvPr>
            <p:ph type="sldNum" sz="quarter" idx="12"/>
          </p:nvPr>
        </p:nvSpPr>
        <p:spPr/>
        <p:txBody>
          <a:bodyPr/>
          <a:lstStyle/>
          <a:p>
            <a:fld id="{39B7D8EC-C7F1-4C4C-AA17-AC3CD1E3CBE6}" type="slidenum">
              <a:rPr lang="en-US" smtClean="0"/>
              <a:t>‹#›</a:t>
            </a:fld>
            <a:endParaRPr lang="en-US"/>
          </a:p>
        </p:txBody>
      </p:sp>
    </p:spTree>
    <p:extLst>
      <p:ext uri="{BB962C8B-B14F-4D97-AF65-F5344CB8AC3E}">
        <p14:creationId xmlns:p14="http://schemas.microsoft.com/office/powerpoint/2010/main" val="2272591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A9B99-26BA-45FA-8DC6-1F196F60E0F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EA1C2C9-FD4B-4E2C-8559-095F67939ED4}"/>
              </a:ext>
            </a:extLst>
          </p:cNvPr>
          <p:cNvSpPr>
            <a:spLocks noGrp="1"/>
          </p:cNvSpPr>
          <p:nvPr>
            <p:ph type="dt" sz="half" idx="10"/>
          </p:nvPr>
        </p:nvSpPr>
        <p:spPr/>
        <p:txBody>
          <a:bodyPr/>
          <a:lstStyle/>
          <a:p>
            <a:fld id="{F52F9C1D-55F0-404A-9055-9674B2F17FFC}" type="datetimeFigureOut">
              <a:rPr lang="en-US" smtClean="0"/>
              <a:t>11/3/2019</a:t>
            </a:fld>
            <a:endParaRPr lang="en-US"/>
          </a:p>
        </p:txBody>
      </p:sp>
      <p:sp>
        <p:nvSpPr>
          <p:cNvPr id="4" name="Footer Placeholder 3">
            <a:extLst>
              <a:ext uri="{FF2B5EF4-FFF2-40B4-BE49-F238E27FC236}">
                <a16:creationId xmlns:a16="http://schemas.microsoft.com/office/drawing/2014/main" id="{855D48A3-C548-4200-99C6-9B22DD9B011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E78A76D-F204-4434-8A1F-EBAA2506AC97}"/>
              </a:ext>
            </a:extLst>
          </p:cNvPr>
          <p:cNvSpPr>
            <a:spLocks noGrp="1"/>
          </p:cNvSpPr>
          <p:nvPr>
            <p:ph type="sldNum" sz="quarter" idx="12"/>
          </p:nvPr>
        </p:nvSpPr>
        <p:spPr/>
        <p:txBody>
          <a:bodyPr/>
          <a:lstStyle/>
          <a:p>
            <a:fld id="{39B7D8EC-C7F1-4C4C-AA17-AC3CD1E3CBE6}" type="slidenum">
              <a:rPr lang="en-US" smtClean="0"/>
              <a:t>‹#›</a:t>
            </a:fld>
            <a:endParaRPr lang="en-US"/>
          </a:p>
        </p:txBody>
      </p:sp>
    </p:spTree>
    <p:extLst>
      <p:ext uri="{BB962C8B-B14F-4D97-AF65-F5344CB8AC3E}">
        <p14:creationId xmlns:p14="http://schemas.microsoft.com/office/powerpoint/2010/main" val="1302989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3D64EF5-8F40-4D41-B8EB-13864B60FF19}"/>
              </a:ext>
            </a:extLst>
          </p:cNvPr>
          <p:cNvSpPr/>
          <p:nvPr userDrawn="1"/>
        </p:nvSpPr>
        <p:spPr>
          <a:xfrm>
            <a:off x="0" y="0"/>
            <a:ext cx="12191999" cy="6858000"/>
          </a:xfrm>
          <a:prstGeom prst="rect">
            <a:avLst/>
          </a:prstGeom>
          <a:noFill/>
          <a:ln w="76200">
            <a:solidFill>
              <a:srgbClr val="7030A0"/>
            </a:solidFill>
          </a:ln>
          <a:scene3d>
            <a:camera prst="orthographicFront">
              <a:rot lat="0" lon="0" rev="0"/>
            </a:camera>
            <a:lightRig rig="threePt" dir="t"/>
          </a:scene3d>
          <a:sp3d contourW="158750">
            <a:bevelT w="1333500" h="1346200"/>
            <a:bevelB w="38100"/>
            <a:contourClr>
              <a:srgbClr val="7030A0"/>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27044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10763-C33E-43DE-A63B-ECA54317ED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BCB5AD3-CFAB-46CF-B618-3413DEEF04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4FC4A0E-4AC6-4D79-A152-E23AFCD669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D3A6B9-9731-4AA8-BF7D-4E03462170BB}"/>
              </a:ext>
            </a:extLst>
          </p:cNvPr>
          <p:cNvSpPr>
            <a:spLocks noGrp="1"/>
          </p:cNvSpPr>
          <p:nvPr>
            <p:ph type="dt" sz="half" idx="10"/>
          </p:nvPr>
        </p:nvSpPr>
        <p:spPr/>
        <p:txBody>
          <a:bodyPr/>
          <a:lstStyle/>
          <a:p>
            <a:fld id="{F52F9C1D-55F0-404A-9055-9674B2F17FFC}" type="datetimeFigureOut">
              <a:rPr lang="en-US" smtClean="0"/>
              <a:t>11/3/2019</a:t>
            </a:fld>
            <a:endParaRPr lang="en-US"/>
          </a:p>
        </p:txBody>
      </p:sp>
      <p:sp>
        <p:nvSpPr>
          <p:cNvPr id="6" name="Footer Placeholder 5">
            <a:extLst>
              <a:ext uri="{FF2B5EF4-FFF2-40B4-BE49-F238E27FC236}">
                <a16:creationId xmlns:a16="http://schemas.microsoft.com/office/drawing/2014/main" id="{B450B824-D52C-4952-A283-C5EF41E3DB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0C9B3C-76FA-47F4-B383-C1BA5E513E37}"/>
              </a:ext>
            </a:extLst>
          </p:cNvPr>
          <p:cNvSpPr>
            <a:spLocks noGrp="1"/>
          </p:cNvSpPr>
          <p:nvPr>
            <p:ph type="sldNum" sz="quarter" idx="12"/>
          </p:nvPr>
        </p:nvSpPr>
        <p:spPr/>
        <p:txBody>
          <a:bodyPr/>
          <a:lstStyle/>
          <a:p>
            <a:fld id="{39B7D8EC-C7F1-4C4C-AA17-AC3CD1E3CBE6}" type="slidenum">
              <a:rPr lang="en-US" smtClean="0"/>
              <a:t>‹#›</a:t>
            </a:fld>
            <a:endParaRPr lang="en-US"/>
          </a:p>
        </p:txBody>
      </p:sp>
    </p:spTree>
    <p:extLst>
      <p:ext uri="{BB962C8B-B14F-4D97-AF65-F5344CB8AC3E}">
        <p14:creationId xmlns:p14="http://schemas.microsoft.com/office/powerpoint/2010/main" val="3029534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ED46E-53F8-4B0C-AAF9-45306AC57C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F13FE4E-8E05-4D1A-8128-44B154C5B9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F51E55D-CD81-4314-AD16-835116E264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8A1520-10A3-4AD8-9BC3-DF6F931921FD}"/>
              </a:ext>
            </a:extLst>
          </p:cNvPr>
          <p:cNvSpPr>
            <a:spLocks noGrp="1"/>
          </p:cNvSpPr>
          <p:nvPr>
            <p:ph type="dt" sz="half" idx="10"/>
          </p:nvPr>
        </p:nvSpPr>
        <p:spPr/>
        <p:txBody>
          <a:bodyPr/>
          <a:lstStyle/>
          <a:p>
            <a:fld id="{F52F9C1D-55F0-404A-9055-9674B2F17FFC}" type="datetimeFigureOut">
              <a:rPr lang="en-US" smtClean="0"/>
              <a:t>11/3/2019</a:t>
            </a:fld>
            <a:endParaRPr lang="en-US"/>
          </a:p>
        </p:txBody>
      </p:sp>
      <p:sp>
        <p:nvSpPr>
          <p:cNvPr id="6" name="Footer Placeholder 5">
            <a:extLst>
              <a:ext uri="{FF2B5EF4-FFF2-40B4-BE49-F238E27FC236}">
                <a16:creationId xmlns:a16="http://schemas.microsoft.com/office/drawing/2014/main" id="{01563437-AA74-4988-A0CA-D10644FD1A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3A9C00-5647-4BF9-805A-0AB1485BC88B}"/>
              </a:ext>
            </a:extLst>
          </p:cNvPr>
          <p:cNvSpPr>
            <a:spLocks noGrp="1"/>
          </p:cNvSpPr>
          <p:nvPr>
            <p:ph type="sldNum" sz="quarter" idx="12"/>
          </p:nvPr>
        </p:nvSpPr>
        <p:spPr/>
        <p:txBody>
          <a:bodyPr/>
          <a:lstStyle/>
          <a:p>
            <a:fld id="{39B7D8EC-C7F1-4C4C-AA17-AC3CD1E3CBE6}" type="slidenum">
              <a:rPr lang="en-US" smtClean="0"/>
              <a:t>‹#›</a:t>
            </a:fld>
            <a:endParaRPr lang="en-US"/>
          </a:p>
        </p:txBody>
      </p:sp>
    </p:spTree>
    <p:extLst>
      <p:ext uri="{BB962C8B-B14F-4D97-AF65-F5344CB8AC3E}">
        <p14:creationId xmlns:p14="http://schemas.microsoft.com/office/powerpoint/2010/main" val="3587945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9E223-D750-4496-AAA1-216C46471CD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CA679A2-B36F-4438-9A79-208724BBF6F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0B5BBC-3F20-4BBE-B310-6B16554E4369}"/>
              </a:ext>
            </a:extLst>
          </p:cNvPr>
          <p:cNvSpPr>
            <a:spLocks noGrp="1"/>
          </p:cNvSpPr>
          <p:nvPr>
            <p:ph type="dt" sz="half" idx="10"/>
          </p:nvPr>
        </p:nvSpPr>
        <p:spPr/>
        <p:txBody>
          <a:bodyPr/>
          <a:lstStyle/>
          <a:p>
            <a:fld id="{F52F9C1D-55F0-404A-9055-9674B2F17FFC}" type="datetimeFigureOut">
              <a:rPr lang="en-US" smtClean="0"/>
              <a:t>11/3/2019</a:t>
            </a:fld>
            <a:endParaRPr lang="en-US"/>
          </a:p>
        </p:txBody>
      </p:sp>
      <p:sp>
        <p:nvSpPr>
          <p:cNvPr id="5" name="Footer Placeholder 4">
            <a:extLst>
              <a:ext uri="{FF2B5EF4-FFF2-40B4-BE49-F238E27FC236}">
                <a16:creationId xmlns:a16="http://schemas.microsoft.com/office/drawing/2014/main" id="{51217EF4-25D4-456C-95E5-5CD3D1CEF7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B4CD29-BA9B-4AE2-B125-61EA39E1A90F}"/>
              </a:ext>
            </a:extLst>
          </p:cNvPr>
          <p:cNvSpPr>
            <a:spLocks noGrp="1"/>
          </p:cNvSpPr>
          <p:nvPr>
            <p:ph type="sldNum" sz="quarter" idx="12"/>
          </p:nvPr>
        </p:nvSpPr>
        <p:spPr/>
        <p:txBody>
          <a:bodyPr/>
          <a:lstStyle/>
          <a:p>
            <a:fld id="{39B7D8EC-C7F1-4C4C-AA17-AC3CD1E3CBE6}" type="slidenum">
              <a:rPr lang="en-US" smtClean="0"/>
              <a:t>‹#›</a:t>
            </a:fld>
            <a:endParaRPr lang="en-US"/>
          </a:p>
        </p:txBody>
      </p:sp>
    </p:spTree>
    <p:extLst>
      <p:ext uri="{BB962C8B-B14F-4D97-AF65-F5344CB8AC3E}">
        <p14:creationId xmlns:p14="http://schemas.microsoft.com/office/powerpoint/2010/main" val="11754063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CCC3E7-B270-4967-9E3E-8EDB648609F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DF82123-3055-49F3-AAC7-DDC9589DDAE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5E206E-728D-4CEF-8497-C888824FDDC5}"/>
              </a:ext>
            </a:extLst>
          </p:cNvPr>
          <p:cNvSpPr>
            <a:spLocks noGrp="1"/>
          </p:cNvSpPr>
          <p:nvPr>
            <p:ph type="dt" sz="half" idx="10"/>
          </p:nvPr>
        </p:nvSpPr>
        <p:spPr/>
        <p:txBody>
          <a:bodyPr/>
          <a:lstStyle/>
          <a:p>
            <a:fld id="{F52F9C1D-55F0-404A-9055-9674B2F17FFC}" type="datetimeFigureOut">
              <a:rPr lang="en-US" smtClean="0"/>
              <a:t>11/3/2019</a:t>
            </a:fld>
            <a:endParaRPr lang="en-US"/>
          </a:p>
        </p:txBody>
      </p:sp>
      <p:sp>
        <p:nvSpPr>
          <p:cNvPr id="5" name="Footer Placeholder 4">
            <a:extLst>
              <a:ext uri="{FF2B5EF4-FFF2-40B4-BE49-F238E27FC236}">
                <a16:creationId xmlns:a16="http://schemas.microsoft.com/office/drawing/2014/main" id="{6F9A1DEB-A3F2-4569-8174-9E71FE3A6F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8E393A-1380-4A6C-85E6-09DF2F521CAB}"/>
              </a:ext>
            </a:extLst>
          </p:cNvPr>
          <p:cNvSpPr>
            <a:spLocks noGrp="1"/>
          </p:cNvSpPr>
          <p:nvPr>
            <p:ph type="sldNum" sz="quarter" idx="12"/>
          </p:nvPr>
        </p:nvSpPr>
        <p:spPr/>
        <p:txBody>
          <a:bodyPr/>
          <a:lstStyle/>
          <a:p>
            <a:fld id="{39B7D8EC-C7F1-4C4C-AA17-AC3CD1E3CBE6}" type="slidenum">
              <a:rPr lang="en-US" smtClean="0"/>
              <a:t>‹#›</a:t>
            </a:fld>
            <a:endParaRPr lang="en-US"/>
          </a:p>
        </p:txBody>
      </p:sp>
    </p:spTree>
    <p:extLst>
      <p:ext uri="{BB962C8B-B14F-4D97-AF65-F5344CB8AC3E}">
        <p14:creationId xmlns:p14="http://schemas.microsoft.com/office/powerpoint/2010/main" val="2340388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A475DC-2AB8-4559-9F23-B0E090A0B3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9991275-8818-4622-AE21-2F6876938B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0377B2-1961-411B-977D-379408E43D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2F9C1D-55F0-404A-9055-9674B2F17FFC}" type="datetimeFigureOut">
              <a:rPr lang="en-US" smtClean="0"/>
              <a:t>11/3/2019</a:t>
            </a:fld>
            <a:endParaRPr lang="en-US"/>
          </a:p>
        </p:txBody>
      </p:sp>
      <p:sp>
        <p:nvSpPr>
          <p:cNvPr id="5" name="Footer Placeholder 4">
            <a:extLst>
              <a:ext uri="{FF2B5EF4-FFF2-40B4-BE49-F238E27FC236}">
                <a16:creationId xmlns:a16="http://schemas.microsoft.com/office/drawing/2014/main" id="{4111CF5C-DC54-4DEE-8DBD-7F1FE87839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906516B-2855-4B97-A585-D8A2826E6C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B7D8EC-C7F1-4C4C-AA17-AC3CD1E3CBE6}" type="slidenum">
              <a:rPr lang="en-US" smtClean="0"/>
              <a:t>‹#›</a:t>
            </a:fld>
            <a:endParaRPr lang="en-US"/>
          </a:p>
        </p:txBody>
      </p:sp>
    </p:spTree>
    <p:extLst>
      <p:ext uri="{BB962C8B-B14F-4D97-AF65-F5344CB8AC3E}">
        <p14:creationId xmlns:p14="http://schemas.microsoft.com/office/powerpoint/2010/main" val="622278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gif"/><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gi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eg"/><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25.gif"/></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27.jpeg"/><Relationship Id="rId1" Type="http://schemas.openxmlformats.org/officeDocument/2006/relationships/slideLayout" Target="../slideLayouts/slideLayout7.xml"/><Relationship Id="rId5" Type="http://schemas.openxmlformats.org/officeDocument/2006/relationships/image" Target="../media/image30.gif"/><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eg"/><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1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eg"/><Relationship Id="rId1" Type="http://schemas.openxmlformats.org/officeDocument/2006/relationships/slideLayout" Target="../slideLayouts/slideLayout7.xml"/><Relationship Id="rId6" Type="http://schemas.openxmlformats.org/officeDocument/2006/relationships/image" Target="../media/image35.gif"/><Relationship Id="rId5" Type="http://schemas.openxmlformats.org/officeDocument/2006/relationships/image" Target="../media/image34.JPG"/><Relationship Id="rId4" Type="http://schemas.openxmlformats.org/officeDocument/2006/relationships/image" Target="../media/image33.jpeg"/></Relationships>
</file>

<file path=ppt/slides/_rels/slide1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eg"/><Relationship Id="rId1" Type="http://schemas.openxmlformats.org/officeDocument/2006/relationships/slideLayout" Target="../slideLayouts/slideLayout7.xml"/><Relationship Id="rId6" Type="http://schemas.openxmlformats.org/officeDocument/2006/relationships/image" Target="../media/image37.JPG"/><Relationship Id="rId5" Type="http://schemas.openxmlformats.org/officeDocument/2006/relationships/image" Target="../media/image36.JPG"/><Relationship Id="rId4" Type="http://schemas.openxmlformats.org/officeDocument/2006/relationships/image" Target="../media/image33.jpeg"/></Relationships>
</file>

<file path=ppt/slides/_rels/slide18.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image" Target="../media/image31.jpeg"/><Relationship Id="rId1" Type="http://schemas.openxmlformats.org/officeDocument/2006/relationships/slideLayout" Target="../slideLayouts/slideLayout7.xml"/><Relationship Id="rId4" Type="http://schemas.openxmlformats.org/officeDocument/2006/relationships/image" Target="../media/image39.gif"/></Relationships>
</file>

<file path=ppt/slides/_rels/slide1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eg"/><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image" Target="../media/image36.JPG"/><Relationship Id="rId4" Type="http://schemas.openxmlformats.org/officeDocument/2006/relationships/image" Target="../media/image33.jpeg"/></Relationships>
</file>

<file path=ppt/slides/_rels/slide20.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2.gi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3.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2B87C60-A9B2-4ED7-9F89-C0863A326604}"/>
              </a:ext>
            </a:extLst>
          </p:cNvPr>
          <p:cNvSpPr/>
          <p:nvPr/>
        </p:nvSpPr>
        <p:spPr>
          <a:xfrm>
            <a:off x="0" y="0"/>
            <a:ext cx="12191999" cy="6858000"/>
          </a:xfrm>
          <a:prstGeom prst="rect">
            <a:avLst/>
          </a:prstGeom>
          <a:noFill/>
          <a:ln w="76200">
            <a:solidFill>
              <a:srgbClr val="7030A0"/>
            </a:solidFill>
          </a:ln>
          <a:scene3d>
            <a:camera prst="orthographicFront">
              <a:rot lat="0" lon="0" rev="0"/>
            </a:camera>
            <a:lightRig rig="threePt" dir="t"/>
          </a:scene3d>
          <a:sp3d contourW="158750">
            <a:bevelT w="1333500" h="1346200"/>
            <a:bevelB w="38100"/>
            <a:contourClr>
              <a:srgbClr val="7030A0"/>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flower gif এর ছবির ফলাফল">
            <a:extLst>
              <a:ext uri="{FF2B5EF4-FFF2-40B4-BE49-F238E27FC236}">
                <a16:creationId xmlns:a16="http://schemas.microsoft.com/office/drawing/2014/main" id="{27983F2F-F427-48F9-AF6E-1200E3FE25B6}"/>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332383" y="1577009"/>
            <a:ext cx="7209182" cy="495173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2FBFBB6C-ECFF-4377-92EC-EB7059645994}"/>
              </a:ext>
            </a:extLst>
          </p:cNvPr>
          <p:cNvSpPr/>
          <p:nvPr/>
        </p:nvSpPr>
        <p:spPr>
          <a:xfrm>
            <a:off x="2372139" y="172277"/>
            <a:ext cx="7142921" cy="1404731"/>
          </a:xfrm>
          <a:prstGeom prst="rect">
            <a:avLst/>
          </a:prstGeom>
          <a:solidFill>
            <a:schemeClr val="bg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400" b="1" dirty="0">
                <a:solidFill>
                  <a:schemeClr val="tx1"/>
                </a:solidFill>
                <a:latin typeface="NikoshBAN" panose="02000000000000000000" pitchFamily="2" charset="0"/>
                <a:cs typeface="NikoshBAN" panose="02000000000000000000" pitchFamily="2" charset="0"/>
              </a:rPr>
              <a:t>মাল্টিমিডিয়া ক্লাসে সবাইকে স্বাগত</a:t>
            </a:r>
            <a:endParaRPr lang="en-US" sz="4400" b="1" dirty="0">
              <a:solidFill>
                <a:schemeClr val="tx1"/>
              </a:solidFill>
              <a:latin typeface="NikoshBAN" panose="02000000000000000000" pitchFamily="2" charset="0"/>
              <a:cs typeface="NikoshBAN" panose="02000000000000000000" pitchFamily="2" charset="0"/>
            </a:endParaRPr>
          </a:p>
        </p:txBody>
      </p:sp>
      <p:pic>
        <p:nvPicPr>
          <p:cNvPr id="7" name="Picture 2" descr="http://www.falcontek.com/wp-content/uploads/2013/06/bigstock-Virus-warning-sign-on-laptop-s-21209636-300x254.jpg">
            <a:extLst>
              <a:ext uri="{FF2B5EF4-FFF2-40B4-BE49-F238E27FC236}">
                <a16:creationId xmlns:a16="http://schemas.microsoft.com/office/drawing/2014/main" id="{DD895D42-5E3A-42D0-82C4-AB2CEF11837B}"/>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11448975" y="160680"/>
            <a:ext cx="649056" cy="42738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www.falcontek.com/wp-content/uploads/2013/06/bigstock-Virus-warning-sign-on-laptop-s-21209636-300x254.jpg">
            <a:extLst>
              <a:ext uri="{FF2B5EF4-FFF2-40B4-BE49-F238E27FC236}">
                <a16:creationId xmlns:a16="http://schemas.microsoft.com/office/drawing/2014/main" id="{1E0AD6E7-2BF9-448B-96A3-0499C4A5FFAB}"/>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2231" y="6265394"/>
            <a:ext cx="649059" cy="4273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www.falcontek.com/wp-content/uploads/2013/06/bigstock-Virus-warning-sign-on-laptop-s-21209636-300x254.jpg">
            <a:extLst>
              <a:ext uri="{FF2B5EF4-FFF2-40B4-BE49-F238E27FC236}">
                <a16:creationId xmlns:a16="http://schemas.microsoft.com/office/drawing/2014/main" id="{60DA9647-C214-41A5-A4F5-A6A09273059B}"/>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3969" y="75403"/>
            <a:ext cx="649057" cy="42738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ttp://www.falcontek.com/wp-content/uploads/2013/06/bigstock-Virus-warning-sign-on-laptop-s-21209636-300x254.jpg">
            <a:extLst>
              <a:ext uri="{FF2B5EF4-FFF2-40B4-BE49-F238E27FC236}">
                <a16:creationId xmlns:a16="http://schemas.microsoft.com/office/drawing/2014/main" id="{00FC16B5-E301-41E7-A179-94CD90048AFC}"/>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0575522">
            <a:off x="11434106" y="6315052"/>
            <a:ext cx="649056" cy="427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9294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34FC321-34D1-4D7D-922A-D4D69140BCF3}"/>
              </a:ext>
            </a:extLst>
          </p:cNvPr>
          <p:cNvSpPr/>
          <p:nvPr/>
        </p:nvSpPr>
        <p:spPr>
          <a:xfrm>
            <a:off x="4386470" y="265043"/>
            <a:ext cx="3419060" cy="1179445"/>
          </a:xfrm>
          <a:prstGeom prst="rect">
            <a:avLst/>
          </a:prstGeom>
          <a:solidFill>
            <a:schemeClr val="bg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400" b="1" dirty="0">
                <a:solidFill>
                  <a:schemeClr val="tx1"/>
                </a:solidFill>
                <a:latin typeface="NikoshBAN" panose="02000000000000000000" pitchFamily="2" charset="0"/>
                <a:cs typeface="NikoshBAN" panose="02000000000000000000" pitchFamily="2" charset="0"/>
              </a:rPr>
              <a:t>পরিচিতি</a:t>
            </a:r>
            <a:endParaRPr lang="en-US" sz="4400" b="1" dirty="0">
              <a:solidFill>
                <a:schemeClr val="tx1"/>
              </a:solidFill>
              <a:latin typeface="NikoshBAN" panose="02000000000000000000" pitchFamily="2" charset="0"/>
              <a:cs typeface="NikoshBAN" panose="02000000000000000000" pitchFamily="2" charset="0"/>
            </a:endParaRPr>
          </a:p>
        </p:txBody>
      </p:sp>
      <p:sp>
        <p:nvSpPr>
          <p:cNvPr id="3" name="Rectangle 2">
            <a:extLst>
              <a:ext uri="{FF2B5EF4-FFF2-40B4-BE49-F238E27FC236}">
                <a16:creationId xmlns:a16="http://schemas.microsoft.com/office/drawing/2014/main" id="{DB352F85-7749-4A9E-96A1-42A6A0E22F56}"/>
              </a:ext>
            </a:extLst>
          </p:cNvPr>
          <p:cNvSpPr/>
          <p:nvPr/>
        </p:nvSpPr>
        <p:spPr>
          <a:xfrm>
            <a:off x="357809" y="1616762"/>
            <a:ext cx="5433391" cy="4558751"/>
          </a:xfrm>
          <a:prstGeom prst="rect">
            <a:avLst/>
          </a:prstGeom>
          <a:solidFill>
            <a:schemeClr val="bg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5400" b="1" u="sng" dirty="0">
                <a:solidFill>
                  <a:schemeClr val="tx1"/>
                </a:solidFill>
                <a:latin typeface="NikoshBAN" panose="02000000000000000000" pitchFamily="2" charset="0"/>
                <a:cs typeface="NikoshBAN" panose="02000000000000000000" pitchFamily="2" charset="0"/>
              </a:rPr>
              <a:t>শিক্ষক পরিচিতি</a:t>
            </a:r>
          </a:p>
          <a:p>
            <a:pPr algn="ctr"/>
            <a:r>
              <a:rPr lang="bn-IN" sz="4400" b="1" dirty="0">
                <a:solidFill>
                  <a:schemeClr val="tx1"/>
                </a:solidFill>
                <a:latin typeface="NikoshBAN" panose="02000000000000000000" pitchFamily="2" charset="0"/>
                <a:cs typeface="NikoshBAN" panose="02000000000000000000" pitchFamily="2" charset="0"/>
              </a:rPr>
              <a:t>মদিনা খাতুন</a:t>
            </a:r>
          </a:p>
          <a:p>
            <a:pPr algn="ctr"/>
            <a:r>
              <a:rPr lang="bn-IN" sz="4400" b="1" dirty="0">
                <a:solidFill>
                  <a:schemeClr val="tx1"/>
                </a:solidFill>
                <a:latin typeface="NikoshBAN" panose="02000000000000000000" pitchFamily="2" charset="0"/>
                <a:cs typeface="NikoshBAN" panose="02000000000000000000" pitchFamily="2" charset="0"/>
              </a:rPr>
              <a:t>সহকারী শিক্ষক</a:t>
            </a:r>
          </a:p>
          <a:p>
            <a:pPr algn="ctr"/>
            <a:r>
              <a:rPr lang="bn-IN" sz="4400" b="1" dirty="0">
                <a:solidFill>
                  <a:schemeClr val="tx1"/>
                </a:solidFill>
                <a:latin typeface="NikoshBAN" panose="02000000000000000000" pitchFamily="2" charset="0"/>
                <a:cs typeface="NikoshBAN" panose="02000000000000000000" pitchFamily="2" charset="0"/>
              </a:rPr>
              <a:t>লক্ষ্মীপুর দ্বিমুখী উচ্চ বিদ্যালয়</a:t>
            </a:r>
          </a:p>
          <a:p>
            <a:pPr algn="ctr"/>
            <a:r>
              <a:rPr lang="bn-IN" sz="4400" b="1" dirty="0">
                <a:solidFill>
                  <a:schemeClr val="tx1"/>
                </a:solidFill>
                <a:latin typeface="NikoshBAN" panose="02000000000000000000" pitchFamily="2" charset="0"/>
                <a:cs typeface="NikoshBAN" panose="02000000000000000000" pitchFamily="2" charset="0"/>
              </a:rPr>
              <a:t>কুলিয়ারচর, কিশোরগঞ্জ।</a:t>
            </a:r>
            <a:endParaRPr lang="en-US" sz="4400" b="1" dirty="0">
              <a:solidFill>
                <a:schemeClr val="tx1"/>
              </a:solidFill>
              <a:latin typeface="NikoshBAN" panose="02000000000000000000" pitchFamily="2" charset="0"/>
              <a:cs typeface="NikoshBAN" panose="02000000000000000000" pitchFamily="2" charset="0"/>
            </a:endParaRPr>
          </a:p>
        </p:txBody>
      </p:sp>
      <p:sp>
        <p:nvSpPr>
          <p:cNvPr id="4" name="Rectangle 3">
            <a:extLst>
              <a:ext uri="{FF2B5EF4-FFF2-40B4-BE49-F238E27FC236}">
                <a16:creationId xmlns:a16="http://schemas.microsoft.com/office/drawing/2014/main" id="{FED63812-B874-49A3-8128-FF4C854481C6}"/>
              </a:ext>
            </a:extLst>
          </p:cNvPr>
          <p:cNvSpPr/>
          <p:nvPr/>
        </p:nvSpPr>
        <p:spPr>
          <a:xfrm>
            <a:off x="6586333" y="1616763"/>
            <a:ext cx="5340624" cy="4558750"/>
          </a:xfrm>
          <a:prstGeom prst="rect">
            <a:avLst/>
          </a:prstGeom>
          <a:solidFill>
            <a:schemeClr val="bg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n-IN" sz="4800" b="1" u="sng" dirty="0">
              <a:solidFill>
                <a:schemeClr val="tx1"/>
              </a:solidFill>
              <a:latin typeface="NikoshBAN" panose="02000000000000000000" pitchFamily="2" charset="0"/>
              <a:cs typeface="NikoshBAN" panose="02000000000000000000" pitchFamily="2" charset="0"/>
            </a:endParaRPr>
          </a:p>
          <a:p>
            <a:pPr algn="ctr"/>
            <a:r>
              <a:rPr lang="bn-IN" sz="5400" b="1" u="sng" dirty="0">
                <a:solidFill>
                  <a:schemeClr val="tx1"/>
                </a:solidFill>
                <a:latin typeface="NikoshBAN" panose="02000000000000000000" pitchFamily="2" charset="0"/>
                <a:cs typeface="NikoshBAN" panose="02000000000000000000" pitchFamily="2" charset="0"/>
              </a:rPr>
              <a:t>পাঠ পরিচিতি</a:t>
            </a:r>
          </a:p>
          <a:p>
            <a:pPr algn="ctr"/>
            <a:r>
              <a:rPr lang="bn-IN" sz="4400" b="1" dirty="0">
                <a:solidFill>
                  <a:schemeClr val="tx1"/>
                </a:solidFill>
                <a:latin typeface="NikoshBAN" panose="02000000000000000000" pitchFamily="2" charset="0"/>
                <a:cs typeface="NikoshBAN" panose="02000000000000000000" pitchFamily="2" charset="0"/>
              </a:rPr>
              <a:t>শ্রেণি : নবম-দশম</a:t>
            </a:r>
          </a:p>
          <a:p>
            <a:pPr algn="ctr"/>
            <a:r>
              <a:rPr lang="bn-IN" sz="4000" b="1" dirty="0">
                <a:solidFill>
                  <a:schemeClr val="tx1"/>
                </a:solidFill>
                <a:latin typeface="NikoshBAN" panose="02000000000000000000" pitchFamily="2" charset="0"/>
                <a:cs typeface="NikoshBAN" panose="02000000000000000000" pitchFamily="2" charset="0"/>
              </a:rPr>
              <a:t>বিষয় : তথ্য ও যোগাযোগ প্রযুক্তি</a:t>
            </a:r>
          </a:p>
          <a:p>
            <a:pPr algn="ctr"/>
            <a:r>
              <a:rPr lang="bn-IN" sz="4400" b="1" dirty="0">
                <a:solidFill>
                  <a:schemeClr val="tx1"/>
                </a:solidFill>
                <a:latin typeface="NikoshBAN" panose="02000000000000000000" pitchFamily="2" charset="0"/>
                <a:cs typeface="NikoshBAN" panose="02000000000000000000" pitchFamily="2" charset="0"/>
              </a:rPr>
              <a:t>অধ্যায় : দ্বিতীয়</a:t>
            </a:r>
          </a:p>
          <a:p>
            <a:pPr algn="ctr"/>
            <a:r>
              <a:rPr lang="bn-IN" sz="4000" b="1" dirty="0">
                <a:solidFill>
                  <a:schemeClr val="tx1"/>
                </a:solidFill>
                <a:latin typeface="NikoshBAN" panose="02000000000000000000" pitchFamily="2" charset="0"/>
                <a:cs typeface="NikoshBAN" panose="02000000000000000000" pitchFamily="2" charset="0"/>
              </a:rPr>
              <a:t>সময় : ৫০ মিনিট।</a:t>
            </a:r>
          </a:p>
          <a:p>
            <a:pPr algn="ctr"/>
            <a:endParaRPr lang="en-US" sz="4400" b="1" dirty="0">
              <a:solidFill>
                <a:schemeClr val="tx1"/>
              </a:solidFill>
              <a:latin typeface="NikoshBAN" panose="02000000000000000000" pitchFamily="2" charset="0"/>
              <a:cs typeface="NikoshBAN" panose="02000000000000000000" pitchFamily="2" charset="0"/>
            </a:endParaRPr>
          </a:p>
        </p:txBody>
      </p:sp>
      <p:cxnSp>
        <p:nvCxnSpPr>
          <p:cNvPr id="6" name="Straight Arrow Connector 5">
            <a:extLst>
              <a:ext uri="{FF2B5EF4-FFF2-40B4-BE49-F238E27FC236}">
                <a16:creationId xmlns:a16="http://schemas.microsoft.com/office/drawing/2014/main" id="{4465E143-2B0D-4A31-BED4-4F11297C2616}"/>
              </a:ext>
            </a:extLst>
          </p:cNvPr>
          <p:cNvCxnSpPr/>
          <p:nvPr/>
        </p:nvCxnSpPr>
        <p:spPr>
          <a:xfrm>
            <a:off x="6135756" y="1616762"/>
            <a:ext cx="0" cy="4558751"/>
          </a:xfrm>
          <a:prstGeom prst="straightConnector1">
            <a:avLst/>
          </a:prstGeom>
          <a:ln w="762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6A5CE129-53F1-4D1B-836B-0DE93620D979}"/>
              </a:ext>
            </a:extLst>
          </p:cNvPr>
          <p:cNvCxnSpPr/>
          <p:nvPr/>
        </p:nvCxnSpPr>
        <p:spPr>
          <a:xfrm>
            <a:off x="6361044" y="1842052"/>
            <a:ext cx="0" cy="4108174"/>
          </a:xfrm>
          <a:prstGeom prst="straightConnector1">
            <a:avLst/>
          </a:prstGeom>
          <a:ln w="762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B873986C-9667-4948-87C8-94C2F803051A}"/>
              </a:ext>
            </a:extLst>
          </p:cNvPr>
          <p:cNvCxnSpPr/>
          <p:nvPr/>
        </p:nvCxnSpPr>
        <p:spPr>
          <a:xfrm>
            <a:off x="5943600" y="1842052"/>
            <a:ext cx="0" cy="4108174"/>
          </a:xfrm>
          <a:prstGeom prst="straightConnector1">
            <a:avLst/>
          </a:prstGeom>
          <a:ln w="762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3451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FA9D3F2-F215-4BB3-BF44-90F21A38A9A8}"/>
              </a:ext>
            </a:extLst>
          </p:cNvPr>
          <p:cNvPicPr>
            <a:picLocks noChangeAspect="1"/>
          </p:cNvPicPr>
          <p:nvPr/>
        </p:nvPicPr>
        <p:blipFill rotWithShape="1">
          <a:blip r:embed="rId2">
            <a:extLst>
              <a:ext uri="{28A0092B-C50C-407E-A947-70E740481C1C}">
                <a14:useLocalDpi xmlns:a14="http://schemas.microsoft.com/office/drawing/2010/main" val="0"/>
              </a:ext>
            </a:extLst>
          </a:blip>
          <a:srcRect l="9322" t="14440"/>
          <a:stretch/>
        </p:blipFill>
        <p:spPr>
          <a:xfrm>
            <a:off x="4573109" y="1497053"/>
            <a:ext cx="3784747" cy="3839372"/>
          </a:xfrm>
          <a:prstGeom prst="rect">
            <a:avLst/>
          </a:prstGeom>
          <a:scene3d>
            <a:camera prst="orthographicFront"/>
            <a:lightRig rig="threePt" dir="t"/>
          </a:scene3d>
          <a:sp3d>
            <a:bevelT prst="relaxedInset"/>
          </a:sp3d>
        </p:spPr>
      </p:pic>
      <p:pic>
        <p:nvPicPr>
          <p:cNvPr id="1032" name="Picture 8" descr="computer virus gif animated এর ছবির ফলাফল">
            <a:extLst>
              <a:ext uri="{FF2B5EF4-FFF2-40B4-BE49-F238E27FC236}">
                <a16:creationId xmlns:a16="http://schemas.microsoft.com/office/drawing/2014/main" id="{69EBF04A-CFEF-4D8B-8F28-6B387A2AA53E}"/>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734367" y="1397129"/>
            <a:ext cx="5462229" cy="397151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omputer এর ছবির ফলাফল">
            <a:extLst>
              <a:ext uri="{FF2B5EF4-FFF2-40B4-BE49-F238E27FC236}">
                <a16:creationId xmlns:a16="http://schemas.microsoft.com/office/drawing/2014/main" id="{4F673656-1D4B-4021-B36B-0DDAE82591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7313" y="1354823"/>
            <a:ext cx="5643848" cy="4083238"/>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4815C9D4-93B0-4A1C-8461-6F4E177AF3E7}"/>
              </a:ext>
            </a:extLst>
          </p:cNvPr>
          <p:cNvSpPr/>
          <p:nvPr/>
        </p:nvSpPr>
        <p:spPr>
          <a:xfrm>
            <a:off x="821635" y="265043"/>
            <a:ext cx="10668000" cy="1085479"/>
          </a:xfrm>
          <a:prstGeom prst="rect">
            <a:avLst/>
          </a:prstGeom>
          <a:solidFill>
            <a:schemeClr val="bg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600" b="1" dirty="0">
                <a:solidFill>
                  <a:schemeClr val="tx1"/>
                </a:solidFill>
                <a:latin typeface="NikoshBAN" panose="02000000000000000000" pitchFamily="2" charset="0"/>
                <a:cs typeface="NikoshBAN" panose="02000000000000000000" pitchFamily="2" charset="0"/>
              </a:rPr>
              <a:t>নিচের ছবিটি দেখ এবং চিন্তা করে বল আমরা ছবিতে কী দেখতে পাচ্ছি?</a:t>
            </a:r>
            <a:endParaRPr lang="en-US" sz="3600" b="1" dirty="0">
              <a:solidFill>
                <a:schemeClr val="tx1"/>
              </a:solidFill>
              <a:latin typeface="NikoshBAN" panose="02000000000000000000" pitchFamily="2" charset="0"/>
              <a:cs typeface="NikoshBAN" panose="02000000000000000000" pitchFamily="2" charset="0"/>
            </a:endParaRPr>
          </a:p>
        </p:txBody>
      </p:sp>
      <p:sp>
        <p:nvSpPr>
          <p:cNvPr id="9" name="Rectangle 8">
            <a:extLst>
              <a:ext uri="{FF2B5EF4-FFF2-40B4-BE49-F238E27FC236}">
                <a16:creationId xmlns:a16="http://schemas.microsoft.com/office/drawing/2014/main" id="{860E1D67-E828-48BF-AB20-8C7A5368B7C8}"/>
              </a:ext>
            </a:extLst>
          </p:cNvPr>
          <p:cNvSpPr/>
          <p:nvPr/>
        </p:nvSpPr>
        <p:spPr>
          <a:xfrm>
            <a:off x="4932273" y="5684808"/>
            <a:ext cx="3634169" cy="911329"/>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400" b="1" dirty="0">
                <a:solidFill>
                  <a:schemeClr val="tx1"/>
                </a:solidFill>
                <a:latin typeface="NikoshBAN" panose="02000000000000000000" pitchFamily="2" charset="0"/>
                <a:cs typeface="NikoshBAN" panose="02000000000000000000" pitchFamily="2" charset="0"/>
              </a:rPr>
              <a:t>কম্পিউটার</a:t>
            </a:r>
            <a:endParaRPr lang="en-US" sz="4400" b="1" dirty="0">
              <a:solidFill>
                <a:schemeClr val="tx1"/>
              </a:solidFill>
              <a:latin typeface="NikoshBAN" panose="02000000000000000000" pitchFamily="2" charset="0"/>
              <a:cs typeface="NikoshBAN" panose="02000000000000000000" pitchFamily="2" charset="0"/>
            </a:endParaRPr>
          </a:p>
        </p:txBody>
      </p:sp>
      <p:sp>
        <p:nvSpPr>
          <p:cNvPr id="10" name="Rectangle 9">
            <a:extLst>
              <a:ext uri="{FF2B5EF4-FFF2-40B4-BE49-F238E27FC236}">
                <a16:creationId xmlns:a16="http://schemas.microsoft.com/office/drawing/2014/main" id="{B2EB479F-841E-436E-9335-0274A7AC4846}"/>
              </a:ext>
            </a:extLst>
          </p:cNvPr>
          <p:cNvSpPr/>
          <p:nvPr/>
        </p:nvSpPr>
        <p:spPr>
          <a:xfrm>
            <a:off x="1368825" y="146467"/>
            <a:ext cx="10193312" cy="1085479"/>
          </a:xfrm>
          <a:prstGeom prst="rect">
            <a:avLst/>
          </a:prstGeom>
          <a:solidFill>
            <a:schemeClr val="bg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400" b="1" dirty="0">
                <a:solidFill>
                  <a:schemeClr val="tx1"/>
                </a:solidFill>
                <a:latin typeface="NikoshBAN" panose="02000000000000000000" pitchFamily="2" charset="0"/>
                <a:cs typeface="NikoshBAN" panose="02000000000000000000" pitchFamily="2" charset="0"/>
              </a:rPr>
              <a:t>বলতে পার কিসের মাধ্যমে কম্পিউটার সংক্রমিত হয় ?</a:t>
            </a:r>
            <a:endParaRPr lang="en-US" sz="4400" b="1" dirty="0">
              <a:solidFill>
                <a:schemeClr val="tx1"/>
              </a:solidFill>
              <a:latin typeface="NikoshBAN" panose="02000000000000000000" pitchFamily="2" charset="0"/>
              <a:cs typeface="NikoshBAN" panose="02000000000000000000" pitchFamily="2" charset="0"/>
            </a:endParaRPr>
          </a:p>
        </p:txBody>
      </p:sp>
      <p:sp>
        <p:nvSpPr>
          <p:cNvPr id="12" name="Rectangle 11">
            <a:extLst>
              <a:ext uri="{FF2B5EF4-FFF2-40B4-BE49-F238E27FC236}">
                <a16:creationId xmlns:a16="http://schemas.microsoft.com/office/drawing/2014/main" id="{C9FF97C2-C406-464A-9DB2-D9545A7409FA}"/>
              </a:ext>
            </a:extLst>
          </p:cNvPr>
          <p:cNvSpPr/>
          <p:nvPr/>
        </p:nvSpPr>
        <p:spPr>
          <a:xfrm>
            <a:off x="4159193" y="5613387"/>
            <a:ext cx="4340088" cy="987165"/>
          </a:xfrm>
          <a:prstGeom prst="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400" b="1" dirty="0">
                <a:solidFill>
                  <a:schemeClr val="tx1"/>
                </a:solidFill>
                <a:latin typeface="NikoshBAN" panose="02000000000000000000" pitchFamily="2" charset="0"/>
                <a:cs typeface="NikoshBAN" panose="02000000000000000000" pitchFamily="2" charset="0"/>
              </a:rPr>
              <a:t>ভাইরাসের মাধ্যমে </a:t>
            </a:r>
            <a:endParaRPr lang="en-US" sz="4400" b="1" dirty="0">
              <a:solidFill>
                <a:schemeClr val="tx1"/>
              </a:solidFill>
              <a:latin typeface="NikoshBAN" panose="02000000000000000000" pitchFamily="2" charset="0"/>
              <a:cs typeface="NikoshBAN" panose="02000000000000000000" pitchFamily="2" charset="0"/>
            </a:endParaRPr>
          </a:p>
        </p:txBody>
      </p:sp>
      <p:sp>
        <p:nvSpPr>
          <p:cNvPr id="13" name="Rectangle 12">
            <a:extLst>
              <a:ext uri="{FF2B5EF4-FFF2-40B4-BE49-F238E27FC236}">
                <a16:creationId xmlns:a16="http://schemas.microsoft.com/office/drawing/2014/main" id="{105D24E4-F609-4CD3-9282-169758F10B2D}"/>
              </a:ext>
            </a:extLst>
          </p:cNvPr>
          <p:cNvSpPr/>
          <p:nvPr/>
        </p:nvSpPr>
        <p:spPr>
          <a:xfrm>
            <a:off x="2833724" y="257448"/>
            <a:ext cx="7831265" cy="987165"/>
          </a:xfrm>
          <a:prstGeom prst="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400" b="1" dirty="0">
                <a:solidFill>
                  <a:schemeClr val="tx1"/>
                </a:solidFill>
                <a:latin typeface="NikoshBAN" panose="02000000000000000000" pitchFamily="2" charset="0"/>
                <a:cs typeface="NikoshBAN" panose="02000000000000000000" pitchFamily="2" charset="0"/>
              </a:rPr>
              <a:t>ভাইরাসকে প্রতিরোধের জন্য কী দরকার ? </a:t>
            </a:r>
            <a:endParaRPr lang="en-US" sz="4400" b="1" dirty="0">
              <a:solidFill>
                <a:schemeClr val="tx1"/>
              </a:solidFill>
              <a:latin typeface="NikoshBAN" panose="02000000000000000000" pitchFamily="2" charset="0"/>
              <a:cs typeface="NikoshBAN" panose="02000000000000000000" pitchFamily="2" charset="0"/>
            </a:endParaRPr>
          </a:p>
        </p:txBody>
      </p:sp>
      <p:sp>
        <p:nvSpPr>
          <p:cNvPr id="14" name="Rectangle 13">
            <a:extLst>
              <a:ext uri="{FF2B5EF4-FFF2-40B4-BE49-F238E27FC236}">
                <a16:creationId xmlns:a16="http://schemas.microsoft.com/office/drawing/2014/main" id="{3248FCA0-CE0B-4FFD-823D-05AE0BB57007}"/>
              </a:ext>
            </a:extLst>
          </p:cNvPr>
          <p:cNvSpPr/>
          <p:nvPr/>
        </p:nvSpPr>
        <p:spPr>
          <a:xfrm>
            <a:off x="4226354" y="5507478"/>
            <a:ext cx="4340088" cy="987165"/>
          </a:xfrm>
          <a:prstGeom prst="rect">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400" b="1" dirty="0">
                <a:solidFill>
                  <a:schemeClr val="tx1"/>
                </a:solidFill>
                <a:latin typeface="NikoshBAN" panose="02000000000000000000" pitchFamily="2" charset="0"/>
                <a:cs typeface="NikoshBAN" panose="02000000000000000000" pitchFamily="2" charset="0"/>
              </a:rPr>
              <a:t>এন্টিভাইরাস</a:t>
            </a:r>
            <a:endParaRPr lang="en-US" sz="4400" b="1" dirty="0">
              <a:solidFill>
                <a:schemeClr val="tx1"/>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4251721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iterate type="wd">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xit" presetSubtype="0" fill="hold" grpId="1" nodeType="clickEffect">
                                  <p:stCondLst>
                                    <p:cond delay="0"/>
                                  </p:stCondLst>
                                  <p:childTnLst>
                                    <p:animEffect transition="out" filter="fade">
                                      <p:cBhvr>
                                        <p:cTn id="20" dur="1000"/>
                                        <p:tgtEl>
                                          <p:spTgt spid="9"/>
                                        </p:tgtEl>
                                      </p:cBhvr>
                                    </p:animEffect>
                                    <p:anim calcmode="lin" valueType="num">
                                      <p:cBhvr>
                                        <p:cTn id="21" dur="1000"/>
                                        <p:tgtEl>
                                          <p:spTgt spid="9"/>
                                        </p:tgtEl>
                                        <p:attrNameLst>
                                          <p:attrName>ppt_x</p:attrName>
                                        </p:attrNameLst>
                                      </p:cBhvr>
                                      <p:tavLst>
                                        <p:tav tm="0">
                                          <p:val>
                                            <p:strVal val="ppt_x"/>
                                          </p:val>
                                        </p:tav>
                                        <p:tav tm="100000">
                                          <p:val>
                                            <p:strVal val="ppt_x"/>
                                          </p:val>
                                        </p:tav>
                                      </p:tavLst>
                                    </p:anim>
                                    <p:anim calcmode="lin" valueType="num">
                                      <p:cBhvr>
                                        <p:cTn id="22" dur="1000"/>
                                        <p:tgtEl>
                                          <p:spTgt spid="9"/>
                                        </p:tgtEl>
                                        <p:attrNameLst>
                                          <p:attrName>ppt_y</p:attrName>
                                        </p:attrNameLst>
                                      </p:cBhvr>
                                      <p:tavLst>
                                        <p:tav tm="0">
                                          <p:val>
                                            <p:strVal val="ppt_y"/>
                                          </p:val>
                                        </p:tav>
                                        <p:tav tm="100000">
                                          <p:val>
                                            <p:strVal val="ppt_y+.1"/>
                                          </p:val>
                                        </p:tav>
                                      </p:tavLst>
                                    </p:anim>
                                    <p:set>
                                      <p:cBhvr>
                                        <p:cTn id="23" dur="1" fill="hold">
                                          <p:stCondLst>
                                            <p:cond delay="999"/>
                                          </p:stCondLst>
                                        </p:cTn>
                                        <p:tgtEl>
                                          <p:spTgt spid="9"/>
                                        </p:tgtEl>
                                        <p:attrNameLst>
                                          <p:attrName>style.visibility</p:attrName>
                                        </p:attrNameLst>
                                      </p:cBhvr>
                                      <p:to>
                                        <p:strVal val="hidden"/>
                                      </p:to>
                                    </p:set>
                                  </p:childTnLst>
                                </p:cTn>
                              </p:par>
                            </p:childTnLst>
                          </p:cTn>
                        </p:par>
                        <p:par>
                          <p:cTn id="24" fill="hold">
                            <p:stCondLst>
                              <p:cond delay="1000"/>
                            </p:stCondLst>
                            <p:childTnLst>
                              <p:par>
                                <p:cTn id="25" presetID="47" presetClass="exit" presetSubtype="0" fill="hold" grpId="1" nodeType="afterEffect">
                                  <p:stCondLst>
                                    <p:cond delay="0"/>
                                  </p:stCondLst>
                                  <p:iterate type="wd">
                                    <p:tmPct val="0"/>
                                  </p:iterate>
                                  <p:childTnLst>
                                    <p:animEffect transition="out" filter="fade">
                                      <p:cBhvr>
                                        <p:cTn id="26" dur="1000"/>
                                        <p:tgtEl>
                                          <p:spTgt spid="8"/>
                                        </p:tgtEl>
                                      </p:cBhvr>
                                    </p:animEffect>
                                    <p:anim calcmode="lin" valueType="num">
                                      <p:cBhvr>
                                        <p:cTn id="27" dur="1000"/>
                                        <p:tgtEl>
                                          <p:spTgt spid="8"/>
                                        </p:tgtEl>
                                        <p:attrNameLst>
                                          <p:attrName>ppt_x</p:attrName>
                                        </p:attrNameLst>
                                      </p:cBhvr>
                                      <p:tavLst>
                                        <p:tav tm="0">
                                          <p:val>
                                            <p:strVal val="ppt_x"/>
                                          </p:val>
                                        </p:tav>
                                        <p:tav tm="100000">
                                          <p:val>
                                            <p:strVal val="ppt_x"/>
                                          </p:val>
                                        </p:tav>
                                      </p:tavLst>
                                    </p:anim>
                                    <p:anim calcmode="lin" valueType="num">
                                      <p:cBhvr>
                                        <p:cTn id="28" dur="1000"/>
                                        <p:tgtEl>
                                          <p:spTgt spid="8"/>
                                        </p:tgtEl>
                                        <p:attrNameLst>
                                          <p:attrName>ppt_y</p:attrName>
                                        </p:attrNameLst>
                                      </p:cBhvr>
                                      <p:tavLst>
                                        <p:tav tm="0">
                                          <p:val>
                                            <p:strVal val="ppt_y"/>
                                          </p:val>
                                        </p:tav>
                                        <p:tav tm="100000">
                                          <p:val>
                                            <p:strVal val="ppt_y-.1"/>
                                          </p:val>
                                        </p:tav>
                                      </p:tavLst>
                                    </p:anim>
                                    <p:set>
                                      <p:cBhvr>
                                        <p:cTn id="29" dur="1" fill="hold">
                                          <p:stCondLst>
                                            <p:cond delay="999"/>
                                          </p:stCondLst>
                                        </p:cTn>
                                        <p:tgtEl>
                                          <p:spTgt spid="8"/>
                                        </p:tgtEl>
                                        <p:attrNameLst>
                                          <p:attrName>style.visibility</p:attrName>
                                        </p:attrNameLst>
                                      </p:cBhvr>
                                      <p:to>
                                        <p:strVal val="hidden"/>
                                      </p:to>
                                    </p:set>
                                  </p:childTnLst>
                                </p:cTn>
                              </p:par>
                            </p:childTnLst>
                          </p:cTn>
                        </p:par>
                        <p:par>
                          <p:cTn id="30" fill="hold">
                            <p:stCondLst>
                              <p:cond delay="2000"/>
                            </p:stCondLst>
                            <p:childTnLst>
                              <p:par>
                                <p:cTn id="31" presetID="23" presetClass="exit" presetSubtype="32" fill="hold" nodeType="afterEffect">
                                  <p:stCondLst>
                                    <p:cond delay="0"/>
                                  </p:stCondLst>
                                  <p:childTnLst>
                                    <p:anim calcmode="lin" valueType="num">
                                      <p:cBhvr>
                                        <p:cTn id="32" dur="500"/>
                                        <p:tgtEl>
                                          <p:spTgt spid="1028"/>
                                        </p:tgtEl>
                                        <p:attrNameLst>
                                          <p:attrName>ppt_w</p:attrName>
                                        </p:attrNameLst>
                                      </p:cBhvr>
                                      <p:tavLst>
                                        <p:tav tm="0">
                                          <p:val>
                                            <p:strVal val="ppt_w"/>
                                          </p:val>
                                        </p:tav>
                                        <p:tav tm="100000">
                                          <p:val>
                                            <p:fltVal val="0"/>
                                          </p:val>
                                        </p:tav>
                                      </p:tavLst>
                                    </p:anim>
                                    <p:anim calcmode="lin" valueType="num">
                                      <p:cBhvr>
                                        <p:cTn id="33" dur="500"/>
                                        <p:tgtEl>
                                          <p:spTgt spid="1028"/>
                                        </p:tgtEl>
                                        <p:attrNameLst>
                                          <p:attrName>ppt_h</p:attrName>
                                        </p:attrNameLst>
                                      </p:cBhvr>
                                      <p:tavLst>
                                        <p:tav tm="0">
                                          <p:val>
                                            <p:strVal val="ppt_h"/>
                                          </p:val>
                                        </p:tav>
                                        <p:tav tm="100000">
                                          <p:val>
                                            <p:fltVal val="0"/>
                                          </p:val>
                                        </p:tav>
                                      </p:tavLst>
                                    </p:anim>
                                    <p:set>
                                      <p:cBhvr>
                                        <p:cTn id="34" dur="1" fill="hold">
                                          <p:stCondLst>
                                            <p:cond delay="499"/>
                                          </p:stCondLst>
                                        </p:cTn>
                                        <p:tgtEl>
                                          <p:spTgt spid="1028"/>
                                        </p:tgtEl>
                                        <p:attrNameLst>
                                          <p:attrName>style.visibility</p:attrName>
                                        </p:attrNameLst>
                                      </p:cBhvr>
                                      <p:to>
                                        <p:strVal val="hidden"/>
                                      </p:to>
                                    </p:set>
                                  </p:childTnLst>
                                </p:cTn>
                              </p:par>
                            </p:childTnLst>
                          </p:cTn>
                        </p:par>
                        <p:par>
                          <p:cTn id="35" fill="hold">
                            <p:stCondLst>
                              <p:cond delay="2500"/>
                            </p:stCondLst>
                            <p:childTnLst>
                              <p:par>
                                <p:cTn id="36" presetID="47" presetClass="entr" presetSubtype="0" fill="hold" grpId="1" nodeType="afterEffect">
                                  <p:stCondLst>
                                    <p:cond delay="0"/>
                                  </p:stCondLst>
                                  <p:iterate type="wd">
                                    <p:tmPct val="10000"/>
                                  </p:iterate>
                                  <p:childTnLst>
                                    <p:set>
                                      <p:cBhvr>
                                        <p:cTn id="37" dur="1" fill="hold">
                                          <p:stCondLst>
                                            <p:cond delay="0"/>
                                          </p:stCondLst>
                                        </p:cTn>
                                        <p:tgtEl>
                                          <p:spTgt spid="10"/>
                                        </p:tgtEl>
                                        <p:attrNameLst>
                                          <p:attrName>style.visibility</p:attrName>
                                        </p:attrNameLst>
                                      </p:cBhvr>
                                      <p:to>
                                        <p:strVal val="visible"/>
                                      </p:to>
                                    </p:set>
                                    <p:animEffect transition="in" filter="fade">
                                      <p:cBhvr>
                                        <p:cTn id="38" dur="1000"/>
                                        <p:tgtEl>
                                          <p:spTgt spid="10"/>
                                        </p:tgtEl>
                                      </p:cBhvr>
                                    </p:animEffect>
                                    <p:anim calcmode="lin" valueType="num">
                                      <p:cBhvr>
                                        <p:cTn id="39" dur="1000" fill="hold"/>
                                        <p:tgtEl>
                                          <p:spTgt spid="10"/>
                                        </p:tgtEl>
                                        <p:attrNameLst>
                                          <p:attrName>ppt_x</p:attrName>
                                        </p:attrNameLst>
                                      </p:cBhvr>
                                      <p:tavLst>
                                        <p:tav tm="0">
                                          <p:val>
                                            <p:strVal val="#ppt_x"/>
                                          </p:val>
                                        </p:tav>
                                        <p:tav tm="100000">
                                          <p:val>
                                            <p:strVal val="#ppt_x"/>
                                          </p:val>
                                        </p:tav>
                                      </p:tavLst>
                                    </p:anim>
                                    <p:anim calcmode="lin" valueType="num">
                                      <p:cBhvr>
                                        <p:cTn id="40" dur="1000" fill="hold"/>
                                        <p:tgtEl>
                                          <p:spTgt spid="10"/>
                                        </p:tgtEl>
                                        <p:attrNameLst>
                                          <p:attrName>ppt_y</p:attrName>
                                        </p:attrNameLst>
                                      </p:cBhvr>
                                      <p:tavLst>
                                        <p:tav tm="0">
                                          <p:val>
                                            <p:strVal val="#ppt_y-.1"/>
                                          </p:val>
                                        </p:tav>
                                        <p:tav tm="100000">
                                          <p:val>
                                            <p:strVal val="#ppt_y"/>
                                          </p:val>
                                        </p:tav>
                                      </p:tavLst>
                                    </p:anim>
                                  </p:childTnLst>
                                </p:cTn>
                              </p:par>
                            </p:childTnLst>
                          </p:cTn>
                        </p:par>
                        <p:par>
                          <p:cTn id="41" fill="hold">
                            <p:stCondLst>
                              <p:cond delay="4200"/>
                            </p:stCondLst>
                            <p:childTnLst>
                              <p:par>
                                <p:cTn id="42" presetID="47" presetClass="entr" presetSubtype="0" fill="hold" nodeType="afterEffect">
                                  <p:stCondLst>
                                    <p:cond delay="0"/>
                                  </p:stCondLst>
                                  <p:childTnLst>
                                    <p:set>
                                      <p:cBhvr>
                                        <p:cTn id="43" dur="1" fill="hold">
                                          <p:stCondLst>
                                            <p:cond delay="0"/>
                                          </p:stCondLst>
                                        </p:cTn>
                                        <p:tgtEl>
                                          <p:spTgt spid="1032"/>
                                        </p:tgtEl>
                                        <p:attrNameLst>
                                          <p:attrName>style.visibility</p:attrName>
                                        </p:attrNameLst>
                                      </p:cBhvr>
                                      <p:to>
                                        <p:strVal val="visible"/>
                                      </p:to>
                                    </p:set>
                                    <p:animEffect transition="in" filter="fade">
                                      <p:cBhvr>
                                        <p:cTn id="44" dur="1000"/>
                                        <p:tgtEl>
                                          <p:spTgt spid="1032"/>
                                        </p:tgtEl>
                                      </p:cBhvr>
                                    </p:animEffect>
                                    <p:anim calcmode="lin" valueType="num">
                                      <p:cBhvr>
                                        <p:cTn id="45" dur="1000" fill="hold"/>
                                        <p:tgtEl>
                                          <p:spTgt spid="1032"/>
                                        </p:tgtEl>
                                        <p:attrNameLst>
                                          <p:attrName>ppt_x</p:attrName>
                                        </p:attrNameLst>
                                      </p:cBhvr>
                                      <p:tavLst>
                                        <p:tav tm="0">
                                          <p:val>
                                            <p:strVal val="#ppt_x"/>
                                          </p:val>
                                        </p:tav>
                                        <p:tav tm="100000">
                                          <p:val>
                                            <p:strVal val="#ppt_x"/>
                                          </p:val>
                                        </p:tav>
                                      </p:tavLst>
                                    </p:anim>
                                    <p:anim calcmode="lin" valueType="num">
                                      <p:cBhvr>
                                        <p:cTn id="46" dur="1000" fill="hold"/>
                                        <p:tgtEl>
                                          <p:spTgt spid="1032"/>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7" presetClass="entr" presetSubtype="0"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1000"/>
                                        <p:tgtEl>
                                          <p:spTgt spid="12"/>
                                        </p:tgtEl>
                                      </p:cBhvr>
                                    </p:animEffect>
                                    <p:anim calcmode="lin" valueType="num">
                                      <p:cBhvr>
                                        <p:cTn id="52" dur="1000" fill="hold"/>
                                        <p:tgtEl>
                                          <p:spTgt spid="12"/>
                                        </p:tgtEl>
                                        <p:attrNameLst>
                                          <p:attrName>ppt_x</p:attrName>
                                        </p:attrNameLst>
                                      </p:cBhvr>
                                      <p:tavLst>
                                        <p:tav tm="0">
                                          <p:val>
                                            <p:strVal val="#ppt_x"/>
                                          </p:val>
                                        </p:tav>
                                        <p:tav tm="100000">
                                          <p:val>
                                            <p:strVal val="#ppt_x"/>
                                          </p:val>
                                        </p:tav>
                                      </p:tavLst>
                                    </p:anim>
                                    <p:anim calcmode="lin" valueType="num">
                                      <p:cBhvr>
                                        <p:cTn id="53" dur="1000" fill="hold"/>
                                        <p:tgtEl>
                                          <p:spTgt spid="12"/>
                                        </p:tgtEl>
                                        <p:attrNameLst>
                                          <p:attrName>ppt_y</p:attrName>
                                        </p:attrNameLst>
                                      </p:cBhvr>
                                      <p:tavLst>
                                        <p:tav tm="0">
                                          <p:val>
                                            <p:strVal val="#ppt_y-.1"/>
                                          </p:val>
                                        </p:tav>
                                        <p:tav tm="100000">
                                          <p:val>
                                            <p:strVal val="#ppt_y"/>
                                          </p:val>
                                        </p:tav>
                                      </p:tavLst>
                                    </p:anim>
                                  </p:childTnLst>
                                </p:cTn>
                              </p:par>
                            </p:childTnLst>
                          </p:cTn>
                        </p:par>
                        <p:par>
                          <p:cTn id="54" fill="hold">
                            <p:stCondLst>
                              <p:cond delay="1000"/>
                            </p:stCondLst>
                            <p:childTnLst>
                              <p:par>
                                <p:cTn id="55" presetID="42" presetClass="exit" presetSubtype="0" fill="hold" grpId="2" nodeType="afterEffect">
                                  <p:stCondLst>
                                    <p:cond delay="0"/>
                                  </p:stCondLst>
                                  <p:iterate type="wd">
                                    <p:tmPct val="0"/>
                                  </p:iterate>
                                  <p:childTnLst>
                                    <p:animEffect transition="out" filter="fade">
                                      <p:cBhvr>
                                        <p:cTn id="56" dur="1000"/>
                                        <p:tgtEl>
                                          <p:spTgt spid="10"/>
                                        </p:tgtEl>
                                      </p:cBhvr>
                                    </p:animEffect>
                                    <p:anim calcmode="lin" valueType="num">
                                      <p:cBhvr>
                                        <p:cTn id="57" dur="1000"/>
                                        <p:tgtEl>
                                          <p:spTgt spid="10"/>
                                        </p:tgtEl>
                                        <p:attrNameLst>
                                          <p:attrName>ppt_x</p:attrName>
                                        </p:attrNameLst>
                                      </p:cBhvr>
                                      <p:tavLst>
                                        <p:tav tm="0">
                                          <p:val>
                                            <p:strVal val="ppt_x"/>
                                          </p:val>
                                        </p:tav>
                                        <p:tav tm="100000">
                                          <p:val>
                                            <p:strVal val="ppt_x"/>
                                          </p:val>
                                        </p:tav>
                                      </p:tavLst>
                                    </p:anim>
                                    <p:anim calcmode="lin" valueType="num">
                                      <p:cBhvr>
                                        <p:cTn id="58" dur="1000"/>
                                        <p:tgtEl>
                                          <p:spTgt spid="10"/>
                                        </p:tgtEl>
                                        <p:attrNameLst>
                                          <p:attrName>ppt_y</p:attrName>
                                        </p:attrNameLst>
                                      </p:cBhvr>
                                      <p:tavLst>
                                        <p:tav tm="0">
                                          <p:val>
                                            <p:strVal val="ppt_y"/>
                                          </p:val>
                                        </p:tav>
                                        <p:tav tm="100000">
                                          <p:val>
                                            <p:strVal val="ppt_y+.1"/>
                                          </p:val>
                                        </p:tav>
                                      </p:tavLst>
                                    </p:anim>
                                    <p:set>
                                      <p:cBhvr>
                                        <p:cTn id="59" dur="1" fill="hold">
                                          <p:stCondLst>
                                            <p:cond delay="999"/>
                                          </p:stCondLst>
                                        </p:cTn>
                                        <p:tgtEl>
                                          <p:spTgt spid="10"/>
                                        </p:tgtEl>
                                        <p:attrNameLst>
                                          <p:attrName>style.visibility</p:attrName>
                                        </p:attrNameLst>
                                      </p:cBhvr>
                                      <p:to>
                                        <p:strVal val="hidden"/>
                                      </p:to>
                                    </p:set>
                                  </p:childTnLst>
                                </p:cTn>
                              </p:par>
                            </p:childTnLst>
                          </p:cTn>
                        </p:par>
                        <p:par>
                          <p:cTn id="60" fill="hold">
                            <p:stCondLst>
                              <p:cond delay="2000"/>
                            </p:stCondLst>
                            <p:childTnLst>
                              <p:par>
                                <p:cTn id="61" presetID="47" presetClass="exit" presetSubtype="0" fill="hold" nodeType="afterEffect">
                                  <p:stCondLst>
                                    <p:cond delay="0"/>
                                  </p:stCondLst>
                                  <p:childTnLst>
                                    <p:animEffect transition="out" filter="fade">
                                      <p:cBhvr>
                                        <p:cTn id="62" dur="1000"/>
                                        <p:tgtEl>
                                          <p:spTgt spid="1032"/>
                                        </p:tgtEl>
                                      </p:cBhvr>
                                    </p:animEffect>
                                    <p:anim calcmode="lin" valueType="num">
                                      <p:cBhvr>
                                        <p:cTn id="63" dur="1000"/>
                                        <p:tgtEl>
                                          <p:spTgt spid="1032"/>
                                        </p:tgtEl>
                                        <p:attrNameLst>
                                          <p:attrName>ppt_x</p:attrName>
                                        </p:attrNameLst>
                                      </p:cBhvr>
                                      <p:tavLst>
                                        <p:tav tm="0">
                                          <p:val>
                                            <p:strVal val="ppt_x"/>
                                          </p:val>
                                        </p:tav>
                                        <p:tav tm="100000">
                                          <p:val>
                                            <p:strVal val="ppt_x"/>
                                          </p:val>
                                        </p:tav>
                                      </p:tavLst>
                                    </p:anim>
                                    <p:anim calcmode="lin" valueType="num">
                                      <p:cBhvr>
                                        <p:cTn id="64" dur="1000"/>
                                        <p:tgtEl>
                                          <p:spTgt spid="1032"/>
                                        </p:tgtEl>
                                        <p:attrNameLst>
                                          <p:attrName>ppt_y</p:attrName>
                                        </p:attrNameLst>
                                      </p:cBhvr>
                                      <p:tavLst>
                                        <p:tav tm="0">
                                          <p:val>
                                            <p:strVal val="ppt_y"/>
                                          </p:val>
                                        </p:tav>
                                        <p:tav tm="100000">
                                          <p:val>
                                            <p:strVal val="ppt_y-.1"/>
                                          </p:val>
                                        </p:tav>
                                      </p:tavLst>
                                    </p:anim>
                                    <p:set>
                                      <p:cBhvr>
                                        <p:cTn id="65" dur="1" fill="hold">
                                          <p:stCondLst>
                                            <p:cond delay="999"/>
                                          </p:stCondLst>
                                        </p:cTn>
                                        <p:tgtEl>
                                          <p:spTgt spid="1032"/>
                                        </p:tgtEl>
                                        <p:attrNameLst>
                                          <p:attrName>style.visibility</p:attrName>
                                        </p:attrNameLst>
                                      </p:cBhvr>
                                      <p:to>
                                        <p:strVal val="hidden"/>
                                      </p:to>
                                    </p:set>
                                  </p:childTnLst>
                                </p:cTn>
                              </p:par>
                            </p:childTnLst>
                          </p:cTn>
                        </p:par>
                      </p:childTnLst>
                    </p:cTn>
                  </p:par>
                  <p:par>
                    <p:cTn id="66" fill="hold">
                      <p:stCondLst>
                        <p:cond delay="indefinite"/>
                      </p:stCondLst>
                      <p:childTnLst>
                        <p:par>
                          <p:cTn id="67" fill="hold">
                            <p:stCondLst>
                              <p:cond delay="0"/>
                            </p:stCondLst>
                            <p:childTnLst>
                              <p:par>
                                <p:cTn id="68" presetID="47" presetClass="entr" presetSubtype="0" fill="hold" grpId="0" nodeType="clickEffect">
                                  <p:stCondLst>
                                    <p:cond delay="0"/>
                                  </p:stCondLst>
                                  <p:childTnLst>
                                    <p:set>
                                      <p:cBhvr>
                                        <p:cTn id="69" dur="1" fill="hold">
                                          <p:stCondLst>
                                            <p:cond delay="0"/>
                                          </p:stCondLst>
                                        </p:cTn>
                                        <p:tgtEl>
                                          <p:spTgt spid="13"/>
                                        </p:tgtEl>
                                        <p:attrNameLst>
                                          <p:attrName>style.visibility</p:attrName>
                                        </p:attrNameLst>
                                      </p:cBhvr>
                                      <p:to>
                                        <p:strVal val="visible"/>
                                      </p:to>
                                    </p:set>
                                    <p:animEffect transition="in" filter="fade">
                                      <p:cBhvr>
                                        <p:cTn id="70" dur="1000"/>
                                        <p:tgtEl>
                                          <p:spTgt spid="13"/>
                                        </p:tgtEl>
                                      </p:cBhvr>
                                    </p:animEffect>
                                    <p:anim calcmode="lin" valueType="num">
                                      <p:cBhvr>
                                        <p:cTn id="71" dur="1000" fill="hold"/>
                                        <p:tgtEl>
                                          <p:spTgt spid="13"/>
                                        </p:tgtEl>
                                        <p:attrNameLst>
                                          <p:attrName>ppt_x</p:attrName>
                                        </p:attrNameLst>
                                      </p:cBhvr>
                                      <p:tavLst>
                                        <p:tav tm="0">
                                          <p:val>
                                            <p:strVal val="#ppt_x"/>
                                          </p:val>
                                        </p:tav>
                                        <p:tav tm="100000">
                                          <p:val>
                                            <p:strVal val="#ppt_x"/>
                                          </p:val>
                                        </p:tav>
                                      </p:tavLst>
                                    </p:anim>
                                    <p:anim calcmode="lin" valueType="num">
                                      <p:cBhvr>
                                        <p:cTn id="7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7" presetClass="entr" presetSubtype="0" fill="hold" nodeType="clickEffect">
                                  <p:stCondLst>
                                    <p:cond delay="0"/>
                                  </p:stCondLst>
                                  <p:childTnLst>
                                    <p:set>
                                      <p:cBhvr>
                                        <p:cTn id="76" dur="1" fill="hold">
                                          <p:stCondLst>
                                            <p:cond delay="0"/>
                                          </p:stCondLst>
                                        </p:cTn>
                                        <p:tgtEl>
                                          <p:spTgt spid="7"/>
                                        </p:tgtEl>
                                        <p:attrNameLst>
                                          <p:attrName>style.visibility</p:attrName>
                                        </p:attrNameLst>
                                      </p:cBhvr>
                                      <p:to>
                                        <p:strVal val="visible"/>
                                      </p:to>
                                    </p:set>
                                    <p:animEffect transition="in" filter="fade">
                                      <p:cBhvr>
                                        <p:cTn id="77" dur="1000"/>
                                        <p:tgtEl>
                                          <p:spTgt spid="7"/>
                                        </p:tgtEl>
                                      </p:cBhvr>
                                    </p:animEffect>
                                    <p:anim calcmode="lin" valueType="num">
                                      <p:cBhvr>
                                        <p:cTn id="78" dur="1000" fill="hold"/>
                                        <p:tgtEl>
                                          <p:spTgt spid="7"/>
                                        </p:tgtEl>
                                        <p:attrNameLst>
                                          <p:attrName>ppt_x</p:attrName>
                                        </p:attrNameLst>
                                      </p:cBhvr>
                                      <p:tavLst>
                                        <p:tav tm="0">
                                          <p:val>
                                            <p:strVal val="#ppt_x"/>
                                          </p:val>
                                        </p:tav>
                                        <p:tav tm="100000">
                                          <p:val>
                                            <p:strVal val="#ppt_x"/>
                                          </p:val>
                                        </p:tav>
                                      </p:tavLst>
                                    </p:anim>
                                    <p:anim calcmode="lin" valueType="num">
                                      <p:cBhvr>
                                        <p:cTn id="7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7" presetClass="entr" presetSubtype="0" fill="hold" grpId="0" nodeType="clickEffect">
                                  <p:stCondLst>
                                    <p:cond delay="0"/>
                                  </p:stCondLst>
                                  <p:childTnLst>
                                    <p:set>
                                      <p:cBhvr>
                                        <p:cTn id="83" dur="1" fill="hold">
                                          <p:stCondLst>
                                            <p:cond delay="0"/>
                                          </p:stCondLst>
                                        </p:cTn>
                                        <p:tgtEl>
                                          <p:spTgt spid="14"/>
                                        </p:tgtEl>
                                        <p:attrNameLst>
                                          <p:attrName>style.visibility</p:attrName>
                                        </p:attrNameLst>
                                      </p:cBhvr>
                                      <p:to>
                                        <p:strVal val="visible"/>
                                      </p:to>
                                    </p:set>
                                    <p:animEffect transition="in" filter="fade">
                                      <p:cBhvr>
                                        <p:cTn id="84" dur="1000"/>
                                        <p:tgtEl>
                                          <p:spTgt spid="14"/>
                                        </p:tgtEl>
                                      </p:cBhvr>
                                    </p:animEffect>
                                    <p:anim calcmode="lin" valueType="num">
                                      <p:cBhvr>
                                        <p:cTn id="85" dur="1000" fill="hold"/>
                                        <p:tgtEl>
                                          <p:spTgt spid="14"/>
                                        </p:tgtEl>
                                        <p:attrNameLst>
                                          <p:attrName>ppt_x</p:attrName>
                                        </p:attrNameLst>
                                      </p:cBhvr>
                                      <p:tavLst>
                                        <p:tav tm="0">
                                          <p:val>
                                            <p:strVal val="#ppt_x"/>
                                          </p:val>
                                        </p:tav>
                                        <p:tav tm="100000">
                                          <p:val>
                                            <p:strVal val="#ppt_x"/>
                                          </p:val>
                                        </p:tav>
                                      </p:tavLst>
                                    </p:anim>
                                    <p:anim calcmode="lin" valueType="num">
                                      <p:cBhvr>
                                        <p:cTn id="8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p:bldP spid="9" grpId="1"/>
      <p:bldP spid="10" grpId="1" animBg="1"/>
      <p:bldP spid="10" grpId="2" animBg="1"/>
      <p:bldP spid="12" grpId="0" animBg="1"/>
      <p:bldP spid="13" grpId="0" animBg="1"/>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448A3FD-CDDA-48B0-9296-97324BAE1A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0698" y="2256917"/>
            <a:ext cx="3337139" cy="2344165"/>
          </a:xfrm>
          <a:prstGeom prst="rect">
            <a:avLst/>
          </a:prstGeom>
          <a:scene3d>
            <a:camera prst="perspectiveLeft">
              <a:rot lat="0" lon="2100000" rev="0"/>
            </a:camera>
            <a:lightRig rig="threePt" dir="t"/>
          </a:scene3d>
        </p:spPr>
      </p:pic>
      <p:sp>
        <p:nvSpPr>
          <p:cNvPr id="2" name="Rectangle 1">
            <a:extLst>
              <a:ext uri="{FF2B5EF4-FFF2-40B4-BE49-F238E27FC236}">
                <a16:creationId xmlns:a16="http://schemas.microsoft.com/office/drawing/2014/main" id="{7798FCC3-7000-4BAA-885C-C81A290FDBBD}"/>
              </a:ext>
            </a:extLst>
          </p:cNvPr>
          <p:cNvSpPr/>
          <p:nvPr/>
        </p:nvSpPr>
        <p:spPr>
          <a:xfrm>
            <a:off x="3776870" y="357808"/>
            <a:ext cx="5049078" cy="1431235"/>
          </a:xfrm>
          <a:prstGeom prst="rect">
            <a:avLst/>
          </a:prstGeom>
          <a:solidFill>
            <a:schemeClr val="bg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400" b="1" dirty="0">
                <a:solidFill>
                  <a:schemeClr val="tx1"/>
                </a:solidFill>
                <a:latin typeface="NikoshBAN" panose="02000000000000000000" pitchFamily="2" charset="0"/>
                <a:cs typeface="NikoshBAN" panose="02000000000000000000" pitchFamily="2" charset="0"/>
              </a:rPr>
              <a:t>আজকের পাঠ -------</a:t>
            </a:r>
            <a:endParaRPr lang="en-US" sz="4400" b="1" dirty="0">
              <a:solidFill>
                <a:schemeClr val="tx1"/>
              </a:solidFill>
              <a:latin typeface="NikoshBAN" panose="02000000000000000000" pitchFamily="2" charset="0"/>
              <a:cs typeface="NikoshBAN" panose="02000000000000000000" pitchFamily="2" charset="0"/>
            </a:endParaRPr>
          </a:p>
        </p:txBody>
      </p:sp>
      <p:pic>
        <p:nvPicPr>
          <p:cNvPr id="3" name="Picture 2" descr="http://www.falcontek.com/wp-content/uploads/2013/06/bigstock-Virus-warning-sign-on-laptop-s-21209636-300x254.jpg">
            <a:extLst>
              <a:ext uri="{FF2B5EF4-FFF2-40B4-BE49-F238E27FC236}">
                <a16:creationId xmlns:a16="http://schemas.microsoft.com/office/drawing/2014/main" id="{28ADD369-37C3-4EAF-88FB-68C67B66460C}"/>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40835" y="1859875"/>
            <a:ext cx="4765980" cy="313825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A25535E2-7B16-4CBB-ACE1-5109FC191C66}"/>
              </a:ext>
            </a:extLst>
          </p:cNvPr>
          <p:cNvSpPr/>
          <p:nvPr/>
        </p:nvSpPr>
        <p:spPr>
          <a:xfrm>
            <a:off x="2246243" y="5068958"/>
            <a:ext cx="8620539" cy="1431235"/>
          </a:xfrm>
          <a:prstGeom prst="rect">
            <a:avLst/>
          </a:prstGeom>
          <a:solidFill>
            <a:schemeClr val="bg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400" b="1" dirty="0">
                <a:solidFill>
                  <a:schemeClr val="tx1"/>
                </a:solidFill>
                <a:latin typeface="NikoshBAN" panose="02000000000000000000" pitchFamily="2" charset="0"/>
                <a:cs typeface="NikoshBAN" panose="02000000000000000000" pitchFamily="2" charset="0"/>
              </a:rPr>
              <a:t>কম্পিউটার ভাইরাস ও এন্টিভাইরাস</a:t>
            </a:r>
            <a:endParaRPr lang="en-US" sz="4400" b="1" dirty="0">
              <a:solidFill>
                <a:schemeClr val="tx1"/>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4121982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4.58333E-6 0 L 0.38932 0 " pathEditMode="relative" rAng="0" ptsTypes="AA">
                                      <p:cBhvr>
                                        <p:cTn id="6" dur="2000" fill="hold"/>
                                        <p:tgtEl>
                                          <p:spTgt spid="5"/>
                                        </p:tgtEl>
                                        <p:attrNameLst>
                                          <p:attrName>ppt_x</p:attrName>
                                          <p:attrName>ppt_y</p:attrName>
                                        </p:attrNameLst>
                                      </p:cBhvr>
                                      <p:rCtr x="19466" y="0"/>
                                    </p:animMotion>
                                  </p:childTnLst>
                                </p:cTn>
                              </p:par>
                            </p:childTnLst>
                          </p:cTn>
                        </p:par>
                        <p:par>
                          <p:cTn id="7" fill="hold">
                            <p:stCondLst>
                              <p:cond delay="2000"/>
                            </p:stCondLst>
                            <p:childTnLst>
                              <p:par>
                                <p:cTn id="8" presetID="47" presetClass="entr" presetSubtype="0" fill="hold" grpId="2" nodeType="afterEffect">
                                  <p:stCondLst>
                                    <p:cond delay="0"/>
                                  </p:stCondLst>
                                  <p:iterate type="lt">
                                    <p:tmPct val="10000"/>
                                  </p:iterate>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anim calcmode="lin" valueType="num">
                                      <p:cBhvr>
                                        <p:cTn id="11" dur="1000" fill="hold"/>
                                        <p:tgtEl>
                                          <p:spTgt spid="7"/>
                                        </p:tgtEl>
                                        <p:attrNameLst>
                                          <p:attrName>ppt_x</p:attrName>
                                        </p:attrNameLst>
                                      </p:cBhvr>
                                      <p:tavLst>
                                        <p:tav tm="0">
                                          <p:val>
                                            <p:strVal val="#ppt_x"/>
                                          </p:val>
                                        </p:tav>
                                        <p:tav tm="100000">
                                          <p:val>
                                            <p:strVal val="#ppt_x"/>
                                          </p:val>
                                        </p:tav>
                                      </p:tavLst>
                                    </p:anim>
                                    <p:anim calcmode="lin" valueType="num">
                                      <p:cBhvr>
                                        <p:cTn id="1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2"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2EC56E-C3B5-4863-AB8D-A3F266D5E5B5}"/>
              </a:ext>
            </a:extLst>
          </p:cNvPr>
          <p:cNvSpPr/>
          <p:nvPr/>
        </p:nvSpPr>
        <p:spPr>
          <a:xfrm>
            <a:off x="4625009" y="291547"/>
            <a:ext cx="3366052" cy="1219201"/>
          </a:xfrm>
          <a:prstGeom prst="rect">
            <a:avLst/>
          </a:prstGeom>
          <a:solidFill>
            <a:schemeClr val="bg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400" b="1" dirty="0">
                <a:solidFill>
                  <a:schemeClr val="tx1"/>
                </a:solidFill>
                <a:latin typeface="NikoshBAN" panose="02000000000000000000" pitchFamily="2" charset="0"/>
                <a:cs typeface="NikoshBAN" panose="02000000000000000000" pitchFamily="2" charset="0"/>
              </a:rPr>
              <a:t>শিখনফল </a:t>
            </a:r>
            <a:endParaRPr lang="en-US" sz="4400" b="1" dirty="0">
              <a:solidFill>
                <a:schemeClr val="tx1"/>
              </a:solidFill>
              <a:latin typeface="NikoshBAN" panose="02000000000000000000" pitchFamily="2" charset="0"/>
              <a:cs typeface="NikoshBAN" panose="02000000000000000000" pitchFamily="2" charset="0"/>
            </a:endParaRPr>
          </a:p>
        </p:txBody>
      </p:sp>
      <p:sp>
        <p:nvSpPr>
          <p:cNvPr id="3" name="Rectangle 2">
            <a:extLst>
              <a:ext uri="{FF2B5EF4-FFF2-40B4-BE49-F238E27FC236}">
                <a16:creationId xmlns:a16="http://schemas.microsoft.com/office/drawing/2014/main" id="{4661BE58-A6BE-4C76-BFAD-B31ABAFF0F1D}"/>
              </a:ext>
            </a:extLst>
          </p:cNvPr>
          <p:cNvSpPr/>
          <p:nvPr/>
        </p:nvSpPr>
        <p:spPr>
          <a:xfrm>
            <a:off x="682487" y="1802296"/>
            <a:ext cx="11251096" cy="4764157"/>
          </a:xfrm>
          <a:prstGeom prst="rect">
            <a:avLst/>
          </a:prstGeom>
          <a:solidFill>
            <a:schemeClr val="bg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400" b="1" dirty="0">
                <a:solidFill>
                  <a:schemeClr val="tx1"/>
                </a:solidFill>
                <a:latin typeface="NikoshBAN" panose="02000000000000000000" pitchFamily="2" charset="0"/>
                <a:cs typeface="NikoshBAN" panose="02000000000000000000" pitchFamily="2" charset="0"/>
              </a:rPr>
              <a:t>এই পাঠ শেষে শিক্ষার্থীরা --------------------------------</a:t>
            </a:r>
          </a:p>
          <a:p>
            <a:pPr algn="ctr"/>
            <a:endParaRPr lang="bn-IN" sz="1100" b="1" dirty="0">
              <a:solidFill>
                <a:schemeClr val="tx1"/>
              </a:solidFill>
              <a:latin typeface="NikoshBAN" panose="02000000000000000000" pitchFamily="2" charset="0"/>
              <a:cs typeface="NikoshBAN" panose="02000000000000000000" pitchFamily="2" charset="0"/>
            </a:endParaRPr>
          </a:p>
          <a:p>
            <a:pPr marL="571500" indent="-571500" algn="ctr">
              <a:buFont typeface="Wingdings" panose="05000000000000000000" pitchFamily="2" charset="2"/>
              <a:buChar char="q"/>
            </a:pPr>
            <a:r>
              <a:rPr lang="bn-IN" sz="4400" b="1" dirty="0">
                <a:solidFill>
                  <a:schemeClr val="tx1"/>
                </a:solidFill>
                <a:latin typeface="NikoshBAN" panose="02000000000000000000" pitchFamily="2" charset="0"/>
                <a:cs typeface="NikoshBAN" panose="02000000000000000000" pitchFamily="2" charset="0"/>
              </a:rPr>
              <a:t> ভাইরাস কী তা বলতে পারবে ;</a:t>
            </a:r>
          </a:p>
          <a:p>
            <a:pPr algn="ctr"/>
            <a:endParaRPr lang="bn-IN" sz="1400" b="1" dirty="0">
              <a:solidFill>
                <a:schemeClr val="tx1"/>
              </a:solidFill>
              <a:latin typeface="NikoshBAN" panose="02000000000000000000" pitchFamily="2" charset="0"/>
              <a:cs typeface="NikoshBAN" panose="02000000000000000000" pitchFamily="2" charset="0"/>
            </a:endParaRPr>
          </a:p>
          <a:p>
            <a:pPr marL="571500" indent="-571500" algn="ctr">
              <a:buFont typeface="Wingdings" panose="05000000000000000000" pitchFamily="2" charset="2"/>
              <a:buChar char="q"/>
            </a:pPr>
            <a:r>
              <a:rPr lang="bn-IN" sz="4400" b="1" dirty="0">
                <a:solidFill>
                  <a:schemeClr val="tx1"/>
                </a:solidFill>
                <a:latin typeface="NikoshBAN" panose="02000000000000000000" pitchFamily="2" charset="0"/>
                <a:cs typeface="NikoshBAN" panose="02000000000000000000" pitchFamily="2" charset="0"/>
              </a:rPr>
              <a:t> </a:t>
            </a:r>
            <a:r>
              <a:rPr lang="bn-IN" sz="4000" b="1" dirty="0">
                <a:solidFill>
                  <a:schemeClr val="tx1"/>
                </a:solidFill>
                <a:latin typeface="NikoshBAN" panose="02000000000000000000" pitchFamily="2" charset="0"/>
                <a:cs typeface="NikoshBAN" panose="02000000000000000000" pitchFamily="2" charset="0"/>
              </a:rPr>
              <a:t>ভাইরাস কীভাবে কম্পিউটারে প্রবেশ করে তা লিখতে পারবে ;</a:t>
            </a:r>
          </a:p>
          <a:p>
            <a:pPr algn="ctr"/>
            <a:endParaRPr lang="bn-IN" sz="1400" b="1" dirty="0">
              <a:solidFill>
                <a:schemeClr val="tx1"/>
              </a:solidFill>
              <a:latin typeface="NikoshBAN" panose="02000000000000000000" pitchFamily="2" charset="0"/>
              <a:cs typeface="NikoshBAN" panose="02000000000000000000" pitchFamily="2" charset="0"/>
            </a:endParaRPr>
          </a:p>
          <a:p>
            <a:pPr marL="571500" indent="-571500" algn="ctr">
              <a:buFont typeface="Wingdings" panose="05000000000000000000" pitchFamily="2" charset="2"/>
              <a:buChar char="q"/>
            </a:pPr>
            <a:r>
              <a:rPr lang="bn-IN" sz="4400" b="1" dirty="0">
                <a:solidFill>
                  <a:schemeClr val="tx1"/>
                </a:solidFill>
                <a:latin typeface="NikoshBAN" panose="02000000000000000000" pitchFamily="2" charset="0"/>
                <a:cs typeface="NikoshBAN" panose="02000000000000000000" pitchFamily="2" charset="0"/>
              </a:rPr>
              <a:t>কম্পিউটার বা আইসিটি যন্ত্র ভাইরাস আক্রান্ত হওয়ার লক্ষণসমূহ </a:t>
            </a:r>
            <a:r>
              <a:rPr lang="bn-IN" sz="4400" b="1">
                <a:solidFill>
                  <a:schemeClr val="tx1"/>
                </a:solidFill>
                <a:latin typeface="NikoshBAN" panose="02000000000000000000" pitchFamily="2" charset="0"/>
                <a:cs typeface="NikoshBAN" panose="02000000000000000000" pitchFamily="2" charset="0"/>
              </a:rPr>
              <a:t>লিখতে পারবে।</a:t>
            </a:r>
            <a:endParaRPr lang="en-US" sz="4400" b="1" dirty="0">
              <a:solidFill>
                <a:schemeClr val="tx1"/>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708227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D8E2824-E104-4D5C-90FD-A122F6A3AC55}"/>
              </a:ext>
            </a:extLst>
          </p:cNvPr>
          <p:cNvSpPr/>
          <p:nvPr/>
        </p:nvSpPr>
        <p:spPr>
          <a:xfrm>
            <a:off x="7449843" y="2738909"/>
            <a:ext cx="3472068" cy="1073427"/>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b="1" dirty="0">
                <a:solidFill>
                  <a:schemeClr val="tx1"/>
                </a:solidFill>
                <a:latin typeface="NikoshBAN" panose="02000000000000000000" pitchFamily="2" charset="0"/>
                <a:cs typeface="NikoshBAN" panose="02000000000000000000" pitchFamily="2" charset="0"/>
              </a:rPr>
              <a:t>কম্পিউটার ভাইরাস</a:t>
            </a:r>
            <a:endParaRPr lang="en-US" sz="4000" b="1" dirty="0">
              <a:solidFill>
                <a:schemeClr val="tx1"/>
              </a:solidFill>
              <a:latin typeface="NikoshBAN" panose="02000000000000000000" pitchFamily="2" charset="0"/>
              <a:cs typeface="NikoshBAN" panose="02000000000000000000" pitchFamily="2" charset="0"/>
            </a:endParaRPr>
          </a:p>
        </p:txBody>
      </p:sp>
      <p:sp>
        <p:nvSpPr>
          <p:cNvPr id="5" name="Rectangle 4">
            <a:extLst>
              <a:ext uri="{FF2B5EF4-FFF2-40B4-BE49-F238E27FC236}">
                <a16:creationId xmlns:a16="http://schemas.microsoft.com/office/drawing/2014/main" id="{F9B891B7-2ED1-4E1A-BEEE-5DA27698BABA}"/>
              </a:ext>
            </a:extLst>
          </p:cNvPr>
          <p:cNvSpPr/>
          <p:nvPr/>
        </p:nvSpPr>
        <p:spPr>
          <a:xfrm>
            <a:off x="768626" y="5113932"/>
            <a:ext cx="10744200" cy="1505382"/>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b="1" dirty="0">
                <a:solidFill>
                  <a:schemeClr val="tx1"/>
                </a:solidFill>
                <a:latin typeface="NikoshBAN" panose="02000000000000000000" pitchFamily="2" charset="0"/>
                <a:cs typeface="NikoshBAN" panose="02000000000000000000" pitchFamily="2" charset="0"/>
              </a:rPr>
              <a:t>প্রাণীদেহে ভাইরাস আক্রমনের মতোই কম্পিউটার বা আইসিটি যন্ত্রেও ভাইরাস  আক্রমন করে  ক্ষতি সাধন করে থাকে।</a:t>
            </a:r>
            <a:endParaRPr lang="en-US" sz="4000" b="1" dirty="0">
              <a:solidFill>
                <a:schemeClr val="tx1"/>
              </a:solidFill>
              <a:latin typeface="NikoshBAN" panose="02000000000000000000" pitchFamily="2" charset="0"/>
              <a:cs typeface="NikoshBAN" panose="02000000000000000000" pitchFamily="2" charset="0"/>
            </a:endParaRPr>
          </a:p>
        </p:txBody>
      </p:sp>
      <p:sp>
        <p:nvSpPr>
          <p:cNvPr id="7" name="Rectangle 6">
            <a:extLst>
              <a:ext uri="{FF2B5EF4-FFF2-40B4-BE49-F238E27FC236}">
                <a16:creationId xmlns:a16="http://schemas.microsoft.com/office/drawing/2014/main" id="{5639CC6E-C5A3-4784-97D7-0FA1CF33040C}"/>
              </a:ext>
            </a:extLst>
          </p:cNvPr>
          <p:cNvSpPr/>
          <p:nvPr/>
        </p:nvSpPr>
        <p:spPr>
          <a:xfrm>
            <a:off x="1752137" y="3141871"/>
            <a:ext cx="3472068" cy="1073427"/>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b="1" dirty="0">
                <a:solidFill>
                  <a:schemeClr val="tx1"/>
                </a:solidFill>
                <a:latin typeface="NikoshBAN" panose="02000000000000000000" pitchFamily="2" charset="0"/>
                <a:cs typeface="NikoshBAN" panose="02000000000000000000" pitchFamily="2" charset="0"/>
              </a:rPr>
              <a:t>প্রাণীদেহের ভাইরাস</a:t>
            </a:r>
            <a:endParaRPr lang="en-US" sz="4000" b="1" dirty="0">
              <a:solidFill>
                <a:schemeClr val="tx1"/>
              </a:solidFill>
              <a:latin typeface="NikoshBAN" panose="02000000000000000000" pitchFamily="2" charset="0"/>
              <a:cs typeface="NikoshBAN" panose="02000000000000000000" pitchFamily="2" charset="0"/>
            </a:endParaRPr>
          </a:p>
        </p:txBody>
      </p:sp>
      <p:sp>
        <p:nvSpPr>
          <p:cNvPr id="8" name="Rectangle 7">
            <a:extLst>
              <a:ext uri="{FF2B5EF4-FFF2-40B4-BE49-F238E27FC236}">
                <a16:creationId xmlns:a16="http://schemas.microsoft.com/office/drawing/2014/main" id="{4923C9D4-502E-40F6-A06C-9A40FC214F23}"/>
              </a:ext>
            </a:extLst>
          </p:cNvPr>
          <p:cNvSpPr/>
          <p:nvPr/>
        </p:nvSpPr>
        <p:spPr>
          <a:xfrm>
            <a:off x="2578308" y="238687"/>
            <a:ext cx="8649324" cy="1187726"/>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b="1" dirty="0">
                <a:solidFill>
                  <a:schemeClr val="tx1"/>
                </a:solidFill>
                <a:latin typeface="NikoshBAN" panose="02000000000000000000" pitchFamily="2" charset="0"/>
                <a:cs typeface="NikoshBAN" panose="02000000000000000000" pitchFamily="2" charset="0"/>
              </a:rPr>
              <a:t>নিচের ছবি দুটি কিসের ?</a:t>
            </a:r>
            <a:endParaRPr lang="en-US" sz="4000" b="1" dirty="0">
              <a:solidFill>
                <a:schemeClr val="tx1"/>
              </a:solidFill>
              <a:latin typeface="NikoshBAN" panose="02000000000000000000" pitchFamily="2" charset="0"/>
              <a:cs typeface="NikoshBAN" panose="02000000000000000000" pitchFamily="2" charset="0"/>
            </a:endParaRPr>
          </a:p>
        </p:txBody>
      </p:sp>
      <p:pic>
        <p:nvPicPr>
          <p:cNvPr id="6" name="Picture 5">
            <a:extLst>
              <a:ext uri="{FF2B5EF4-FFF2-40B4-BE49-F238E27FC236}">
                <a16:creationId xmlns:a16="http://schemas.microsoft.com/office/drawing/2014/main" id="{2CC2B725-56DE-4666-AA0D-C6984267B2C1}"/>
              </a:ext>
            </a:extLst>
          </p:cNvPr>
          <p:cNvPicPr>
            <a:picLocks noChangeAspect="1"/>
          </p:cNvPicPr>
          <p:nvPr/>
        </p:nvPicPr>
        <p:blipFill rotWithShape="1">
          <a:blip r:embed="rId2">
            <a:extLst>
              <a:ext uri="{28A0092B-C50C-407E-A947-70E740481C1C}">
                <a14:useLocalDpi xmlns:a14="http://schemas.microsoft.com/office/drawing/2010/main" val="0"/>
              </a:ext>
            </a:extLst>
          </a:blip>
          <a:srcRect l="18507"/>
          <a:stretch/>
        </p:blipFill>
        <p:spPr>
          <a:xfrm>
            <a:off x="1506403" y="1688522"/>
            <a:ext cx="4436165" cy="2787754"/>
          </a:xfrm>
          <a:prstGeom prst="rect">
            <a:avLst/>
          </a:prstGeom>
          <a:scene3d>
            <a:camera prst="perspectiveRight">
              <a:rot lat="0" lon="20999997" rev="0"/>
            </a:camera>
            <a:lightRig rig="threePt" dir="t"/>
          </a:scene3d>
          <a:sp3d>
            <a:bevelT w="114300" prst="hardEdge"/>
          </a:sp3d>
        </p:spPr>
      </p:pic>
      <p:pic>
        <p:nvPicPr>
          <p:cNvPr id="2050" name="Picture 2" descr="সম্পর্কিত ছবি">
            <a:extLst>
              <a:ext uri="{FF2B5EF4-FFF2-40B4-BE49-F238E27FC236}">
                <a16:creationId xmlns:a16="http://schemas.microsoft.com/office/drawing/2014/main" id="{4D6B3E07-6A93-4B3E-A23A-FB624AD0573B}"/>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745574" y="1426413"/>
            <a:ext cx="5252828" cy="3049863"/>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00A7EC97-4184-4EAA-ACB4-28E1786218BE}"/>
              </a:ext>
            </a:extLst>
          </p:cNvPr>
          <p:cNvSpPr/>
          <p:nvPr/>
        </p:nvSpPr>
        <p:spPr>
          <a:xfrm>
            <a:off x="250233" y="4900776"/>
            <a:ext cx="11998402" cy="1526451"/>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latin typeface="NikoshBAN" panose="02000000000000000000" pitchFamily="2" charset="0"/>
                <a:cs typeface="NikoshBAN" panose="02000000000000000000" pitchFamily="2" charset="0"/>
              </a:rPr>
              <a:t>VIRUS </a:t>
            </a:r>
            <a:r>
              <a:rPr lang="bn-IN" sz="3600" b="1" dirty="0">
                <a:solidFill>
                  <a:schemeClr val="tx1"/>
                </a:solidFill>
                <a:latin typeface="NikoshBAN" panose="02000000000000000000" pitchFamily="2" charset="0"/>
                <a:cs typeface="NikoshBAN" panose="02000000000000000000" pitchFamily="2" charset="0"/>
              </a:rPr>
              <a:t>শব্দের পূর্ণরুপ </a:t>
            </a:r>
            <a:r>
              <a:rPr lang="en-US" sz="3600" b="1" dirty="0">
                <a:solidFill>
                  <a:schemeClr val="tx1"/>
                </a:solidFill>
                <a:latin typeface="NikoshBAN" panose="02000000000000000000" pitchFamily="2" charset="0"/>
                <a:cs typeface="NikoshBAN" panose="02000000000000000000" pitchFamily="2" charset="0"/>
              </a:rPr>
              <a:t> </a:t>
            </a:r>
            <a:r>
              <a:rPr lang="en-US" sz="3600" b="1" dirty="0" err="1">
                <a:solidFill>
                  <a:schemeClr val="tx1"/>
                </a:solidFill>
                <a:latin typeface="NikoshBAN" panose="02000000000000000000" pitchFamily="2" charset="0"/>
                <a:cs typeface="NikoshBAN" panose="02000000000000000000" pitchFamily="2" charset="0"/>
              </a:rPr>
              <a:t>Vtal</a:t>
            </a:r>
            <a:r>
              <a:rPr lang="en-US" sz="3600" b="1" dirty="0">
                <a:solidFill>
                  <a:schemeClr val="tx1"/>
                </a:solidFill>
                <a:latin typeface="NikoshBAN" panose="02000000000000000000" pitchFamily="2" charset="0"/>
                <a:cs typeface="NikoshBAN" panose="02000000000000000000" pitchFamily="2" charset="0"/>
              </a:rPr>
              <a:t> Information Resources Under Siege </a:t>
            </a:r>
            <a:r>
              <a:rPr lang="bn-IN" sz="3600" b="1" dirty="0">
                <a:solidFill>
                  <a:schemeClr val="tx1"/>
                </a:solidFill>
                <a:latin typeface="NikoshBAN" panose="02000000000000000000" pitchFamily="2" charset="0"/>
                <a:cs typeface="NikoshBAN" panose="02000000000000000000" pitchFamily="2" charset="0"/>
              </a:rPr>
              <a:t>যার অর্থ দাঁড়ায় গুরুত্বপূর্ণ তথ্যসমূহ দখলে নেওয়া বা ক্ষতি সাধন করা।</a:t>
            </a:r>
            <a:r>
              <a:rPr lang="en-US" sz="3600" b="1" dirty="0">
                <a:solidFill>
                  <a:schemeClr val="tx1"/>
                </a:solidFill>
                <a:latin typeface="NikoshBAN" panose="02000000000000000000" pitchFamily="2" charset="0"/>
                <a:cs typeface="NikoshBAN" panose="02000000000000000000" pitchFamily="2" charset="0"/>
              </a:rPr>
              <a:t> </a:t>
            </a:r>
          </a:p>
        </p:txBody>
      </p:sp>
      <p:sp>
        <p:nvSpPr>
          <p:cNvPr id="10" name="Rectangle 9">
            <a:extLst>
              <a:ext uri="{FF2B5EF4-FFF2-40B4-BE49-F238E27FC236}">
                <a16:creationId xmlns:a16="http://schemas.microsoft.com/office/drawing/2014/main" id="{3EACA10C-1678-48CA-A6EE-E2218E0C63D0}"/>
              </a:ext>
            </a:extLst>
          </p:cNvPr>
          <p:cNvSpPr/>
          <p:nvPr/>
        </p:nvSpPr>
        <p:spPr>
          <a:xfrm>
            <a:off x="1536763" y="-205930"/>
            <a:ext cx="10101281" cy="2192884"/>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dirty="0">
              <a:solidFill>
                <a:schemeClr val="tx1"/>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469229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0.01276 -0.0949 L 0.00898 0.18264 " pathEditMode="relative" rAng="0" ptsTypes="AA">
                                      <p:cBhvr>
                                        <p:cTn id="6" dur="2000" fill="hold"/>
                                        <p:tgtEl>
                                          <p:spTgt spid="7"/>
                                        </p:tgtEl>
                                        <p:attrNameLst>
                                          <p:attrName>ppt_x</p:attrName>
                                          <p:attrName>ppt_y</p:attrName>
                                        </p:attrNameLst>
                                      </p:cBhvr>
                                      <p:rCtr x="-195" y="13866"/>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0.00768 -0.07824 L 0.00273 0.26782 " pathEditMode="relative" rAng="0" ptsTypes="AA">
                                      <p:cBhvr>
                                        <p:cTn id="10" dur="2000" fill="hold"/>
                                        <p:tgtEl>
                                          <p:spTgt spid="3"/>
                                        </p:tgtEl>
                                        <p:attrNameLst>
                                          <p:attrName>ppt_x</p:attrName>
                                          <p:attrName>ppt_y</p:attrName>
                                        </p:attrNameLst>
                                      </p:cBhvr>
                                      <p:rCtr x="-247" y="17292"/>
                                    </p:animMotion>
                                  </p:childTnLst>
                                </p:cTn>
                              </p:par>
                            </p:childTnLst>
                          </p:cTn>
                        </p:par>
                      </p:childTnLst>
                    </p:cTn>
                  </p:par>
                  <p:par>
                    <p:cTn id="11" fill="hold">
                      <p:stCondLst>
                        <p:cond delay="indefinite"/>
                      </p:stCondLst>
                      <p:childTnLst>
                        <p:par>
                          <p:cTn id="12" fill="hold">
                            <p:stCondLst>
                              <p:cond delay="0"/>
                            </p:stCondLst>
                            <p:childTnLst>
                              <p:par>
                                <p:cTn id="13" presetID="47" presetClass="entr" presetSubtype="0" fill="hold" grpId="0" nodeType="clickEffect">
                                  <p:stCondLst>
                                    <p:cond delay="0"/>
                                  </p:stCondLst>
                                  <p:iterate type="wd">
                                    <p:tmPct val="10000"/>
                                  </p:iterate>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xit" presetSubtype="0" fill="hold" grpId="1" nodeType="clickEffect">
                                  <p:stCondLst>
                                    <p:cond delay="0"/>
                                  </p:stCondLst>
                                  <p:iterate type="wd">
                                    <p:tmPct val="0"/>
                                  </p:iterate>
                                  <p:childTnLst>
                                    <p:animEffect transition="out" filter="fade">
                                      <p:cBhvr>
                                        <p:cTn id="21" dur="1000"/>
                                        <p:tgtEl>
                                          <p:spTgt spid="5"/>
                                        </p:tgtEl>
                                      </p:cBhvr>
                                    </p:animEffect>
                                    <p:anim calcmode="lin" valueType="num">
                                      <p:cBhvr>
                                        <p:cTn id="22" dur="1000"/>
                                        <p:tgtEl>
                                          <p:spTgt spid="5"/>
                                        </p:tgtEl>
                                        <p:attrNameLst>
                                          <p:attrName>ppt_x</p:attrName>
                                        </p:attrNameLst>
                                      </p:cBhvr>
                                      <p:tavLst>
                                        <p:tav tm="0">
                                          <p:val>
                                            <p:strVal val="ppt_x"/>
                                          </p:val>
                                        </p:tav>
                                        <p:tav tm="100000">
                                          <p:val>
                                            <p:strVal val="ppt_x"/>
                                          </p:val>
                                        </p:tav>
                                      </p:tavLst>
                                    </p:anim>
                                    <p:anim calcmode="lin" valueType="num">
                                      <p:cBhvr>
                                        <p:cTn id="23" dur="1000"/>
                                        <p:tgtEl>
                                          <p:spTgt spid="5"/>
                                        </p:tgtEl>
                                        <p:attrNameLst>
                                          <p:attrName>ppt_y</p:attrName>
                                        </p:attrNameLst>
                                      </p:cBhvr>
                                      <p:tavLst>
                                        <p:tav tm="0">
                                          <p:val>
                                            <p:strVal val="ppt_y"/>
                                          </p:val>
                                        </p:tav>
                                        <p:tav tm="100000">
                                          <p:val>
                                            <p:strVal val="ppt_y+.1"/>
                                          </p:val>
                                        </p:tav>
                                      </p:tavLst>
                                    </p:anim>
                                    <p:set>
                                      <p:cBhvr>
                                        <p:cTn id="24" dur="1" fill="hold">
                                          <p:stCondLst>
                                            <p:cond delay="999"/>
                                          </p:stCondLst>
                                        </p:cTn>
                                        <p:tgtEl>
                                          <p:spTgt spid="5"/>
                                        </p:tgtEl>
                                        <p:attrNameLst>
                                          <p:attrName>style.visibility</p:attrName>
                                        </p:attrNameLst>
                                      </p:cBhvr>
                                      <p:to>
                                        <p:strVal val="hidden"/>
                                      </p:to>
                                    </p:set>
                                  </p:childTnLst>
                                </p:cTn>
                              </p:par>
                            </p:childTnLst>
                          </p:cTn>
                        </p:par>
                        <p:par>
                          <p:cTn id="25" fill="hold">
                            <p:stCondLst>
                              <p:cond delay="1000"/>
                            </p:stCondLst>
                            <p:childTnLst>
                              <p:par>
                                <p:cTn id="26" presetID="47" presetClass="entr" presetSubtype="0" fill="hold" grpId="0" nodeType="afterEffect" nodePh="1">
                                  <p:stCondLst>
                                    <p:cond delay="0"/>
                                  </p:stCondLst>
                                  <p:endCondLst>
                                    <p:cond evt="begin" delay="0">
                                      <p:tn val="26"/>
                                    </p:cond>
                                  </p:end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iterate type="wd">
                                    <p:tmPct val="10000"/>
                                  </p:iterate>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5" grpId="1"/>
      <p:bldP spid="7" grpId="0"/>
      <p:bldP spid="9"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সম্পর্কিত ছবি">
            <a:extLst>
              <a:ext uri="{FF2B5EF4-FFF2-40B4-BE49-F238E27FC236}">
                <a16:creationId xmlns:a16="http://schemas.microsoft.com/office/drawing/2014/main" id="{068273E8-344F-42AD-801D-F6F4E2F440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701" y="265043"/>
            <a:ext cx="5842736" cy="36576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Picture 3">
            <a:extLst>
              <a:ext uri="{FF2B5EF4-FFF2-40B4-BE49-F238E27FC236}">
                <a16:creationId xmlns:a16="http://schemas.microsoft.com/office/drawing/2014/main" id="{6E1285D7-044F-445D-89A4-D579053F4D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765774" y="238539"/>
            <a:ext cx="3402498" cy="36576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Rectangle 1">
            <a:extLst>
              <a:ext uri="{FF2B5EF4-FFF2-40B4-BE49-F238E27FC236}">
                <a16:creationId xmlns:a16="http://schemas.microsoft.com/office/drawing/2014/main" id="{30616834-33B9-4F14-AE39-DBB20B43BC5B}"/>
              </a:ext>
            </a:extLst>
          </p:cNvPr>
          <p:cNvSpPr/>
          <p:nvPr/>
        </p:nvSpPr>
        <p:spPr>
          <a:xfrm>
            <a:off x="1417983" y="4412974"/>
            <a:ext cx="4678017" cy="11529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latin typeface="NikoshBAN" panose="02000000000000000000" pitchFamily="2" charset="0"/>
              <a:cs typeface="NikoshBAN" panose="02000000000000000000" pitchFamily="2" charset="0"/>
            </a:endParaRPr>
          </a:p>
        </p:txBody>
      </p:sp>
      <p:sp>
        <p:nvSpPr>
          <p:cNvPr id="5" name="Rectangle 4">
            <a:extLst>
              <a:ext uri="{FF2B5EF4-FFF2-40B4-BE49-F238E27FC236}">
                <a16:creationId xmlns:a16="http://schemas.microsoft.com/office/drawing/2014/main" id="{5E70385D-018B-4BB3-A44E-F8AB60619018}"/>
              </a:ext>
            </a:extLst>
          </p:cNvPr>
          <p:cNvSpPr/>
          <p:nvPr/>
        </p:nvSpPr>
        <p:spPr>
          <a:xfrm>
            <a:off x="795129" y="4174435"/>
            <a:ext cx="5300871" cy="90114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200" b="1" dirty="0">
                <a:solidFill>
                  <a:schemeClr val="tx1"/>
                </a:solidFill>
                <a:latin typeface="NikoshBAN" panose="02000000000000000000" pitchFamily="2" charset="0"/>
                <a:cs typeface="NikoshBAN" panose="02000000000000000000" pitchFamily="2" charset="0"/>
              </a:rPr>
              <a:t>ইউনিভারসিটি অফ নিউ হ্যাভেন</a:t>
            </a:r>
            <a:endParaRPr lang="en-US" sz="3200" b="1" dirty="0">
              <a:solidFill>
                <a:schemeClr val="tx1"/>
              </a:solidFill>
              <a:latin typeface="NikoshBAN" panose="02000000000000000000" pitchFamily="2" charset="0"/>
              <a:cs typeface="NikoshBAN" panose="02000000000000000000" pitchFamily="2" charset="0"/>
            </a:endParaRPr>
          </a:p>
        </p:txBody>
      </p:sp>
      <p:sp>
        <p:nvSpPr>
          <p:cNvPr id="8" name="Rectangle 7">
            <a:extLst>
              <a:ext uri="{FF2B5EF4-FFF2-40B4-BE49-F238E27FC236}">
                <a16:creationId xmlns:a16="http://schemas.microsoft.com/office/drawing/2014/main" id="{58EF1584-B681-437A-8814-A63A36637DD4}"/>
              </a:ext>
            </a:extLst>
          </p:cNvPr>
          <p:cNvSpPr/>
          <p:nvPr/>
        </p:nvSpPr>
        <p:spPr>
          <a:xfrm>
            <a:off x="7649815" y="4174435"/>
            <a:ext cx="3643520" cy="90114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200" b="1" dirty="0">
                <a:solidFill>
                  <a:schemeClr val="tx1"/>
                </a:solidFill>
                <a:latin typeface="NikoshBAN" panose="02000000000000000000" pitchFamily="2" charset="0"/>
                <a:cs typeface="NikoshBAN" panose="02000000000000000000" pitchFamily="2" charset="0"/>
              </a:rPr>
              <a:t>অধ্যাপক ফ্রেড কোহেন</a:t>
            </a:r>
            <a:endParaRPr lang="en-US" sz="3200" b="1" dirty="0">
              <a:solidFill>
                <a:schemeClr val="tx1"/>
              </a:solidFill>
              <a:latin typeface="NikoshBAN" panose="02000000000000000000" pitchFamily="2" charset="0"/>
              <a:cs typeface="NikoshBAN" panose="02000000000000000000" pitchFamily="2" charset="0"/>
            </a:endParaRPr>
          </a:p>
        </p:txBody>
      </p:sp>
      <p:sp>
        <p:nvSpPr>
          <p:cNvPr id="10" name="Rectangle 9">
            <a:extLst>
              <a:ext uri="{FF2B5EF4-FFF2-40B4-BE49-F238E27FC236}">
                <a16:creationId xmlns:a16="http://schemas.microsoft.com/office/drawing/2014/main" id="{36EE0712-57ED-44D8-A1C5-CDDCCD35E192}"/>
              </a:ext>
            </a:extLst>
          </p:cNvPr>
          <p:cNvSpPr/>
          <p:nvPr/>
        </p:nvSpPr>
        <p:spPr>
          <a:xfrm>
            <a:off x="271754" y="5440019"/>
            <a:ext cx="11542426" cy="11529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600" b="1" dirty="0">
                <a:solidFill>
                  <a:schemeClr val="tx1"/>
                </a:solidFill>
                <a:latin typeface="NikoshBAN" panose="02000000000000000000" pitchFamily="2" charset="0"/>
                <a:cs typeface="NikoshBAN" panose="02000000000000000000" pitchFamily="2" charset="0"/>
              </a:rPr>
              <a:t>১৯৮০ সালে ভাইরাসের নামকরণ করেছেন ইউনিভারসিটি অফ নিউ হ্যাভেন এর প্রখ্যাত গবেষক অধ্যাপক ফ্রেড কোহেন </a:t>
            </a:r>
            <a:endParaRPr lang="en-US" sz="3600" b="1" dirty="0">
              <a:solidFill>
                <a:schemeClr val="tx1"/>
              </a:solidFill>
              <a:latin typeface="NikoshBAN" panose="02000000000000000000" pitchFamily="2" charset="0"/>
              <a:cs typeface="NikoshBAN" panose="02000000000000000000" pitchFamily="2" charset="0"/>
            </a:endParaRPr>
          </a:p>
        </p:txBody>
      </p:sp>
      <p:sp>
        <p:nvSpPr>
          <p:cNvPr id="11" name="Rectangle 10">
            <a:extLst>
              <a:ext uri="{FF2B5EF4-FFF2-40B4-BE49-F238E27FC236}">
                <a16:creationId xmlns:a16="http://schemas.microsoft.com/office/drawing/2014/main" id="{34EE1DF5-BC4E-4A68-B056-7BF3A497FB03}"/>
              </a:ext>
            </a:extLst>
          </p:cNvPr>
          <p:cNvSpPr/>
          <p:nvPr/>
        </p:nvSpPr>
        <p:spPr>
          <a:xfrm>
            <a:off x="324787" y="5314122"/>
            <a:ext cx="11682334" cy="1530626"/>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600" b="1" dirty="0">
                <a:solidFill>
                  <a:schemeClr val="tx1"/>
                </a:solidFill>
                <a:latin typeface="NikoshBAN" panose="02000000000000000000" pitchFamily="2" charset="0"/>
                <a:cs typeface="NikoshBAN" panose="02000000000000000000" pitchFamily="2" charset="0"/>
              </a:rPr>
              <a:t>ভাইরাস হলো এক ধরনের সফটওয়্যার যা তথ্য ও উপাত্তকে আক্রমন করে এবং যার নিজের সংখ্যা বৃদ্ধির ক্ষমতা রয়েছে।</a:t>
            </a:r>
            <a:endParaRPr lang="en-US" sz="3600" b="1" dirty="0">
              <a:solidFill>
                <a:schemeClr val="tx1"/>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916313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3200"/>
                            </p:stCondLst>
                            <p:childTnLst>
                              <p:par>
                                <p:cTn id="11" presetID="47" presetClass="entr" presetSubtype="0" fill="hold" grpId="0" nodeType="afterEffect">
                                  <p:stCondLst>
                                    <p:cond delay="0"/>
                                  </p:stCondLst>
                                  <p:iterate type="wd">
                                    <p:tmPct val="10000"/>
                                  </p:iterate>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4400"/>
                            </p:stCondLst>
                            <p:childTnLst>
                              <p:par>
                                <p:cTn id="17" presetID="47" presetClass="entr" presetSubtype="0" fill="hold" grpId="0" nodeType="afterEffect">
                                  <p:stCondLst>
                                    <p:cond delay="0"/>
                                  </p:stCondLst>
                                  <p:iterate type="wd">
                                    <p:tmPct val="10000"/>
                                  </p:iterate>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xit" presetSubtype="0" fill="hold" grpId="1" nodeType="clickEffect">
                                  <p:stCondLst>
                                    <p:cond delay="0"/>
                                  </p:stCondLst>
                                  <p:iterate type="wd">
                                    <p:tmPct val="0"/>
                                  </p:iterate>
                                  <p:childTnLst>
                                    <p:animEffect transition="out" filter="fade">
                                      <p:cBhvr>
                                        <p:cTn id="25" dur="1000"/>
                                        <p:tgtEl>
                                          <p:spTgt spid="10"/>
                                        </p:tgtEl>
                                      </p:cBhvr>
                                    </p:animEffect>
                                    <p:anim calcmode="lin" valueType="num">
                                      <p:cBhvr>
                                        <p:cTn id="26" dur="1000"/>
                                        <p:tgtEl>
                                          <p:spTgt spid="10"/>
                                        </p:tgtEl>
                                        <p:attrNameLst>
                                          <p:attrName>ppt_x</p:attrName>
                                        </p:attrNameLst>
                                      </p:cBhvr>
                                      <p:tavLst>
                                        <p:tav tm="0">
                                          <p:val>
                                            <p:strVal val="ppt_x"/>
                                          </p:val>
                                        </p:tav>
                                        <p:tav tm="100000">
                                          <p:val>
                                            <p:strVal val="ppt_x"/>
                                          </p:val>
                                        </p:tav>
                                      </p:tavLst>
                                    </p:anim>
                                    <p:anim calcmode="lin" valueType="num">
                                      <p:cBhvr>
                                        <p:cTn id="27" dur="1000"/>
                                        <p:tgtEl>
                                          <p:spTgt spid="10"/>
                                        </p:tgtEl>
                                        <p:attrNameLst>
                                          <p:attrName>ppt_y</p:attrName>
                                        </p:attrNameLst>
                                      </p:cBhvr>
                                      <p:tavLst>
                                        <p:tav tm="0">
                                          <p:val>
                                            <p:strVal val="ppt_y"/>
                                          </p:val>
                                        </p:tav>
                                        <p:tav tm="100000">
                                          <p:val>
                                            <p:strVal val="ppt_y+.1"/>
                                          </p:val>
                                        </p:tav>
                                      </p:tavLst>
                                    </p:anim>
                                    <p:set>
                                      <p:cBhvr>
                                        <p:cTn id="28" dur="1" fill="hold">
                                          <p:stCondLst>
                                            <p:cond delay="999"/>
                                          </p:stCondLst>
                                        </p:cTn>
                                        <p:tgtEl>
                                          <p:spTgt spid="10"/>
                                        </p:tgtEl>
                                        <p:attrNameLst>
                                          <p:attrName>style.visibility</p:attrName>
                                        </p:attrNameLst>
                                      </p:cBhvr>
                                      <p:to>
                                        <p:strVal val="hidden"/>
                                      </p:to>
                                    </p:set>
                                  </p:childTnLst>
                                </p:cTn>
                              </p:par>
                              <p:par>
                                <p:cTn id="29" presetID="42" presetClass="entr" presetSubtype="0" fill="hold" grpId="0" nodeType="withEffect">
                                  <p:stCondLst>
                                    <p:cond delay="0"/>
                                  </p:stCondLst>
                                  <p:iterate type="wd">
                                    <p:tmPct val="10000"/>
                                  </p:iterate>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0" grpId="0" animBg="1"/>
      <p:bldP spid="10" grpId="1"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C0B98E7-A53A-4D85-A9B5-9C722E8FC5AE}"/>
              </a:ext>
            </a:extLst>
          </p:cNvPr>
          <p:cNvSpPr/>
          <p:nvPr/>
        </p:nvSpPr>
        <p:spPr>
          <a:xfrm>
            <a:off x="3405808" y="225287"/>
            <a:ext cx="5936974" cy="123695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b="1" dirty="0">
                <a:solidFill>
                  <a:schemeClr val="tx1"/>
                </a:solidFill>
                <a:latin typeface="NikoshBAN" panose="02000000000000000000" pitchFamily="2" charset="0"/>
                <a:cs typeface="NikoshBAN" panose="02000000000000000000" pitchFamily="2" charset="0"/>
              </a:rPr>
              <a:t>নিচের ছবিগুলোতে কী দেখতে পাচ্ছ ?</a:t>
            </a:r>
            <a:endParaRPr lang="en-US" sz="4000" b="1" dirty="0">
              <a:solidFill>
                <a:schemeClr val="tx1"/>
              </a:solidFill>
              <a:latin typeface="NikoshBAN" panose="02000000000000000000" pitchFamily="2" charset="0"/>
              <a:cs typeface="NikoshBAN" panose="02000000000000000000" pitchFamily="2" charset="0"/>
            </a:endParaRPr>
          </a:p>
        </p:txBody>
      </p:sp>
      <p:pic>
        <p:nvPicPr>
          <p:cNvPr id="6146" name="Picture 2" descr="সম্পর্কিত ছবি">
            <a:extLst>
              <a:ext uri="{FF2B5EF4-FFF2-40B4-BE49-F238E27FC236}">
                <a16:creationId xmlns:a16="http://schemas.microsoft.com/office/drawing/2014/main" id="{F8C98AFE-B3BC-457E-A758-079C5E11FCB2}"/>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63826" y="1616765"/>
            <a:ext cx="4823791" cy="3435523"/>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সম্পর্কিত ছবি">
            <a:extLst>
              <a:ext uri="{FF2B5EF4-FFF2-40B4-BE49-F238E27FC236}">
                <a16:creationId xmlns:a16="http://schemas.microsoft.com/office/drawing/2014/main" id="{5B1CFDC2-36B6-4FC5-B39D-D4B99A9206D9}"/>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460973" y="1462242"/>
            <a:ext cx="3790122" cy="374456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2440EF30-66A6-4CA0-86DC-1BCBDEA62BA3}"/>
              </a:ext>
            </a:extLst>
          </p:cNvPr>
          <p:cNvSpPr/>
          <p:nvPr/>
        </p:nvSpPr>
        <p:spPr>
          <a:xfrm>
            <a:off x="251791" y="5052288"/>
            <a:ext cx="11794435" cy="18057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600" b="1" dirty="0">
                <a:solidFill>
                  <a:schemeClr val="tx1"/>
                </a:solidFill>
                <a:latin typeface="NikoshBAN" panose="02000000000000000000" pitchFamily="2" charset="0"/>
                <a:cs typeface="NikoshBAN" panose="02000000000000000000" pitchFamily="2" charset="0"/>
              </a:rPr>
              <a:t>ভাইরাস কম্পিউটারে প্রবেশ করলে সাধারণত সংখ্যা বৃদ্ধি হতে থাকে ও বিভিন্ন তথ্য-উপাত্তকে আক্রমণ করে এবং এক পর্যায়ে গোটা কম্পিউটার বা আইসিটি যন্ত্রকে সংক্রমিত করে অচল করে দেয়।</a:t>
            </a:r>
            <a:endParaRPr lang="en-US" sz="3600" b="1" dirty="0">
              <a:solidFill>
                <a:schemeClr val="tx1"/>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523677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1000"/>
                                        <p:tgtEl>
                                          <p:spTgt spid="6146"/>
                                        </p:tgtEl>
                                      </p:cBhvr>
                                    </p:animEffect>
                                    <p:anim calcmode="lin" valueType="num">
                                      <p:cBhvr>
                                        <p:cTn id="8" dur="1000" fill="hold"/>
                                        <p:tgtEl>
                                          <p:spTgt spid="6146"/>
                                        </p:tgtEl>
                                        <p:attrNameLst>
                                          <p:attrName>ppt_x</p:attrName>
                                        </p:attrNameLst>
                                      </p:cBhvr>
                                      <p:tavLst>
                                        <p:tav tm="0">
                                          <p:val>
                                            <p:strVal val="#ppt_x"/>
                                          </p:val>
                                        </p:tav>
                                        <p:tav tm="100000">
                                          <p:val>
                                            <p:strVal val="#ppt_x"/>
                                          </p:val>
                                        </p:tav>
                                      </p:tavLst>
                                    </p:anim>
                                    <p:anim calcmode="lin" valueType="num">
                                      <p:cBhvr>
                                        <p:cTn id="9" dur="1000" fill="hold"/>
                                        <p:tgtEl>
                                          <p:spTgt spid="614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148"/>
                                        </p:tgtEl>
                                        <p:attrNameLst>
                                          <p:attrName>style.visibility</p:attrName>
                                        </p:attrNameLst>
                                      </p:cBhvr>
                                      <p:to>
                                        <p:strVal val="visible"/>
                                      </p:to>
                                    </p:set>
                                    <p:animEffect transition="in" filter="fade">
                                      <p:cBhvr>
                                        <p:cTn id="13" dur="1000"/>
                                        <p:tgtEl>
                                          <p:spTgt spid="6148"/>
                                        </p:tgtEl>
                                      </p:cBhvr>
                                    </p:animEffect>
                                    <p:anim calcmode="lin" valueType="num">
                                      <p:cBhvr>
                                        <p:cTn id="14" dur="1000" fill="hold"/>
                                        <p:tgtEl>
                                          <p:spTgt spid="6148"/>
                                        </p:tgtEl>
                                        <p:attrNameLst>
                                          <p:attrName>ppt_x</p:attrName>
                                        </p:attrNameLst>
                                      </p:cBhvr>
                                      <p:tavLst>
                                        <p:tav tm="0">
                                          <p:val>
                                            <p:strVal val="#ppt_x"/>
                                          </p:val>
                                        </p:tav>
                                        <p:tav tm="100000">
                                          <p:val>
                                            <p:strVal val="#ppt_x"/>
                                          </p:val>
                                        </p:tav>
                                      </p:tavLst>
                                    </p:anim>
                                    <p:anim calcmode="lin" valueType="num">
                                      <p:cBhvr>
                                        <p:cTn id="15" dur="1000" fill="hold"/>
                                        <p:tgtEl>
                                          <p:spTgt spid="6148"/>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grpId="0" nodeType="clickEffect">
                                  <p:stCondLst>
                                    <p:cond delay="0"/>
                                  </p:stCondLst>
                                  <p:iterate type="wd">
                                    <p:tmPct val="10000"/>
                                  </p:iterate>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8" name="Picture 10" descr="trojan horse virus এর ছবির ফলাফল">
            <a:extLst>
              <a:ext uri="{FF2B5EF4-FFF2-40B4-BE49-F238E27FC236}">
                <a16:creationId xmlns:a16="http://schemas.microsoft.com/office/drawing/2014/main" id="{C6F2B5EC-BAF2-4B2E-9284-7A4762F822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6387" y="4073872"/>
            <a:ext cx="3860249" cy="229678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174" name="Picture 6" descr="CIH virus এর ছবির ফলাফল">
            <a:extLst>
              <a:ext uri="{FF2B5EF4-FFF2-40B4-BE49-F238E27FC236}">
                <a16:creationId xmlns:a16="http://schemas.microsoft.com/office/drawing/2014/main" id="{3E36E52A-32D9-455C-8E4B-DA3D3860D4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621" y="1519840"/>
            <a:ext cx="3491535" cy="229678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172" name="Picture 4" descr="vienna virus এর ছবির ফলাফল">
            <a:extLst>
              <a:ext uri="{FF2B5EF4-FFF2-40B4-BE49-F238E27FC236}">
                <a16:creationId xmlns:a16="http://schemas.microsoft.com/office/drawing/2014/main" id="{FFA4EBE8-4B8B-470A-A76A-3ED71E2ADE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620" y="1519840"/>
            <a:ext cx="3491535" cy="229678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A39B44B4-5B7A-4A4F-9B5C-A12C9B914816}"/>
              </a:ext>
            </a:extLst>
          </p:cNvPr>
          <p:cNvSpPr/>
          <p:nvPr/>
        </p:nvSpPr>
        <p:spPr>
          <a:xfrm>
            <a:off x="2888973" y="195871"/>
            <a:ext cx="7368209" cy="123695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b="1" dirty="0">
                <a:solidFill>
                  <a:schemeClr val="tx1"/>
                </a:solidFill>
                <a:latin typeface="NikoshBAN" panose="02000000000000000000" pitchFamily="2" charset="0"/>
                <a:cs typeface="NikoshBAN" panose="02000000000000000000" pitchFamily="2" charset="0"/>
              </a:rPr>
              <a:t>নিচের ছবিগুলোতে কী দেখতে পাচ্ছ ?</a:t>
            </a:r>
            <a:endParaRPr lang="en-US" sz="4000" b="1" dirty="0">
              <a:solidFill>
                <a:schemeClr val="tx1"/>
              </a:solidFill>
              <a:latin typeface="NikoshBAN" panose="02000000000000000000" pitchFamily="2" charset="0"/>
              <a:cs typeface="NikoshBAN" panose="02000000000000000000" pitchFamily="2" charset="0"/>
            </a:endParaRPr>
          </a:p>
        </p:txBody>
      </p:sp>
      <p:pic>
        <p:nvPicPr>
          <p:cNvPr id="7170" name="Picture 2" descr="stone Virus এর ছবির ফলাফল">
            <a:extLst>
              <a:ext uri="{FF2B5EF4-FFF2-40B4-BE49-F238E27FC236}">
                <a16:creationId xmlns:a16="http://schemas.microsoft.com/office/drawing/2014/main" id="{9F7AA851-AB72-41DE-AA03-0A9AC042050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620" y="1519840"/>
            <a:ext cx="3550018" cy="229678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176" name="Picture 8" descr="folder virus এর ছবির ফলাফল">
            <a:extLst>
              <a:ext uri="{FF2B5EF4-FFF2-40B4-BE49-F238E27FC236}">
                <a16:creationId xmlns:a16="http://schemas.microsoft.com/office/drawing/2014/main" id="{7E9D49DD-DCD2-4EB7-9B77-76FE8136882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56387" y="4058540"/>
            <a:ext cx="3889490" cy="229678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0950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00195 -0.00394 L 0.32448 0.01273 " pathEditMode="relative" rAng="0" ptsTypes="AA">
                                      <p:cBhvr>
                                        <p:cTn id="6" dur="2000" fill="hold"/>
                                        <p:tgtEl>
                                          <p:spTgt spid="7172"/>
                                        </p:tgtEl>
                                        <p:attrNameLst>
                                          <p:attrName>ppt_x</p:attrName>
                                          <p:attrName>ppt_y</p:attrName>
                                        </p:attrNameLst>
                                      </p:cBhvr>
                                      <p:rCtr x="16120" y="833"/>
                                    </p:animMotion>
                                  </p:childTnLst>
                                </p:cTn>
                              </p:par>
                            </p:childTnLst>
                          </p:cTn>
                        </p:par>
                        <p:par>
                          <p:cTn id="7" fill="hold">
                            <p:stCondLst>
                              <p:cond delay="2000"/>
                            </p:stCondLst>
                            <p:childTnLst>
                              <p:par>
                                <p:cTn id="8" presetID="63" presetClass="path" presetSubtype="0" accel="50000" decel="50000" fill="hold" nodeType="afterEffect">
                                  <p:stCondLst>
                                    <p:cond delay="0"/>
                                  </p:stCondLst>
                                  <p:childTnLst>
                                    <p:animMotion origin="layout" path="M 3.95833E-6 1.11111E-6 L 0.63893 0.01667 " pathEditMode="relative" rAng="0" ptsTypes="AA">
                                      <p:cBhvr>
                                        <p:cTn id="9" dur="2000" fill="hold"/>
                                        <p:tgtEl>
                                          <p:spTgt spid="7174"/>
                                        </p:tgtEl>
                                        <p:attrNameLst>
                                          <p:attrName>ppt_x</p:attrName>
                                          <p:attrName>ppt_y</p:attrName>
                                        </p:attrNameLst>
                                      </p:cBhvr>
                                      <p:rCtr x="31940" y="833"/>
                                    </p:animMotion>
                                  </p:childTnLst>
                                </p:cTn>
                              </p:par>
                            </p:childTnLst>
                          </p:cTn>
                        </p:par>
                        <p:par>
                          <p:cTn id="10" fill="hold">
                            <p:stCondLst>
                              <p:cond delay="4000"/>
                            </p:stCondLst>
                            <p:childTnLst>
                              <p:par>
                                <p:cTn id="11" presetID="47" presetClass="entr" presetSubtype="0" fill="hold" nodeType="afterEffect">
                                  <p:stCondLst>
                                    <p:cond delay="0"/>
                                  </p:stCondLst>
                                  <p:childTnLst>
                                    <p:set>
                                      <p:cBhvr>
                                        <p:cTn id="12" dur="1" fill="hold">
                                          <p:stCondLst>
                                            <p:cond delay="0"/>
                                          </p:stCondLst>
                                        </p:cTn>
                                        <p:tgtEl>
                                          <p:spTgt spid="7176"/>
                                        </p:tgtEl>
                                        <p:attrNameLst>
                                          <p:attrName>style.visibility</p:attrName>
                                        </p:attrNameLst>
                                      </p:cBhvr>
                                      <p:to>
                                        <p:strVal val="visible"/>
                                      </p:to>
                                    </p:set>
                                    <p:animEffect transition="in" filter="fade">
                                      <p:cBhvr>
                                        <p:cTn id="13" dur="1000"/>
                                        <p:tgtEl>
                                          <p:spTgt spid="7176"/>
                                        </p:tgtEl>
                                      </p:cBhvr>
                                    </p:animEffect>
                                    <p:anim calcmode="lin" valueType="num">
                                      <p:cBhvr>
                                        <p:cTn id="14" dur="1000" fill="hold"/>
                                        <p:tgtEl>
                                          <p:spTgt spid="7176"/>
                                        </p:tgtEl>
                                        <p:attrNameLst>
                                          <p:attrName>ppt_x</p:attrName>
                                        </p:attrNameLst>
                                      </p:cBhvr>
                                      <p:tavLst>
                                        <p:tav tm="0">
                                          <p:val>
                                            <p:strVal val="#ppt_x"/>
                                          </p:val>
                                        </p:tav>
                                        <p:tav tm="100000">
                                          <p:val>
                                            <p:strVal val="#ppt_x"/>
                                          </p:val>
                                        </p:tav>
                                      </p:tavLst>
                                    </p:anim>
                                    <p:anim calcmode="lin" valueType="num">
                                      <p:cBhvr>
                                        <p:cTn id="15" dur="1000" fill="hold"/>
                                        <p:tgtEl>
                                          <p:spTgt spid="7176"/>
                                        </p:tgtEl>
                                        <p:attrNameLst>
                                          <p:attrName>ppt_y</p:attrName>
                                        </p:attrNameLst>
                                      </p:cBhvr>
                                      <p:tavLst>
                                        <p:tav tm="0">
                                          <p:val>
                                            <p:strVal val="#ppt_y-.1"/>
                                          </p:val>
                                        </p:tav>
                                        <p:tav tm="100000">
                                          <p:val>
                                            <p:strVal val="#ppt_y"/>
                                          </p:val>
                                        </p:tav>
                                      </p:tavLst>
                                    </p:anim>
                                  </p:childTnLst>
                                </p:cTn>
                              </p:par>
                            </p:childTnLst>
                          </p:cTn>
                        </p:par>
                        <p:par>
                          <p:cTn id="16" fill="hold">
                            <p:stCondLst>
                              <p:cond delay="5000"/>
                            </p:stCondLst>
                            <p:childTnLst>
                              <p:par>
                                <p:cTn id="17" presetID="47" presetClass="entr" presetSubtype="0" fill="hold" nodeType="afterEffect">
                                  <p:stCondLst>
                                    <p:cond delay="0"/>
                                  </p:stCondLst>
                                  <p:childTnLst>
                                    <p:set>
                                      <p:cBhvr>
                                        <p:cTn id="18" dur="1" fill="hold">
                                          <p:stCondLst>
                                            <p:cond delay="0"/>
                                          </p:stCondLst>
                                        </p:cTn>
                                        <p:tgtEl>
                                          <p:spTgt spid="7178"/>
                                        </p:tgtEl>
                                        <p:attrNameLst>
                                          <p:attrName>style.visibility</p:attrName>
                                        </p:attrNameLst>
                                      </p:cBhvr>
                                      <p:to>
                                        <p:strVal val="visible"/>
                                      </p:to>
                                    </p:set>
                                    <p:animEffect transition="in" filter="fade">
                                      <p:cBhvr>
                                        <p:cTn id="19" dur="1000"/>
                                        <p:tgtEl>
                                          <p:spTgt spid="7178"/>
                                        </p:tgtEl>
                                      </p:cBhvr>
                                    </p:animEffect>
                                    <p:anim calcmode="lin" valueType="num">
                                      <p:cBhvr>
                                        <p:cTn id="20" dur="1000" fill="hold"/>
                                        <p:tgtEl>
                                          <p:spTgt spid="7178"/>
                                        </p:tgtEl>
                                        <p:attrNameLst>
                                          <p:attrName>ppt_x</p:attrName>
                                        </p:attrNameLst>
                                      </p:cBhvr>
                                      <p:tavLst>
                                        <p:tav tm="0">
                                          <p:val>
                                            <p:strVal val="#ppt_x"/>
                                          </p:val>
                                        </p:tav>
                                        <p:tav tm="100000">
                                          <p:val>
                                            <p:strVal val="#ppt_x"/>
                                          </p:val>
                                        </p:tav>
                                      </p:tavLst>
                                    </p:anim>
                                    <p:anim calcmode="lin" valueType="num">
                                      <p:cBhvr>
                                        <p:cTn id="21" dur="1000" fill="hold"/>
                                        <p:tgtEl>
                                          <p:spTgt spid="7178"/>
                                        </p:tgtEl>
                                        <p:attrNameLst>
                                          <p:attrName>ppt_y</p:attrName>
                                        </p:attrNameLst>
                                      </p:cBhvr>
                                      <p:tavLst>
                                        <p:tav tm="0">
                                          <p:val>
                                            <p:strVal val="#ppt_y-.1"/>
                                          </p:val>
                                        </p:tav>
                                        <p:tav tm="100000">
                                          <p:val>
                                            <p:strVal val="#ppt_y"/>
                                          </p:val>
                                        </p:tav>
                                      </p:tavLst>
                                    </p:anim>
                                  </p:childTnLst>
                                </p:cTn>
                              </p:par>
                            </p:childTnLst>
                          </p:cTn>
                        </p:par>
                        <p:par>
                          <p:cTn id="22" fill="hold">
                            <p:stCondLst>
                              <p:cond delay="6000"/>
                            </p:stCondLst>
                            <p:childTnLst>
                              <p:par>
                                <p:cTn id="23" presetID="63" presetClass="path" presetSubtype="0" accel="50000" decel="50000" fill="hold" nodeType="afterEffect">
                                  <p:stCondLst>
                                    <p:cond delay="0"/>
                                  </p:stCondLst>
                                  <p:childTnLst>
                                    <p:animMotion origin="layout" path="M 6.25E-7 -2.59259E-6 L 0.37943 0.00185 " pathEditMode="relative" rAng="0" ptsTypes="AA">
                                      <p:cBhvr>
                                        <p:cTn id="24" dur="2000" fill="hold"/>
                                        <p:tgtEl>
                                          <p:spTgt spid="7178"/>
                                        </p:tgtEl>
                                        <p:attrNameLst>
                                          <p:attrName>ppt_x</p:attrName>
                                          <p:attrName>ppt_y</p:attrName>
                                        </p:attrNameLst>
                                      </p:cBhvr>
                                      <p:rCtr x="18971" y="9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31D85CB-B26A-4E3F-82F2-CB8A366389F1}"/>
              </a:ext>
            </a:extLst>
          </p:cNvPr>
          <p:cNvSpPr/>
          <p:nvPr/>
        </p:nvSpPr>
        <p:spPr>
          <a:xfrm>
            <a:off x="4187687" y="198783"/>
            <a:ext cx="4426226" cy="131196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b="1" dirty="0">
                <a:solidFill>
                  <a:schemeClr val="tx1"/>
                </a:solidFill>
                <a:latin typeface="NikoshBAN" panose="02000000000000000000" pitchFamily="2" charset="0"/>
                <a:cs typeface="NikoshBAN" panose="02000000000000000000" pitchFamily="2" charset="0"/>
              </a:rPr>
              <a:t>একক কাজ</a:t>
            </a:r>
            <a:endParaRPr lang="en-US" sz="4000" b="1" dirty="0">
              <a:solidFill>
                <a:schemeClr val="tx1"/>
              </a:solidFill>
              <a:latin typeface="NikoshBAN" panose="02000000000000000000" pitchFamily="2" charset="0"/>
              <a:cs typeface="NikoshBAN" panose="02000000000000000000" pitchFamily="2" charset="0"/>
            </a:endParaRPr>
          </a:p>
        </p:txBody>
      </p:sp>
      <p:pic>
        <p:nvPicPr>
          <p:cNvPr id="3" name="Picture 2">
            <a:extLst>
              <a:ext uri="{FF2B5EF4-FFF2-40B4-BE49-F238E27FC236}">
                <a16:creationId xmlns:a16="http://schemas.microsoft.com/office/drawing/2014/main" id="{FEA60A5F-1F37-4FAF-A76D-652BBB6321F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94024" y="1706218"/>
            <a:ext cx="3257022" cy="2199861"/>
          </a:xfrm>
          <a:prstGeom prst="ellipse">
            <a:avLst/>
          </a:prstGeom>
          <a:ln>
            <a:solidFill>
              <a:srgbClr val="E214BB"/>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22300" h="374650" prst="artDeco"/>
            <a:contourClr>
              <a:srgbClr val="FFFFFF"/>
            </a:contourClr>
          </a:sp3d>
        </p:spPr>
      </p:pic>
      <p:sp>
        <p:nvSpPr>
          <p:cNvPr id="4" name="Rectangle 3">
            <a:extLst>
              <a:ext uri="{FF2B5EF4-FFF2-40B4-BE49-F238E27FC236}">
                <a16:creationId xmlns:a16="http://schemas.microsoft.com/office/drawing/2014/main" id="{22E2516D-31D6-4161-9F21-E86AF39B5E4F}"/>
              </a:ext>
            </a:extLst>
          </p:cNvPr>
          <p:cNvSpPr/>
          <p:nvPr/>
        </p:nvSpPr>
        <p:spPr>
          <a:xfrm>
            <a:off x="2597426" y="4101549"/>
            <a:ext cx="7328452" cy="234563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Wingdings" panose="05000000000000000000" pitchFamily="2" charset="2"/>
              <a:buChar char="Ø"/>
            </a:pPr>
            <a:r>
              <a:rPr lang="bn-IN" sz="3600" b="1" dirty="0">
                <a:solidFill>
                  <a:schemeClr val="tx1"/>
                </a:solidFill>
                <a:latin typeface="NikoshBAN" panose="02000000000000000000" pitchFamily="2" charset="0"/>
                <a:cs typeface="NikoshBAN" panose="02000000000000000000" pitchFamily="2" charset="0"/>
              </a:rPr>
              <a:t> </a:t>
            </a:r>
            <a:r>
              <a:rPr lang="en-US" sz="3600" b="1" dirty="0">
                <a:solidFill>
                  <a:schemeClr val="tx1"/>
                </a:solidFill>
                <a:latin typeface="NikoshBAN" panose="02000000000000000000" pitchFamily="2" charset="0"/>
                <a:cs typeface="NikoshBAN" panose="02000000000000000000" pitchFamily="2" charset="0"/>
              </a:rPr>
              <a:t>VIRUS </a:t>
            </a:r>
            <a:r>
              <a:rPr lang="bn-IN" sz="4000" b="1" dirty="0">
                <a:solidFill>
                  <a:schemeClr val="tx1"/>
                </a:solidFill>
                <a:latin typeface="NikoshBAN" panose="02000000000000000000" pitchFamily="2" charset="0"/>
                <a:cs typeface="NikoshBAN" panose="02000000000000000000" pitchFamily="2" charset="0"/>
              </a:rPr>
              <a:t>এর পূর্ণরুপ কী ?</a:t>
            </a:r>
          </a:p>
          <a:p>
            <a:pPr algn="ctr"/>
            <a:endParaRPr lang="bn-IN" sz="3600" b="1" dirty="0">
              <a:solidFill>
                <a:schemeClr val="tx1"/>
              </a:solidFill>
              <a:latin typeface="NikoshBAN" panose="02000000000000000000" pitchFamily="2" charset="0"/>
              <a:cs typeface="NikoshBAN" panose="02000000000000000000" pitchFamily="2" charset="0"/>
            </a:endParaRPr>
          </a:p>
          <a:p>
            <a:pPr marL="571500" indent="-571500" algn="ctr">
              <a:buFont typeface="Wingdings" panose="05000000000000000000" pitchFamily="2" charset="2"/>
              <a:buChar char="Ø"/>
            </a:pPr>
            <a:r>
              <a:rPr lang="bn-IN" sz="4000" b="1" dirty="0">
                <a:solidFill>
                  <a:schemeClr val="tx1"/>
                </a:solidFill>
                <a:latin typeface="NikoshBAN" panose="02000000000000000000" pitchFamily="2" charset="0"/>
                <a:cs typeface="NikoshBAN" panose="02000000000000000000" pitchFamily="2" charset="0"/>
              </a:rPr>
              <a:t>ভাইরাস বলতে কী বুঝায় ?</a:t>
            </a:r>
            <a:endParaRPr lang="en-US" sz="4000" b="1" dirty="0">
              <a:solidFill>
                <a:schemeClr val="tx1"/>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046548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iterate type="lt">
                                    <p:tmPct val="10000"/>
                                  </p:iterate>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2700"/>
                            </p:stCondLst>
                            <p:childTnLst>
                              <p:par>
                                <p:cTn id="11" presetID="47" presetClass="entr" presetSubtype="0" fill="hold" nodeType="afterEffect">
                                  <p:stCondLst>
                                    <p:cond delay="0"/>
                                  </p:stCondLst>
                                  <p:iterate type="lt">
                                    <p:tmPct val="10000"/>
                                  </p:iterate>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1000"/>
                                        <p:tgtEl>
                                          <p:spTgt spid="4">
                                            <p:txEl>
                                              <p:pRg st="2" end="2"/>
                                            </p:txEl>
                                          </p:spTgt>
                                        </p:tgtEl>
                                      </p:cBhvr>
                                    </p:animEffect>
                                    <p:anim calcmode="lin" valueType="num">
                                      <p:cBhvr>
                                        <p:cTn id="14"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3E6743B2-87F7-4461-8FC7-9184E0855FD1}"/>
              </a:ext>
            </a:extLst>
          </p:cNvPr>
          <p:cNvGrpSpPr/>
          <p:nvPr/>
        </p:nvGrpSpPr>
        <p:grpSpPr>
          <a:xfrm>
            <a:off x="425633" y="1420495"/>
            <a:ext cx="2751349" cy="2543453"/>
            <a:chOff x="3912565" y="2674818"/>
            <a:chExt cx="3136245" cy="2665808"/>
          </a:xfrm>
        </p:grpSpPr>
        <p:pic>
          <p:nvPicPr>
            <p:cNvPr id="13" name="Picture 6" descr="পেনড্রাইভ এর ছবির ফলাফল">
              <a:extLst>
                <a:ext uri="{FF2B5EF4-FFF2-40B4-BE49-F238E27FC236}">
                  <a16:creationId xmlns:a16="http://schemas.microsoft.com/office/drawing/2014/main" id="{3F027F7A-2DA3-4668-ABD6-C9FF75F168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2565" y="2674818"/>
              <a:ext cx="3136245" cy="266580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F185DD28-6217-48C4-8D75-598C2A93BA67}"/>
                </a:ext>
              </a:extLst>
            </p:cNvPr>
            <p:cNvPicPr>
              <a:picLocks noChangeAspect="1"/>
            </p:cNvPicPr>
            <p:nvPr/>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a:off x="4279504" y="4227444"/>
              <a:ext cx="450574" cy="454180"/>
            </a:xfrm>
            <a:prstGeom prst="rect">
              <a:avLst/>
            </a:prstGeom>
          </p:spPr>
        </p:pic>
      </p:grpSp>
      <p:grpSp>
        <p:nvGrpSpPr>
          <p:cNvPr id="2" name="Group 1">
            <a:extLst>
              <a:ext uri="{FF2B5EF4-FFF2-40B4-BE49-F238E27FC236}">
                <a16:creationId xmlns:a16="http://schemas.microsoft.com/office/drawing/2014/main" id="{950CE7E5-FFE6-4D12-AEF8-5D909B44CDFD}"/>
              </a:ext>
            </a:extLst>
          </p:cNvPr>
          <p:cNvGrpSpPr/>
          <p:nvPr/>
        </p:nvGrpSpPr>
        <p:grpSpPr>
          <a:xfrm>
            <a:off x="625943" y="1187274"/>
            <a:ext cx="3009897" cy="3009897"/>
            <a:chOff x="4557093" y="3428999"/>
            <a:chExt cx="3009897" cy="3009897"/>
          </a:xfrm>
        </p:grpSpPr>
        <p:pic>
          <p:nvPicPr>
            <p:cNvPr id="8196" name="Picture 4" descr="সিডি এর ছবির ফলাফল">
              <a:extLst>
                <a:ext uri="{FF2B5EF4-FFF2-40B4-BE49-F238E27FC236}">
                  <a16:creationId xmlns:a16="http://schemas.microsoft.com/office/drawing/2014/main" id="{3D72B680-8ACC-4E44-94EE-D1A81CB9D7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57093" y="3428999"/>
              <a:ext cx="3009897" cy="300989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8DA1FAA4-914F-4EEE-AA53-7658E02C7EE8}"/>
                </a:ext>
              </a:extLst>
            </p:cNvPr>
            <p:cNvPicPr>
              <a:picLocks noChangeAspect="1"/>
            </p:cNvPicPr>
            <p:nvPr/>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a:off x="4744071" y="4041035"/>
              <a:ext cx="885825" cy="892912"/>
            </a:xfrm>
            <a:prstGeom prst="rect">
              <a:avLst/>
            </a:prstGeom>
          </p:spPr>
        </p:pic>
        <p:pic>
          <p:nvPicPr>
            <p:cNvPr id="6" name="Picture 5">
              <a:extLst>
                <a:ext uri="{FF2B5EF4-FFF2-40B4-BE49-F238E27FC236}">
                  <a16:creationId xmlns:a16="http://schemas.microsoft.com/office/drawing/2014/main" id="{B9071893-4562-485C-A542-6A7CAB11DF3F}"/>
                </a:ext>
              </a:extLst>
            </p:cNvPr>
            <p:cNvPicPr>
              <a:picLocks noChangeAspect="1"/>
            </p:cNvPicPr>
            <p:nvPr/>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a:off x="5653087" y="3441312"/>
              <a:ext cx="885825" cy="892912"/>
            </a:xfrm>
            <a:prstGeom prst="rect">
              <a:avLst/>
            </a:prstGeom>
          </p:spPr>
        </p:pic>
        <p:pic>
          <p:nvPicPr>
            <p:cNvPr id="7" name="Picture 6">
              <a:extLst>
                <a:ext uri="{FF2B5EF4-FFF2-40B4-BE49-F238E27FC236}">
                  <a16:creationId xmlns:a16="http://schemas.microsoft.com/office/drawing/2014/main" id="{982A3371-1BC1-455A-AAE6-9A077327EB7E}"/>
                </a:ext>
              </a:extLst>
            </p:cNvPr>
            <p:cNvPicPr>
              <a:picLocks noChangeAspect="1"/>
            </p:cNvPicPr>
            <p:nvPr/>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a:off x="6665220" y="4419117"/>
              <a:ext cx="885825" cy="892912"/>
            </a:xfrm>
            <a:prstGeom prst="rect">
              <a:avLst/>
            </a:prstGeom>
          </p:spPr>
        </p:pic>
        <p:pic>
          <p:nvPicPr>
            <p:cNvPr id="8" name="Picture 7">
              <a:extLst>
                <a:ext uri="{FF2B5EF4-FFF2-40B4-BE49-F238E27FC236}">
                  <a16:creationId xmlns:a16="http://schemas.microsoft.com/office/drawing/2014/main" id="{437F6DA4-5EA2-4A9B-B998-0ADB2FCE8A1B}"/>
                </a:ext>
              </a:extLst>
            </p:cNvPr>
            <p:cNvPicPr>
              <a:picLocks noChangeAspect="1"/>
            </p:cNvPicPr>
            <p:nvPr/>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a:off x="5653087" y="5433114"/>
              <a:ext cx="885825" cy="892912"/>
            </a:xfrm>
            <a:prstGeom prst="rect">
              <a:avLst/>
            </a:prstGeom>
          </p:spPr>
        </p:pic>
      </p:grpSp>
      <p:pic>
        <p:nvPicPr>
          <p:cNvPr id="8194" name="Picture 2" descr="ক্রমে ক্রমে ভাইরাসের বিস্তার কম্পিউটারে এর ছবির ফলাফল">
            <a:extLst>
              <a:ext uri="{FF2B5EF4-FFF2-40B4-BE49-F238E27FC236}">
                <a16:creationId xmlns:a16="http://schemas.microsoft.com/office/drawing/2014/main" id="{20189156-5257-4E00-A008-F6AA2A7AF9F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5633" y="955358"/>
            <a:ext cx="3545578" cy="3473726"/>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8964C946-8A8A-43C4-85A0-257214E28B62}"/>
              </a:ext>
            </a:extLst>
          </p:cNvPr>
          <p:cNvSpPr/>
          <p:nvPr/>
        </p:nvSpPr>
        <p:spPr>
          <a:xfrm>
            <a:off x="238540" y="4342764"/>
            <a:ext cx="11688418" cy="25152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bn-IN" sz="3200" b="1" dirty="0">
                <a:solidFill>
                  <a:schemeClr val="tx1"/>
                </a:solidFill>
                <a:latin typeface="NikoshBAN" panose="02000000000000000000" pitchFamily="2" charset="0"/>
                <a:cs typeface="NikoshBAN" panose="02000000000000000000" pitchFamily="2" charset="0"/>
              </a:rPr>
              <a:t>কোনোভাবে কম্পিউটার বা আইসিটি যন্ত্র ভাইরাসে সংক্রমিত হলে তা ক্রমে ক্রমে বিস্তার ঘটে। সিডি, পেনড্রাইভ কিংবা অন্য যেকোনোভাবে  ভাইরাসযুক্ত একটি ফাইল ভাইরাসমুক্ত কম্পিউটার বা কোনো আইসিটি যন্ত্র ভাইরাসে আক্রান্ত হয়ে পড়ে। একই অবস্থা ঘটে কোনো ভাইরাস সংক্রমিত প্রোগ্রাম বা সফটওয়্যার চালালেও।</a:t>
            </a:r>
            <a:endParaRPr lang="en-US" sz="3200" b="1" dirty="0">
              <a:solidFill>
                <a:schemeClr val="tx1"/>
              </a:solidFill>
              <a:latin typeface="NikoshBAN" panose="02000000000000000000" pitchFamily="2" charset="0"/>
              <a:cs typeface="NikoshBAN" panose="02000000000000000000" pitchFamily="2" charset="0"/>
            </a:endParaRPr>
          </a:p>
        </p:txBody>
      </p:sp>
      <p:sp>
        <p:nvSpPr>
          <p:cNvPr id="17" name="Rectangle 16">
            <a:extLst>
              <a:ext uri="{FF2B5EF4-FFF2-40B4-BE49-F238E27FC236}">
                <a16:creationId xmlns:a16="http://schemas.microsoft.com/office/drawing/2014/main" id="{CAEC1893-ECB3-4C52-B483-0B0F240DE9B5}"/>
              </a:ext>
            </a:extLst>
          </p:cNvPr>
          <p:cNvSpPr/>
          <p:nvPr/>
        </p:nvSpPr>
        <p:spPr>
          <a:xfrm>
            <a:off x="3041374" y="348272"/>
            <a:ext cx="7116418" cy="9914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b="1" dirty="0">
                <a:solidFill>
                  <a:schemeClr val="tx1"/>
                </a:solidFill>
                <a:latin typeface="NikoshBAN" panose="02000000000000000000" pitchFamily="2" charset="0"/>
                <a:cs typeface="NikoshBAN" panose="02000000000000000000" pitchFamily="2" charset="0"/>
              </a:rPr>
              <a:t>নিচের ছবিগুলোতে কী দেখতে পাচ্ছ ?</a:t>
            </a:r>
            <a:endParaRPr lang="en-US" sz="4000" b="1" dirty="0">
              <a:solidFill>
                <a:schemeClr val="tx1"/>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802176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4.16667E-7 -2.59259E-6 L 0.35247 -2.59259E-6 " pathEditMode="relative" rAng="0" ptsTypes="AA">
                                      <p:cBhvr>
                                        <p:cTn id="6" dur="2000" fill="hold"/>
                                        <p:tgtEl>
                                          <p:spTgt spid="2"/>
                                        </p:tgtEl>
                                        <p:attrNameLst>
                                          <p:attrName>ppt_x</p:attrName>
                                          <p:attrName>ppt_y</p:attrName>
                                        </p:attrNameLst>
                                      </p:cBhvr>
                                      <p:rCtr x="17617" y="0"/>
                                    </p:animMotion>
                                  </p:childTnLst>
                                </p:cTn>
                              </p:par>
                            </p:childTnLst>
                          </p:cTn>
                        </p:par>
                        <p:par>
                          <p:cTn id="7" fill="hold">
                            <p:stCondLst>
                              <p:cond delay="2000"/>
                            </p:stCondLst>
                            <p:childTnLst>
                              <p:par>
                                <p:cTn id="8" presetID="63" presetClass="path" presetSubtype="0" accel="50000" decel="50000" fill="hold" nodeType="afterEffect">
                                  <p:stCondLst>
                                    <p:cond delay="0"/>
                                  </p:stCondLst>
                                  <p:childTnLst>
                                    <p:animMotion origin="layout" path="M 3.75E-6 -2.59259E-6 L 0.68711 0.00486 " pathEditMode="relative" rAng="0" ptsTypes="AA">
                                      <p:cBhvr>
                                        <p:cTn id="9" dur="2000" fill="hold"/>
                                        <p:tgtEl>
                                          <p:spTgt spid="9"/>
                                        </p:tgtEl>
                                        <p:attrNameLst>
                                          <p:attrName>ppt_x</p:attrName>
                                          <p:attrName>ppt_y</p:attrName>
                                        </p:attrNameLst>
                                      </p:cBhvr>
                                      <p:rCtr x="34349" y="231"/>
                                    </p:animMotion>
                                  </p:childTnLst>
                                </p:cTn>
                              </p:par>
                            </p:childTnLst>
                          </p:cTn>
                        </p:par>
                        <p:par>
                          <p:cTn id="10" fill="hold">
                            <p:stCondLst>
                              <p:cond delay="4000"/>
                            </p:stCondLst>
                            <p:childTnLst>
                              <p:par>
                                <p:cTn id="11" presetID="47" presetClass="entr" presetSubtype="0" fill="hold" grpId="0" nodeType="afterEffect">
                                  <p:stCondLst>
                                    <p:cond delay="0"/>
                                  </p:stCondLst>
                                  <p:iterate type="wd">
                                    <p:tmPct val="10000"/>
                                  </p:iterate>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সম্পর্কিত ছবি">
            <a:extLst>
              <a:ext uri="{FF2B5EF4-FFF2-40B4-BE49-F238E27FC236}">
                <a16:creationId xmlns:a16="http://schemas.microsoft.com/office/drawing/2014/main" id="{9CC203D6-6822-4551-A9B2-35ED9C03F5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929" y="1492074"/>
            <a:ext cx="3431045" cy="2724771"/>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computer antivirus gif animated এর ছবির ফলাফল">
            <a:extLst>
              <a:ext uri="{FF2B5EF4-FFF2-40B4-BE49-F238E27FC236}">
                <a16:creationId xmlns:a16="http://schemas.microsoft.com/office/drawing/2014/main" id="{04443DBE-C3E0-460E-BBCE-49ABF6B2AC2E}"/>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611755" y="1292606"/>
            <a:ext cx="2968489" cy="2463040"/>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সম্পর্কিত ছবি">
            <a:extLst>
              <a:ext uri="{FF2B5EF4-FFF2-40B4-BE49-F238E27FC236}">
                <a16:creationId xmlns:a16="http://schemas.microsoft.com/office/drawing/2014/main" id="{88805D41-BFE1-4026-93E2-74772F8355E1}"/>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8347218" y="1161741"/>
            <a:ext cx="3435629" cy="296962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B14E8A98-98F0-4CAF-B912-1FF4D019A4A4}"/>
              </a:ext>
            </a:extLst>
          </p:cNvPr>
          <p:cNvSpPr/>
          <p:nvPr/>
        </p:nvSpPr>
        <p:spPr>
          <a:xfrm>
            <a:off x="3041374" y="348272"/>
            <a:ext cx="7116418" cy="9914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b="1" dirty="0">
                <a:solidFill>
                  <a:schemeClr val="tx1"/>
                </a:solidFill>
                <a:latin typeface="NikoshBAN" panose="02000000000000000000" pitchFamily="2" charset="0"/>
                <a:cs typeface="NikoshBAN" panose="02000000000000000000" pitchFamily="2" charset="0"/>
              </a:rPr>
              <a:t>নিচের ছবিগুলোতে কী দেখতে পাচ্ছ ?</a:t>
            </a:r>
            <a:endParaRPr lang="en-US" sz="4000" b="1" dirty="0">
              <a:solidFill>
                <a:schemeClr val="tx1"/>
              </a:solidFill>
              <a:latin typeface="NikoshBAN" panose="02000000000000000000" pitchFamily="2" charset="0"/>
              <a:cs typeface="NikoshBAN" panose="02000000000000000000" pitchFamily="2" charset="0"/>
            </a:endParaRPr>
          </a:p>
        </p:txBody>
      </p:sp>
      <p:sp>
        <p:nvSpPr>
          <p:cNvPr id="6" name="Rectangle 5">
            <a:extLst>
              <a:ext uri="{FF2B5EF4-FFF2-40B4-BE49-F238E27FC236}">
                <a16:creationId xmlns:a16="http://schemas.microsoft.com/office/drawing/2014/main" id="{54CF25BB-F2CF-4A11-A5E1-80CAB926B593}"/>
              </a:ext>
            </a:extLst>
          </p:cNvPr>
          <p:cNvSpPr/>
          <p:nvPr/>
        </p:nvSpPr>
        <p:spPr>
          <a:xfrm>
            <a:off x="384313" y="4823791"/>
            <a:ext cx="11398534" cy="16859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b="1" dirty="0">
                <a:solidFill>
                  <a:schemeClr val="tx1"/>
                </a:solidFill>
                <a:latin typeface="NikoshBAN" panose="02000000000000000000" pitchFamily="2" charset="0"/>
                <a:cs typeface="NikoshBAN" panose="02000000000000000000" pitchFamily="2" charset="0"/>
              </a:rPr>
              <a:t>মেমোরিতে স্থান দখলকারী ভাইরাস পরবর্তীতে অন্যান্য প্রোগ্রাম এবং ফাইলকেও আক্রমণ করে। </a:t>
            </a:r>
            <a:endParaRPr lang="en-US" sz="4000" b="1" dirty="0">
              <a:solidFill>
                <a:schemeClr val="tx1"/>
              </a:solidFill>
              <a:latin typeface="NikoshBAN" panose="02000000000000000000" pitchFamily="2" charset="0"/>
              <a:cs typeface="NikoshBAN" panose="02000000000000000000" pitchFamily="2" charset="0"/>
            </a:endParaRPr>
          </a:p>
        </p:txBody>
      </p:sp>
      <p:sp>
        <p:nvSpPr>
          <p:cNvPr id="7" name="Rectangle 6">
            <a:extLst>
              <a:ext uri="{FF2B5EF4-FFF2-40B4-BE49-F238E27FC236}">
                <a16:creationId xmlns:a16="http://schemas.microsoft.com/office/drawing/2014/main" id="{BD43835A-E1C1-4F51-AC61-75D45AD6D522}"/>
              </a:ext>
            </a:extLst>
          </p:cNvPr>
          <p:cNvSpPr/>
          <p:nvPr/>
        </p:nvSpPr>
        <p:spPr>
          <a:xfrm>
            <a:off x="409153" y="4766124"/>
            <a:ext cx="11398534" cy="16859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b="1" dirty="0">
                <a:solidFill>
                  <a:schemeClr val="tx1"/>
                </a:solidFill>
                <a:latin typeface="NikoshBAN" panose="02000000000000000000" pitchFamily="2" charset="0"/>
                <a:cs typeface="NikoshBAN" panose="02000000000000000000" pitchFamily="2" charset="0"/>
              </a:rPr>
              <a:t>কোনো কোনো ভাইরাস তাৎক্ষণিকভাবে সকল প্রোগ্রাম ও ফাইলকে গ্রাস করে, আবার কোনো কোনো ভাইরাস শুধু নতুন প্রোগ্রাম ও ফাইলকেই আক্রান্ত করে।</a:t>
            </a:r>
            <a:endParaRPr lang="en-US" sz="4000" b="1" dirty="0">
              <a:solidFill>
                <a:schemeClr val="tx1"/>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4221186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1000" fill="hold"/>
                                        <p:tgtEl>
                                          <p:spTgt spid="9218"/>
                                        </p:tgtEl>
                                        <p:attrNameLst>
                                          <p:attrName>ppt_w</p:attrName>
                                        </p:attrNameLst>
                                      </p:cBhvr>
                                      <p:tavLst>
                                        <p:tav tm="0">
                                          <p:val>
                                            <p:strVal val="#ppt_w+.3"/>
                                          </p:val>
                                        </p:tav>
                                        <p:tav tm="100000">
                                          <p:val>
                                            <p:strVal val="#ppt_w"/>
                                          </p:val>
                                        </p:tav>
                                      </p:tavLst>
                                    </p:anim>
                                    <p:anim calcmode="lin" valueType="num">
                                      <p:cBhvr>
                                        <p:cTn id="8" dur="1000" fill="hold"/>
                                        <p:tgtEl>
                                          <p:spTgt spid="9218"/>
                                        </p:tgtEl>
                                        <p:attrNameLst>
                                          <p:attrName>ppt_h</p:attrName>
                                        </p:attrNameLst>
                                      </p:cBhvr>
                                      <p:tavLst>
                                        <p:tav tm="0">
                                          <p:val>
                                            <p:strVal val="#ppt_h"/>
                                          </p:val>
                                        </p:tav>
                                        <p:tav tm="100000">
                                          <p:val>
                                            <p:strVal val="#ppt_h"/>
                                          </p:val>
                                        </p:tav>
                                      </p:tavLst>
                                    </p:anim>
                                    <p:animEffect transition="in" filter="fade">
                                      <p:cBhvr>
                                        <p:cTn id="9" dur="1000"/>
                                        <p:tgtEl>
                                          <p:spTgt spid="9218"/>
                                        </p:tgtEl>
                                      </p:cBhvr>
                                    </p:animEffect>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9220"/>
                                        </p:tgtEl>
                                        <p:attrNameLst>
                                          <p:attrName>style.visibility</p:attrName>
                                        </p:attrNameLst>
                                      </p:cBhvr>
                                      <p:to>
                                        <p:strVal val="visible"/>
                                      </p:to>
                                    </p:set>
                                    <p:animEffect transition="in" filter="fade">
                                      <p:cBhvr>
                                        <p:cTn id="13" dur="1000"/>
                                        <p:tgtEl>
                                          <p:spTgt spid="9220"/>
                                        </p:tgtEl>
                                      </p:cBhvr>
                                    </p:animEffect>
                                    <p:anim calcmode="lin" valueType="num">
                                      <p:cBhvr>
                                        <p:cTn id="14" dur="1000" fill="hold"/>
                                        <p:tgtEl>
                                          <p:spTgt spid="9220"/>
                                        </p:tgtEl>
                                        <p:attrNameLst>
                                          <p:attrName>ppt_x</p:attrName>
                                        </p:attrNameLst>
                                      </p:cBhvr>
                                      <p:tavLst>
                                        <p:tav tm="0">
                                          <p:val>
                                            <p:strVal val="#ppt_x"/>
                                          </p:val>
                                        </p:tav>
                                        <p:tav tm="100000">
                                          <p:val>
                                            <p:strVal val="#ppt_x"/>
                                          </p:val>
                                        </p:tav>
                                      </p:tavLst>
                                    </p:anim>
                                    <p:anim calcmode="lin" valueType="num">
                                      <p:cBhvr>
                                        <p:cTn id="15" dur="1000" fill="hold"/>
                                        <p:tgtEl>
                                          <p:spTgt spid="922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9222"/>
                                        </p:tgtEl>
                                        <p:attrNameLst>
                                          <p:attrName>style.visibility</p:attrName>
                                        </p:attrNameLst>
                                      </p:cBhvr>
                                      <p:to>
                                        <p:strVal val="visible"/>
                                      </p:to>
                                    </p:set>
                                    <p:animEffect transition="in" filter="fade">
                                      <p:cBhvr>
                                        <p:cTn id="19" dur="1000"/>
                                        <p:tgtEl>
                                          <p:spTgt spid="9222"/>
                                        </p:tgtEl>
                                      </p:cBhvr>
                                    </p:animEffect>
                                    <p:anim calcmode="lin" valueType="num">
                                      <p:cBhvr>
                                        <p:cTn id="20" dur="1000" fill="hold"/>
                                        <p:tgtEl>
                                          <p:spTgt spid="9222"/>
                                        </p:tgtEl>
                                        <p:attrNameLst>
                                          <p:attrName>ppt_x</p:attrName>
                                        </p:attrNameLst>
                                      </p:cBhvr>
                                      <p:tavLst>
                                        <p:tav tm="0">
                                          <p:val>
                                            <p:strVal val="#ppt_x"/>
                                          </p:val>
                                        </p:tav>
                                        <p:tav tm="100000">
                                          <p:val>
                                            <p:strVal val="#ppt_x"/>
                                          </p:val>
                                        </p:tav>
                                      </p:tavLst>
                                    </p:anim>
                                    <p:anim calcmode="lin" valueType="num">
                                      <p:cBhvr>
                                        <p:cTn id="21" dur="1000" fill="hold"/>
                                        <p:tgtEl>
                                          <p:spTgt spid="922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grpId="0" nodeType="afterEffect">
                                  <p:stCondLst>
                                    <p:cond delay="0"/>
                                  </p:stCondLst>
                                  <p:iterate type="wd">
                                    <p:tmPct val="10000"/>
                                  </p:iterate>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xit" presetSubtype="0" fill="hold" grpId="1" nodeType="clickEffect">
                                  <p:stCondLst>
                                    <p:cond delay="0"/>
                                  </p:stCondLst>
                                  <p:iterate type="wd">
                                    <p:tmPct val="0"/>
                                  </p:iterate>
                                  <p:childTnLst>
                                    <p:animEffect transition="out" filter="fade">
                                      <p:cBhvr>
                                        <p:cTn id="31" dur="1000"/>
                                        <p:tgtEl>
                                          <p:spTgt spid="6"/>
                                        </p:tgtEl>
                                      </p:cBhvr>
                                    </p:animEffect>
                                    <p:anim calcmode="lin" valueType="num">
                                      <p:cBhvr>
                                        <p:cTn id="32" dur="1000"/>
                                        <p:tgtEl>
                                          <p:spTgt spid="6"/>
                                        </p:tgtEl>
                                        <p:attrNameLst>
                                          <p:attrName>ppt_x</p:attrName>
                                        </p:attrNameLst>
                                      </p:cBhvr>
                                      <p:tavLst>
                                        <p:tav tm="0">
                                          <p:val>
                                            <p:strVal val="ppt_x"/>
                                          </p:val>
                                        </p:tav>
                                        <p:tav tm="100000">
                                          <p:val>
                                            <p:strVal val="ppt_x"/>
                                          </p:val>
                                        </p:tav>
                                      </p:tavLst>
                                    </p:anim>
                                    <p:anim calcmode="lin" valueType="num">
                                      <p:cBhvr>
                                        <p:cTn id="33" dur="1000"/>
                                        <p:tgtEl>
                                          <p:spTgt spid="6"/>
                                        </p:tgtEl>
                                        <p:attrNameLst>
                                          <p:attrName>ppt_y</p:attrName>
                                        </p:attrNameLst>
                                      </p:cBhvr>
                                      <p:tavLst>
                                        <p:tav tm="0">
                                          <p:val>
                                            <p:strVal val="ppt_y"/>
                                          </p:val>
                                        </p:tav>
                                        <p:tav tm="100000">
                                          <p:val>
                                            <p:strVal val="ppt_y+.1"/>
                                          </p:val>
                                        </p:tav>
                                      </p:tavLst>
                                    </p:anim>
                                    <p:set>
                                      <p:cBhvr>
                                        <p:cTn id="34" dur="1" fill="hold">
                                          <p:stCondLst>
                                            <p:cond delay="999"/>
                                          </p:stCondLst>
                                        </p:cTn>
                                        <p:tgtEl>
                                          <p:spTgt spid="6"/>
                                        </p:tgtEl>
                                        <p:attrNameLst>
                                          <p:attrName>style.visibility</p:attrName>
                                        </p:attrNameLst>
                                      </p:cBhvr>
                                      <p:to>
                                        <p:strVal val="hidden"/>
                                      </p:to>
                                    </p:set>
                                  </p:childTnLst>
                                </p:cTn>
                              </p:par>
                              <p:par>
                                <p:cTn id="35" presetID="42" presetClass="entr" presetSubtype="0" fill="hold" grpId="0" nodeType="withEffect">
                                  <p:stCondLst>
                                    <p:cond delay="0"/>
                                  </p:stCondLst>
                                  <p:iterate type="wd">
                                    <p:tmPct val="10000"/>
                                  </p:iterate>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CB490F2-DE07-4CF0-9BD1-DA5D5678EE9F}"/>
              </a:ext>
            </a:extLst>
          </p:cNvPr>
          <p:cNvSpPr/>
          <p:nvPr/>
        </p:nvSpPr>
        <p:spPr>
          <a:xfrm>
            <a:off x="861391" y="4043139"/>
            <a:ext cx="10601739" cy="22914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Wingdings" panose="05000000000000000000" pitchFamily="2" charset="2"/>
              <a:buChar char="v"/>
            </a:pPr>
            <a:r>
              <a:rPr lang="bn-IN" sz="4000" b="1" dirty="0">
                <a:solidFill>
                  <a:schemeClr val="tx1"/>
                </a:solidFill>
                <a:latin typeface="NikoshBAN" panose="02000000000000000000" pitchFamily="2" charset="0"/>
                <a:cs typeface="NikoshBAN" panose="02000000000000000000" pitchFamily="2" charset="0"/>
              </a:rPr>
              <a:t> ভাইরাস কীভাবে কম্পিউটারে প্রবেশ করে সেই সম্পর্কে তিনটি বাক্য লিখ।</a:t>
            </a:r>
            <a:endParaRPr lang="en-US" sz="4000" b="1" dirty="0">
              <a:solidFill>
                <a:schemeClr val="tx1"/>
              </a:solidFill>
              <a:latin typeface="NikoshBAN" panose="02000000000000000000" pitchFamily="2" charset="0"/>
              <a:cs typeface="NikoshBAN" panose="02000000000000000000" pitchFamily="2" charset="0"/>
            </a:endParaRPr>
          </a:p>
        </p:txBody>
      </p:sp>
      <p:pic>
        <p:nvPicPr>
          <p:cNvPr id="3" name="Picture 2">
            <a:extLst>
              <a:ext uri="{FF2B5EF4-FFF2-40B4-BE49-F238E27FC236}">
                <a16:creationId xmlns:a16="http://schemas.microsoft.com/office/drawing/2014/main" id="{A2F323F8-6865-409E-BE11-9AE9F47995F5}"/>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106513" y="1706839"/>
            <a:ext cx="2522310" cy="206463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 name="Rectangle 3">
            <a:extLst>
              <a:ext uri="{FF2B5EF4-FFF2-40B4-BE49-F238E27FC236}">
                <a16:creationId xmlns:a16="http://schemas.microsoft.com/office/drawing/2014/main" id="{349CFD0F-EC41-43E5-A75D-113C0F51B28D}"/>
              </a:ext>
            </a:extLst>
          </p:cNvPr>
          <p:cNvSpPr/>
          <p:nvPr/>
        </p:nvSpPr>
        <p:spPr>
          <a:xfrm>
            <a:off x="4452729" y="258180"/>
            <a:ext cx="3829879" cy="119269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b="1" dirty="0">
                <a:solidFill>
                  <a:schemeClr val="tx1"/>
                </a:solidFill>
                <a:latin typeface="NikoshBAN" panose="02000000000000000000" pitchFamily="2" charset="0"/>
                <a:cs typeface="NikoshBAN" panose="02000000000000000000" pitchFamily="2" charset="0"/>
              </a:rPr>
              <a:t>জোড়ায় কাজ</a:t>
            </a:r>
            <a:endParaRPr lang="en-US" sz="4000" b="1" dirty="0">
              <a:solidFill>
                <a:schemeClr val="tx1"/>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865401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iterate type="wd">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55EFDDB-E002-4B07-9537-190F22E34694}"/>
              </a:ext>
            </a:extLst>
          </p:cNvPr>
          <p:cNvSpPr/>
          <p:nvPr/>
        </p:nvSpPr>
        <p:spPr>
          <a:xfrm>
            <a:off x="3041374" y="348272"/>
            <a:ext cx="7116418" cy="9914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b="1" dirty="0">
                <a:solidFill>
                  <a:schemeClr val="tx1"/>
                </a:solidFill>
                <a:latin typeface="NikoshBAN" panose="02000000000000000000" pitchFamily="2" charset="0"/>
                <a:cs typeface="NikoshBAN" panose="02000000000000000000" pitchFamily="2" charset="0"/>
              </a:rPr>
              <a:t>নিচের ছবিগুলোতে কী দেখতে পাচ্ছ ?</a:t>
            </a:r>
            <a:endParaRPr lang="en-US" sz="4000" b="1" dirty="0">
              <a:solidFill>
                <a:schemeClr val="tx1"/>
              </a:solidFill>
              <a:latin typeface="NikoshBAN" panose="02000000000000000000" pitchFamily="2" charset="0"/>
              <a:cs typeface="NikoshBAN" panose="02000000000000000000" pitchFamily="2" charset="0"/>
            </a:endParaRPr>
          </a:p>
        </p:txBody>
      </p:sp>
      <p:grpSp>
        <p:nvGrpSpPr>
          <p:cNvPr id="6" name="Group 5">
            <a:extLst>
              <a:ext uri="{FF2B5EF4-FFF2-40B4-BE49-F238E27FC236}">
                <a16:creationId xmlns:a16="http://schemas.microsoft.com/office/drawing/2014/main" id="{E7E5AFCC-B2D3-4C06-A5DD-62E4FEB6F27E}"/>
              </a:ext>
            </a:extLst>
          </p:cNvPr>
          <p:cNvGrpSpPr/>
          <p:nvPr/>
        </p:nvGrpSpPr>
        <p:grpSpPr>
          <a:xfrm>
            <a:off x="771887" y="1357887"/>
            <a:ext cx="4691374" cy="3815422"/>
            <a:chOff x="288333" y="1517336"/>
            <a:chExt cx="4426433" cy="3925957"/>
          </a:xfrm>
        </p:grpSpPr>
        <p:pic>
          <p:nvPicPr>
            <p:cNvPr id="10244" name="Picture 4" descr="computer open screen large time এর ছবির ফলাফল">
              <a:extLst>
                <a:ext uri="{FF2B5EF4-FFF2-40B4-BE49-F238E27FC236}">
                  <a16:creationId xmlns:a16="http://schemas.microsoft.com/office/drawing/2014/main" id="{07DB4386-777E-44EB-B909-A11EB86EEB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447324">
              <a:off x="288333" y="1517336"/>
              <a:ext cx="4426433" cy="3925957"/>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সম্পর্কিত ছবি">
              <a:extLst>
                <a:ext uri="{FF2B5EF4-FFF2-40B4-BE49-F238E27FC236}">
                  <a16:creationId xmlns:a16="http://schemas.microsoft.com/office/drawing/2014/main" id="{BEA007A8-F401-44FF-B187-B98B48E8C180}"/>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rot="21315471">
              <a:off x="785617" y="1754189"/>
              <a:ext cx="3523651" cy="258667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 name="Group 6">
            <a:extLst>
              <a:ext uri="{FF2B5EF4-FFF2-40B4-BE49-F238E27FC236}">
                <a16:creationId xmlns:a16="http://schemas.microsoft.com/office/drawing/2014/main" id="{C90FEE0C-8FF6-438E-B4A2-44764A92818F}"/>
              </a:ext>
            </a:extLst>
          </p:cNvPr>
          <p:cNvGrpSpPr/>
          <p:nvPr/>
        </p:nvGrpSpPr>
        <p:grpSpPr>
          <a:xfrm>
            <a:off x="6296053" y="1047750"/>
            <a:ext cx="4762500" cy="4762500"/>
            <a:chOff x="5395292" y="1186512"/>
            <a:chExt cx="4762500" cy="4762500"/>
          </a:xfrm>
        </p:grpSpPr>
        <p:pic>
          <p:nvPicPr>
            <p:cNvPr id="10250" name="Picture 10" descr="সম্পর্কিত ছবি">
              <a:extLst>
                <a:ext uri="{FF2B5EF4-FFF2-40B4-BE49-F238E27FC236}">
                  <a16:creationId xmlns:a16="http://schemas.microsoft.com/office/drawing/2014/main" id="{BBAEDB7C-62C2-4293-9AFD-008232019B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292" y="1186512"/>
              <a:ext cx="4762500" cy="4762500"/>
            </a:xfrm>
            <a:prstGeom prst="rect">
              <a:avLst/>
            </a:prstGeom>
            <a:noFill/>
            <a:extLst>
              <a:ext uri="{909E8E84-426E-40DD-AFC4-6F175D3DCCD1}">
                <a14:hiddenFill xmlns:a14="http://schemas.microsoft.com/office/drawing/2010/main">
                  <a:solidFill>
                    <a:srgbClr val="FFFFFF"/>
                  </a:solidFill>
                </a14:hiddenFill>
              </a:ext>
            </a:extLst>
          </p:spPr>
        </p:pic>
        <p:pic>
          <p:nvPicPr>
            <p:cNvPr id="10248" name="Picture 8" descr="সম্পর্কিত ছবি">
              <a:extLst>
                <a:ext uri="{FF2B5EF4-FFF2-40B4-BE49-F238E27FC236}">
                  <a16:creationId xmlns:a16="http://schemas.microsoft.com/office/drawing/2014/main" id="{4731994F-2741-4D3D-B5F2-1CF437B015B9}"/>
                </a:ext>
              </a:extLst>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7188475" y="2270792"/>
              <a:ext cx="2777159" cy="1810878"/>
            </a:xfrm>
            <a:prstGeom prst="rect">
              <a:avLst/>
            </a:prstGeom>
            <a:noFill/>
            <a:extLst>
              <a:ext uri="{909E8E84-426E-40DD-AFC4-6F175D3DCCD1}">
                <a14:hiddenFill xmlns:a14="http://schemas.microsoft.com/office/drawing/2010/main">
                  <a:solidFill>
                    <a:srgbClr val="FFFFFF"/>
                  </a:solidFill>
                </a14:hiddenFill>
              </a:ext>
            </a:extLst>
          </p:spPr>
        </p:pic>
      </p:grpSp>
      <p:sp>
        <p:nvSpPr>
          <p:cNvPr id="13" name="Rectangle 12">
            <a:extLst>
              <a:ext uri="{FF2B5EF4-FFF2-40B4-BE49-F238E27FC236}">
                <a16:creationId xmlns:a16="http://schemas.microsoft.com/office/drawing/2014/main" id="{C0B7EF7C-8173-4884-9D76-8B090B44F133}"/>
              </a:ext>
            </a:extLst>
          </p:cNvPr>
          <p:cNvSpPr/>
          <p:nvPr/>
        </p:nvSpPr>
        <p:spPr>
          <a:xfrm>
            <a:off x="463826" y="5687223"/>
            <a:ext cx="11264348" cy="9914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b="1" dirty="0">
                <a:solidFill>
                  <a:schemeClr val="tx1"/>
                </a:solidFill>
                <a:latin typeface="NikoshBAN" panose="02000000000000000000" pitchFamily="2" charset="0"/>
                <a:cs typeface="NikoshBAN" panose="02000000000000000000" pitchFamily="2" charset="0"/>
              </a:rPr>
              <a:t>প্রোগ্রাম ও ফাইল </a:t>
            </a:r>
            <a:r>
              <a:rPr lang="en-US" sz="4000" b="1" dirty="0">
                <a:solidFill>
                  <a:schemeClr val="tx1"/>
                </a:solidFill>
                <a:latin typeface="NikoshBAN" panose="02000000000000000000" pitchFamily="2" charset="0"/>
                <a:cs typeface="NikoshBAN" panose="02000000000000000000" pitchFamily="2" charset="0"/>
              </a:rPr>
              <a:t>Open</a:t>
            </a:r>
            <a:r>
              <a:rPr lang="bn-IN" sz="4000" b="1" dirty="0">
                <a:solidFill>
                  <a:schemeClr val="tx1"/>
                </a:solidFill>
                <a:latin typeface="NikoshBAN" panose="02000000000000000000" pitchFamily="2" charset="0"/>
                <a:cs typeface="NikoshBAN" panose="02000000000000000000" pitchFamily="2" charset="0"/>
              </a:rPr>
              <a:t> করতে স্বাভাবিক সময়ের চেয়ে বেশি সময় লাগলে ;</a:t>
            </a:r>
            <a:endParaRPr lang="en-US" sz="4000" b="1" dirty="0">
              <a:solidFill>
                <a:schemeClr val="tx1"/>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647206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47" presetClass="entr" presetSubtype="0" fill="hold" grpId="0" nodeType="clickEffect">
                                  <p:stCondLst>
                                    <p:cond delay="0"/>
                                  </p:stCondLst>
                                  <p:iterate type="wd">
                                    <p:tmPct val="10000"/>
                                  </p:iterate>
                                  <p:childTnLst>
                                    <p:set>
                                      <p:cBhvr>
                                        <p:cTn id="17" dur="1" fill="hold">
                                          <p:stCondLst>
                                            <p:cond delay="0"/>
                                          </p:stCondLst>
                                        </p:cTn>
                                        <p:tgtEl>
                                          <p:spTgt spid="13"/>
                                        </p:tgtEl>
                                        <p:attrNameLst>
                                          <p:attrName>style.visibility</p:attrName>
                                        </p:attrNameLst>
                                      </p:cBhvr>
                                      <p:to>
                                        <p:strVal val="visible"/>
                                      </p:to>
                                    </p:set>
                                    <p:animEffect transition="in" filter="fade">
                                      <p:cBhvr>
                                        <p:cTn id="18" dur="1000"/>
                                        <p:tgtEl>
                                          <p:spTgt spid="13"/>
                                        </p:tgtEl>
                                      </p:cBhvr>
                                    </p:animEffect>
                                    <p:anim calcmode="lin" valueType="num">
                                      <p:cBhvr>
                                        <p:cTn id="19" dur="1000" fill="hold"/>
                                        <p:tgtEl>
                                          <p:spTgt spid="13"/>
                                        </p:tgtEl>
                                        <p:attrNameLst>
                                          <p:attrName>ppt_x</p:attrName>
                                        </p:attrNameLst>
                                      </p:cBhvr>
                                      <p:tavLst>
                                        <p:tav tm="0">
                                          <p:val>
                                            <p:strVal val="#ppt_x"/>
                                          </p:val>
                                        </p:tav>
                                        <p:tav tm="100000">
                                          <p:val>
                                            <p:strVal val="#ppt_x"/>
                                          </p:val>
                                        </p:tav>
                                      </p:tavLst>
                                    </p:anim>
                                    <p:anim calcmode="lin" valueType="num">
                                      <p:cBhvr>
                                        <p:cTn id="2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E9D1E0F-E295-45A3-B467-BC48061177D2}"/>
              </a:ext>
            </a:extLst>
          </p:cNvPr>
          <p:cNvSpPr/>
          <p:nvPr/>
        </p:nvSpPr>
        <p:spPr>
          <a:xfrm>
            <a:off x="2816087" y="236080"/>
            <a:ext cx="7116418" cy="9914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b="1" dirty="0">
                <a:solidFill>
                  <a:schemeClr val="tx1"/>
                </a:solidFill>
                <a:latin typeface="NikoshBAN" panose="02000000000000000000" pitchFamily="2" charset="0"/>
                <a:cs typeface="NikoshBAN" panose="02000000000000000000" pitchFamily="2" charset="0"/>
              </a:rPr>
              <a:t>নিচের ছবিগুলোতে কী দেখতে পাচ্ছ ?</a:t>
            </a:r>
            <a:endParaRPr lang="en-US" sz="4000" b="1" dirty="0">
              <a:solidFill>
                <a:schemeClr val="tx1"/>
              </a:solidFill>
              <a:latin typeface="NikoshBAN" panose="02000000000000000000" pitchFamily="2" charset="0"/>
              <a:cs typeface="NikoshBAN" panose="02000000000000000000" pitchFamily="2" charset="0"/>
            </a:endParaRPr>
          </a:p>
        </p:txBody>
      </p:sp>
      <p:sp>
        <p:nvSpPr>
          <p:cNvPr id="7" name="Rectangle 6">
            <a:extLst>
              <a:ext uri="{FF2B5EF4-FFF2-40B4-BE49-F238E27FC236}">
                <a16:creationId xmlns:a16="http://schemas.microsoft.com/office/drawing/2014/main" id="{F20C7872-62F1-4A96-89E5-658DB2AEE5A7}"/>
              </a:ext>
            </a:extLst>
          </p:cNvPr>
          <p:cNvSpPr/>
          <p:nvPr/>
        </p:nvSpPr>
        <p:spPr>
          <a:xfrm>
            <a:off x="1258957" y="4639115"/>
            <a:ext cx="10522226" cy="17219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b="1" dirty="0">
                <a:solidFill>
                  <a:schemeClr val="tx1"/>
                </a:solidFill>
                <a:latin typeface="NikoshBAN" panose="02000000000000000000" pitchFamily="2" charset="0"/>
                <a:cs typeface="NikoshBAN" panose="02000000000000000000" pitchFamily="2" charset="0"/>
              </a:rPr>
              <a:t>মেমোরি কম দেখাচ্ছে ফলে গতি কমে যাচ্ছে;</a:t>
            </a:r>
            <a:endParaRPr lang="en-US" sz="4000" b="1" dirty="0">
              <a:solidFill>
                <a:schemeClr val="tx1"/>
              </a:solidFill>
              <a:latin typeface="NikoshBAN" panose="02000000000000000000" pitchFamily="2" charset="0"/>
              <a:cs typeface="NikoshBAN" panose="02000000000000000000" pitchFamily="2" charset="0"/>
            </a:endParaRPr>
          </a:p>
        </p:txBody>
      </p:sp>
      <p:grpSp>
        <p:nvGrpSpPr>
          <p:cNvPr id="5" name="Group 4">
            <a:extLst>
              <a:ext uri="{FF2B5EF4-FFF2-40B4-BE49-F238E27FC236}">
                <a16:creationId xmlns:a16="http://schemas.microsoft.com/office/drawing/2014/main" id="{02ADF67C-7C94-4444-9743-858B55A5C540}"/>
              </a:ext>
            </a:extLst>
          </p:cNvPr>
          <p:cNvGrpSpPr/>
          <p:nvPr/>
        </p:nvGrpSpPr>
        <p:grpSpPr>
          <a:xfrm>
            <a:off x="3346589" y="1360431"/>
            <a:ext cx="5233780" cy="3145735"/>
            <a:chOff x="2591215" y="981490"/>
            <a:chExt cx="5233780" cy="3145735"/>
          </a:xfrm>
        </p:grpSpPr>
        <p:grpSp>
          <p:nvGrpSpPr>
            <p:cNvPr id="4" name="Group 3">
              <a:extLst>
                <a:ext uri="{FF2B5EF4-FFF2-40B4-BE49-F238E27FC236}">
                  <a16:creationId xmlns:a16="http://schemas.microsoft.com/office/drawing/2014/main" id="{E165AAD7-A935-4A96-8041-39E1339BEA41}"/>
                </a:ext>
              </a:extLst>
            </p:cNvPr>
            <p:cNvGrpSpPr/>
            <p:nvPr/>
          </p:nvGrpSpPr>
          <p:grpSpPr>
            <a:xfrm>
              <a:off x="2591215" y="981490"/>
              <a:ext cx="5233780" cy="3145735"/>
              <a:chOff x="4539284" y="1094961"/>
              <a:chExt cx="2609850" cy="1752600"/>
            </a:xfrm>
          </p:grpSpPr>
          <p:pic>
            <p:nvPicPr>
              <p:cNvPr id="11266" name="Picture 2" descr="সম্পর্কিত ছবি">
                <a:extLst>
                  <a:ext uri="{FF2B5EF4-FFF2-40B4-BE49-F238E27FC236}">
                    <a16:creationId xmlns:a16="http://schemas.microsoft.com/office/drawing/2014/main" id="{D73FC275-2A42-4D8E-A4B3-699AC8F51E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39284" y="1094961"/>
                <a:ext cx="2609850" cy="17526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111F87A0-CD83-4812-AC3D-4FEA2E32F8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2904" y="1285460"/>
                <a:ext cx="1523999" cy="941461"/>
              </a:xfrm>
              <a:prstGeom prst="rect">
                <a:avLst/>
              </a:prstGeom>
            </p:spPr>
          </p:pic>
        </p:grpSp>
        <p:pic>
          <p:nvPicPr>
            <p:cNvPr id="11268" name="Picture 4" descr="মেমোরী কম দেখাচ্ছে ফলে গতি কমে গেছে এর ছবির ফলাফল">
              <a:extLst>
                <a:ext uri="{FF2B5EF4-FFF2-40B4-BE49-F238E27FC236}">
                  <a16:creationId xmlns:a16="http://schemas.microsoft.com/office/drawing/2014/main" id="{2869DC2F-C922-4510-8650-8C0F0EAA57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43709" y="1297070"/>
              <a:ext cx="3056220" cy="87628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90716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iterate type="wd">
                                    <p:tmPct val="10000"/>
                                  </p:iterate>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A599422-D83D-4E0E-9BA1-F07A55DD8A23}"/>
              </a:ext>
            </a:extLst>
          </p:cNvPr>
          <p:cNvGrpSpPr/>
          <p:nvPr/>
        </p:nvGrpSpPr>
        <p:grpSpPr>
          <a:xfrm>
            <a:off x="6599583" y="1613565"/>
            <a:ext cx="5233780" cy="3145735"/>
            <a:chOff x="6359070" y="1340213"/>
            <a:chExt cx="5233780" cy="3145735"/>
          </a:xfrm>
        </p:grpSpPr>
        <p:grpSp>
          <p:nvGrpSpPr>
            <p:cNvPr id="10" name="Group 9">
              <a:extLst>
                <a:ext uri="{FF2B5EF4-FFF2-40B4-BE49-F238E27FC236}">
                  <a16:creationId xmlns:a16="http://schemas.microsoft.com/office/drawing/2014/main" id="{A7C8F356-53EF-4E91-847D-8E17EA93BD1C}"/>
                </a:ext>
              </a:extLst>
            </p:cNvPr>
            <p:cNvGrpSpPr/>
            <p:nvPr/>
          </p:nvGrpSpPr>
          <p:grpSpPr>
            <a:xfrm>
              <a:off x="6359070" y="1340213"/>
              <a:ext cx="5233780" cy="3145735"/>
              <a:chOff x="2591215" y="981490"/>
              <a:chExt cx="5233780" cy="3145735"/>
            </a:xfrm>
          </p:grpSpPr>
          <p:grpSp>
            <p:nvGrpSpPr>
              <p:cNvPr id="11" name="Group 10">
                <a:extLst>
                  <a:ext uri="{FF2B5EF4-FFF2-40B4-BE49-F238E27FC236}">
                    <a16:creationId xmlns:a16="http://schemas.microsoft.com/office/drawing/2014/main" id="{DB0FF134-88CE-417D-AFA6-F05A03BF607A}"/>
                  </a:ext>
                </a:extLst>
              </p:cNvPr>
              <p:cNvGrpSpPr/>
              <p:nvPr/>
            </p:nvGrpSpPr>
            <p:grpSpPr>
              <a:xfrm>
                <a:off x="2591215" y="981490"/>
                <a:ext cx="5233780" cy="3145735"/>
                <a:chOff x="4539284" y="1094961"/>
                <a:chExt cx="2609850" cy="1752600"/>
              </a:xfrm>
            </p:grpSpPr>
            <p:pic>
              <p:nvPicPr>
                <p:cNvPr id="13" name="Picture 2" descr="সম্পর্কিত ছবি">
                  <a:extLst>
                    <a:ext uri="{FF2B5EF4-FFF2-40B4-BE49-F238E27FC236}">
                      <a16:creationId xmlns:a16="http://schemas.microsoft.com/office/drawing/2014/main" id="{CFC3DA4B-9AB0-4950-896A-31AA2442C2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39284" y="1094961"/>
                  <a:ext cx="2609850" cy="17526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CE82D349-29A8-4BF9-B4D2-9D9468E19A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2904" y="1285460"/>
                  <a:ext cx="1523999" cy="941461"/>
                </a:xfrm>
                <a:prstGeom prst="rect">
                  <a:avLst/>
                </a:prstGeom>
              </p:spPr>
            </p:pic>
          </p:grpSp>
          <p:pic>
            <p:nvPicPr>
              <p:cNvPr id="12" name="Picture 4" descr="মেমোরী কম দেখাচ্ছে ফলে গতি কমে গেছে এর ছবির ফলাফল">
                <a:extLst>
                  <a:ext uri="{FF2B5EF4-FFF2-40B4-BE49-F238E27FC236}">
                    <a16:creationId xmlns:a16="http://schemas.microsoft.com/office/drawing/2014/main" id="{1B37779A-3D7D-4DC4-883A-3F64561BC9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43709" y="1297070"/>
                <a:ext cx="3056220" cy="876287"/>
              </a:xfrm>
              <a:prstGeom prst="rect">
                <a:avLst/>
              </a:prstGeom>
              <a:noFill/>
              <a:extLst>
                <a:ext uri="{909E8E84-426E-40DD-AFC4-6F175D3DCCD1}">
                  <a14:hiddenFill xmlns:a14="http://schemas.microsoft.com/office/drawing/2010/main">
                    <a:solidFill>
                      <a:srgbClr val="FFFFFF"/>
                    </a:solidFill>
                  </a14:hiddenFill>
                </a:ext>
              </a:extLst>
            </p:spPr>
          </p:pic>
        </p:grpSp>
        <p:pic>
          <p:nvPicPr>
            <p:cNvPr id="3" name="Picture 2">
              <a:extLst>
                <a:ext uri="{FF2B5EF4-FFF2-40B4-BE49-F238E27FC236}">
                  <a16:creationId xmlns:a16="http://schemas.microsoft.com/office/drawing/2014/main" id="{BEAB775C-9A45-4FDA-B10E-7A4D16D6629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75960" y="2624008"/>
              <a:ext cx="1392656" cy="656027"/>
            </a:xfrm>
            <a:prstGeom prst="rect">
              <a:avLst/>
            </a:prstGeom>
          </p:spPr>
        </p:pic>
      </p:grpSp>
      <p:grpSp>
        <p:nvGrpSpPr>
          <p:cNvPr id="15" name="Group 14">
            <a:extLst>
              <a:ext uri="{FF2B5EF4-FFF2-40B4-BE49-F238E27FC236}">
                <a16:creationId xmlns:a16="http://schemas.microsoft.com/office/drawing/2014/main" id="{92A8F3A9-A294-43BD-ADCA-A179492EA168}"/>
              </a:ext>
            </a:extLst>
          </p:cNvPr>
          <p:cNvGrpSpPr/>
          <p:nvPr/>
        </p:nvGrpSpPr>
        <p:grpSpPr>
          <a:xfrm>
            <a:off x="701406" y="1613565"/>
            <a:ext cx="5233780" cy="3145735"/>
            <a:chOff x="862219" y="1420053"/>
            <a:chExt cx="5233780" cy="3145735"/>
          </a:xfrm>
        </p:grpSpPr>
        <p:grpSp>
          <p:nvGrpSpPr>
            <p:cNvPr id="5" name="Group 4">
              <a:extLst>
                <a:ext uri="{FF2B5EF4-FFF2-40B4-BE49-F238E27FC236}">
                  <a16:creationId xmlns:a16="http://schemas.microsoft.com/office/drawing/2014/main" id="{044C6D20-E36B-469D-A248-E50AABF47FC5}"/>
                </a:ext>
              </a:extLst>
            </p:cNvPr>
            <p:cNvGrpSpPr/>
            <p:nvPr/>
          </p:nvGrpSpPr>
          <p:grpSpPr>
            <a:xfrm>
              <a:off x="862219" y="1420053"/>
              <a:ext cx="5233780" cy="3145735"/>
              <a:chOff x="2591215" y="981490"/>
              <a:chExt cx="5233780" cy="3145735"/>
            </a:xfrm>
          </p:grpSpPr>
          <p:grpSp>
            <p:nvGrpSpPr>
              <p:cNvPr id="6" name="Group 5">
                <a:extLst>
                  <a:ext uri="{FF2B5EF4-FFF2-40B4-BE49-F238E27FC236}">
                    <a16:creationId xmlns:a16="http://schemas.microsoft.com/office/drawing/2014/main" id="{2C0E4515-04FE-4CA9-A64C-5F32EC7D383D}"/>
                  </a:ext>
                </a:extLst>
              </p:cNvPr>
              <p:cNvGrpSpPr/>
              <p:nvPr/>
            </p:nvGrpSpPr>
            <p:grpSpPr>
              <a:xfrm>
                <a:off x="2591215" y="981490"/>
                <a:ext cx="5233780" cy="3145735"/>
                <a:chOff x="4539284" y="1094961"/>
                <a:chExt cx="2609850" cy="1752600"/>
              </a:xfrm>
            </p:grpSpPr>
            <p:pic>
              <p:nvPicPr>
                <p:cNvPr id="8" name="Picture 2" descr="সম্পর্কিত ছবি">
                  <a:extLst>
                    <a:ext uri="{FF2B5EF4-FFF2-40B4-BE49-F238E27FC236}">
                      <a16:creationId xmlns:a16="http://schemas.microsoft.com/office/drawing/2014/main" id="{66557968-B6F0-47D6-8515-82A4C5D7F2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39284" y="1094961"/>
                  <a:ext cx="2609850" cy="17526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269D09C-3C06-4501-ABA0-1611B93307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2904" y="1285460"/>
                  <a:ext cx="1523999" cy="941461"/>
                </a:xfrm>
                <a:prstGeom prst="rect">
                  <a:avLst/>
                </a:prstGeom>
              </p:spPr>
            </p:pic>
          </p:grpSp>
          <p:pic>
            <p:nvPicPr>
              <p:cNvPr id="7" name="Picture 4" descr="মেমোরী কম দেখাচ্ছে ফলে গতি কমে গেছে এর ছবির ফলাফল">
                <a:extLst>
                  <a:ext uri="{FF2B5EF4-FFF2-40B4-BE49-F238E27FC236}">
                    <a16:creationId xmlns:a16="http://schemas.microsoft.com/office/drawing/2014/main" id="{3E78232D-4922-4580-BBCF-29F3D1CCC6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43709" y="1297070"/>
                <a:ext cx="3056220" cy="876287"/>
              </a:xfrm>
              <a:prstGeom prst="rect">
                <a:avLst/>
              </a:prstGeom>
              <a:noFill/>
              <a:extLst>
                <a:ext uri="{909E8E84-426E-40DD-AFC4-6F175D3DCCD1}">
                  <a14:hiddenFill xmlns:a14="http://schemas.microsoft.com/office/drawing/2010/main">
                    <a:solidFill>
                      <a:srgbClr val="FFFFFF"/>
                    </a:solidFill>
                  </a14:hiddenFill>
                </a:ext>
              </a:extLst>
            </p:spPr>
          </p:pic>
        </p:grpSp>
        <p:pic>
          <p:nvPicPr>
            <p:cNvPr id="12290" name="Picture 2" descr="computer antivirus gif animated এর ছবির ফলাফল">
              <a:extLst>
                <a:ext uri="{FF2B5EF4-FFF2-40B4-BE49-F238E27FC236}">
                  <a16:creationId xmlns:a16="http://schemas.microsoft.com/office/drawing/2014/main" id="{B0E53CE4-6BE5-4E40-99E3-F47378EE3749}"/>
                </a:ext>
              </a:extLst>
            </p:cNvPr>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3302851" y="2108219"/>
              <a:ext cx="1609725" cy="1609725"/>
            </a:xfrm>
            <a:prstGeom prst="rect">
              <a:avLst/>
            </a:prstGeom>
            <a:noFill/>
            <a:extLst>
              <a:ext uri="{909E8E84-426E-40DD-AFC4-6F175D3DCCD1}">
                <a14:hiddenFill xmlns:a14="http://schemas.microsoft.com/office/drawing/2010/main">
                  <a:solidFill>
                    <a:srgbClr val="FFFFFF"/>
                  </a:solidFill>
                </a14:hiddenFill>
              </a:ext>
            </a:extLst>
          </p:spPr>
        </p:pic>
      </p:grpSp>
      <p:sp>
        <p:nvSpPr>
          <p:cNvPr id="17" name="Rectangle 16">
            <a:extLst>
              <a:ext uri="{FF2B5EF4-FFF2-40B4-BE49-F238E27FC236}">
                <a16:creationId xmlns:a16="http://schemas.microsoft.com/office/drawing/2014/main" id="{A2F6F726-2DF0-41AA-ADCA-1F589974A390}"/>
              </a:ext>
            </a:extLst>
          </p:cNvPr>
          <p:cNvSpPr/>
          <p:nvPr/>
        </p:nvSpPr>
        <p:spPr>
          <a:xfrm>
            <a:off x="3041374" y="348272"/>
            <a:ext cx="7116418" cy="9914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b="1" dirty="0">
                <a:solidFill>
                  <a:schemeClr val="tx1"/>
                </a:solidFill>
                <a:latin typeface="NikoshBAN" panose="02000000000000000000" pitchFamily="2" charset="0"/>
                <a:cs typeface="NikoshBAN" panose="02000000000000000000" pitchFamily="2" charset="0"/>
              </a:rPr>
              <a:t>নিচের ছবিগুলোতে কী দেখতে পাচ্ছ ?</a:t>
            </a:r>
            <a:endParaRPr lang="en-US" sz="4000" b="1" dirty="0">
              <a:solidFill>
                <a:schemeClr val="tx1"/>
              </a:solidFill>
              <a:latin typeface="NikoshBAN" panose="02000000000000000000" pitchFamily="2" charset="0"/>
              <a:cs typeface="NikoshBAN" panose="02000000000000000000" pitchFamily="2" charset="0"/>
            </a:endParaRPr>
          </a:p>
        </p:txBody>
      </p:sp>
      <p:sp>
        <p:nvSpPr>
          <p:cNvPr id="18" name="Rectangle 17">
            <a:extLst>
              <a:ext uri="{FF2B5EF4-FFF2-40B4-BE49-F238E27FC236}">
                <a16:creationId xmlns:a16="http://schemas.microsoft.com/office/drawing/2014/main" id="{01E52E11-7E7F-46FB-8685-7B660FFE94EA}"/>
              </a:ext>
            </a:extLst>
          </p:cNvPr>
          <p:cNvSpPr/>
          <p:nvPr/>
        </p:nvSpPr>
        <p:spPr>
          <a:xfrm>
            <a:off x="1033669" y="5240532"/>
            <a:ext cx="10469217" cy="12691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b="1" dirty="0">
                <a:solidFill>
                  <a:schemeClr val="tx1"/>
                </a:solidFill>
                <a:latin typeface="NikoshBAN" panose="02000000000000000000" pitchFamily="2" charset="0"/>
                <a:cs typeface="NikoshBAN" panose="02000000000000000000" pitchFamily="2" charset="0"/>
              </a:rPr>
              <a:t>কম্পিউটার চালু অবস্থায় চলমান কাজের সাথে সংশ্লিষ্ট নয় এমন কিছু অপ্রত্যাশিত বার্তা প্রদর্শিত হলে;</a:t>
            </a:r>
            <a:endParaRPr lang="en-US" sz="4000" b="1" dirty="0">
              <a:solidFill>
                <a:schemeClr val="tx1"/>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004957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50" presetClass="entr" presetSubtype="0" decel="10000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strVal val="#ppt_w+.3"/>
                                          </p:val>
                                        </p:tav>
                                        <p:tav tm="100000">
                                          <p:val>
                                            <p:strVal val="#ppt_w"/>
                                          </p:val>
                                        </p:tav>
                                      </p:tavLst>
                                    </p:anim>
                                    <p:anim calcmode="lin" valueType="num">
                                      <p:cBhvr>
                                        <p:cTn id="13" dur="1000" fill="hold"/>
                                        <p:tgtEl>
                                          <p:spTgt spid="4"/>
                                        </p:tgtEl>
                                        <p:attrNameLst>
                                          <p:attrName>ppt_h</p:attrName>
                                        </p:attrNameLst>
                                      </p:cBhvr>
                                      <p:tavLst>
                                        <p:tav tm="0">
                                          <p:val>
                                            <p:strVal val="#ppt_h"/>
                                          </p:val>
                                        </p:tav>
                                        <p:tav tm="100000">
                                          <p:val>
                                            <p:strVal val="#ppt_h"/>
                                          </p:val>
                                        </p:tav>
                                      </p:tavLst>
                                    </p:anim>
                                    <p:animEffect transition="in" filter="fade">
                                      <p:cBhvr>
                                        <p:cTn id="14" dur="1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iterate type="wd">
                                    <p:tmPct val="10000"/>
                                  </p:iterate>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750AB62-18FA-41C5-B7C0-E6BEE2123BBA}"/>
              </a:ext>
            </a:extLst>
          </p:cNvPr>
          <p:cNvGrpSpPr/>
          <p:nvPr/>
        </p:nvGrpSpPr>
        <p:grpSpPr>
          <a:xfrm>
            <a:off x="420964" y="1260012"/>
            <a:ext cx="5410210" cy="3836717"/>
            <a:chOff x="1743076" y="1388165"/>
            <a:chExt cx="4737237" cy="3836717"/>
          </a:xfrm>
        </p:grpSpPr>
        <p:grpSp>
          <p:nvGrpSpPr>
            <p:cNvPr id="4" name="Group 3">
              <a:extLst>
                <a:ext uri="{FF2B5EF4-FFF2-40B4-BE49-F238E27FC236}">
                  <a16:creationId xmlns:a16="http://schemas.microsoft.com/office/drawing/2014/main" id="{7A76EE8D-8B17-4241-A1AA-82B74BBFC136}"/>
                </a:ext>
              </a:extLst>
            </p:cNvPr>
            <p:cNvGrpSpPr/>
            <p:nvPr/>
          </p:nvGrpSpPr>
          <p:grpSpPr>
            <a:xfrm>
              <a:off x="1743076" y="1388165"/>
              <a:ext cx="4737237" cy="3836717"/>
              <a:chOff x="2591215" y="981490"/>
              <a:chExt cx="5233780" cy="3145735"/>
            </a:xfrm>
          </p:grpSpPr>
          <p:grpSp>
            <p:nvGrpSpPr>
              <p:cNvPr id="6" name="Group 5">
                <a:extLst>
                  <a:ext uri="{FF2B5EF4-FFF2-40B4-BE49-F238E27FC236}">
                    <a16:creationId xmlns:a16="http://schemas.microsoft.com/office/drawing/2014/main" id="{BD3DA096-2D9F-45FD-A003-D0F01F7305B9}"/>
                  </a:ext>
                </a:extLst>
              </p:cNvPr>
              <p:cNvGrpSpPr/>
              <p:nvPr/>
            </p:nvGrpSpPr>
            <p:grpSpPr>
              <a:xfrm>
                <a:off x="2591215" y="981490"/>
                <a:ext cx="5233780" cy="3145735"/>
                <a:chOff x="4539284" y="1094961"/>
                <a:chExt cx="2609850" cy="1752600"/>
              </a:xfrm>
            </p:grpSpPr>
            <p:pic>
              <p:nvPicPr>
                <p:cNvPr id="8" name="Picture 2" descr="সম্পর্কিত ছবি">
                  <a:extLst>
                    <a:ext uri="{FF2B5EF4-FFF2-40B4-BE49-F238E27FC236}">
                      <a16:creationId xmlns:a16="http://schemas.microsoft.com/office/drawing/2014/main" id="{E000DD15-05AD-479F-AB83-69A8A9E246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39284" y="1094961"/>
                  <a:ext cx="2609850" cy="17526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555F28A-4BC4-48CE-A4E3-25109CCD81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2904" y="1285460"/>
                  <a:ext cx="1523999" cy="941461"/>
                </a:xfrm>
                <a:prstGeom prst="rect">
                  <a:avLst/>
                </a:prstGeom>
              </p:spPr>
            </p:pic>
          </p:grpSp>
          <p:pic>
            <p:nvPicPr>
              <p:cNvPr id="7" name="Picture 4" descr="মেমোরী কম দেখাচ্ছে ফলে গতি কমে গেছে এর ছবির ফলাফল">
                <a:extLst>
                  <a:ext uri="{FF2B5EF4-FFF2-40B4-BE49-F238E27FC236}">
                    <a16:creationId xmlns:a16="http://schemas.microsoft.com/office/drawing/2014/main" id="{99CDC00A-8AD8-403C-9266-2CF9118E67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43709" y="1297070"/>
                <a:ext cx="3056220" cy="876287"/>
              </a:xfrm>
              <a:prstGeom prst="rect">
                <a:avLst/>
              </a:prstGeom>
              <a:noFill/>
              <a:extLst>
                <a:ext uri="{909E8E84-426E-40DD-AFC4-6F175D3DCCD1}">
                  <a14:hiddenFill xmlns:a14="http://schemas.microsoft.com/office/drawing/2010/main">
                    <a:solidFill>
                      <a:srgbClr val="FFFFFF"/>
                    </a:solidFill>
                  </a14:hiddenFill>
                </a:ext>
              </a:extLst>
            </p:spPr>
          </p:pic>
        </p:grpSp>
        <p:pic>
          <p:nvPicPr>
            <p:cNvPr id="3" name="Picture 2">
              <a:extLst>
                <a:ext uri="{FF2B5EF4-FFF2-40B4-BE49-F238E27FC236}">
                  <a16:creationId xmlns:a16="http://schemas.microsoft.com/office/drawing/2014/main" id="{16BF61A3-CC29-4762-B76E-37933D6DEF1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10328" y="1773064"/>
              <a:ext cx="2766268" cy="2093138"/>
            </a:xfrm>
            <a:prstGeom prst="rect">
              <a:avLst/>
            </a:prstGeom>
          </p:spPr>
        </p:pic>
      </p:grpSp>
      <p:grpSp>
        <p:nvGrpSpPr>
          <p:cNvPr id="18" name="Group 17">
            <a:extLst>
              <a:ext uri="{FF2B5EF4-FFF2-40B4-BE49-F238E27FC236}">
                <a16:creationId xmlns:a16="http://schemas.microsoft.com/office/drawing/2014/main" id="{D64271F3-2115-4EE4-9F5D-8AB1B1F5721D}"/>
              </a:ext>
            </a:extLst>
          </p:cNvPr>
          <p:cNvGrpSpPr/>
          <p:nvPr/>
        </p:nvGrpSpPr>
        <p:grpSpPr>
          <a:xfrm>
            <a:off x="6537256" y="1260012"/>
            <a:ext cx="5233780" cy="3836717"/>
            <a:chOff x="6537256" y="1398113"/>
            <a:chExt cx="5233780" cy="3836717"/>
          </a:xfrm>
        </p:grpSpPr>
        <p:grpSp>
          <p:nvGrpSpPr>
            <p:cNvPr id="12" name="Group 11">
              <a:extLst>
                <a:ext uri="{FF2B5EF4-FFF2-40B4-BE49-F238E27FC236}">
                  <a16:creationId xmlns:a16="http://schemas.microsoft.com/office/drawing/2014/main" id="{DBF18B20-124D-43E4-B861-9ABB58807858}"/>
                </a:ext>
              </a:extLst>
            </p:cNvPr>
            <p:cNvGrpSpPr/>
            <p:nvPr/>
          </p:nvGrpSpPr>
          <p:grpSpPr>
            <a:xfrm>
              <a:off x="6537256" y="1398113"/>
              <a:ext cx="5233780" cy="3836717"/>
              <a:chOff x="2591215" y="975199"/>
              <a:chExt cx="5233780" cy="3145735"/>
            </a:xfrm>
          </p:grpSpPr>
          <p:grpSp>
            <p:nvGrpSpPr>
              <p:cNvPr id="13" name="Group 12">
                <a:extLst>
                  <a:ext uri="{FF2B5EF4-FFF2-40B4-BE49-F238E27FC236}">
                    <a16:creationId xmlns:a16="http://schemas.microsoft.com/office/drawing/2014/main" id="{3C2EBAF9-C922-4D3B-BF29-02B3D5E54331}"/>
                  </a:ext>
                </a:extLst>
              </p:cNvPr>
              <p:cNvGrpSpPr/>
              <p:nvPr/>
            </p:nvGrpSpPr>
            <p:grpSpPr>
              <a:xfrm>
                <a:off x="2591215" y="975199"/>
                <a:ext cx="5233780" cy="3145735"/>
                <a:chOff x="4539284" y="1091456"/>
                <a:chExt cx="2609850" cy="1752600"/>
              </a:xfrm>
            </p:grpSpPr>
            <p:pic>
              <p:nvPicPr>
                <p:cNvPr id="15" name="Picture 2" descr="সম্পর্কিত ছবি">
                  <a:extLst>
                    <a:ext uri="{FF2B5EF4-FFF2-40B4-BE49-F238E27FC236}">
                      <a16:creationId xmlns:a16="http://schemas.microsoft.com/office/drawing/2014/main" id="{9F8ACDC2-FD51-406D-861B-BB86204101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39284" y="1091456"/>
                  <a:ext cx="2609850" cy="17526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C508C54B-B00D-447A-B8CD-413761EFAC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2904" y="1285460"/>
                  <a:ext cx="1523999" cy="941461"/>
                </a:xfrm>
                <a:prstGeom prst="rect">
                  <a:avLst/>
                </a:prstGeom>
              </p:spPr>
            </p:pic>
          </p:grpSp>
          <p:pic>
            <p:nvPicPr>
              <p:cNvPr id="14" name="Picture 4" descr="মেমোরী কম দেখাচ্ছে ফলে গতি কমে গেছে এর ছবির ফলাফল">
                <a:extLst>
                  <a:ext uri="{FF2B5EF4-FFF2-40B4-BE49-F238E27FC236}">
                    <a16:creationId xmlns:a16="http://schemas.microsoft.com/office/drawing/2014/main" id="{209F3D8E-EFB0-4F52-95D9-148EAB7DA1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43709" y="1297070"/>
                <a:ext cx="3056220" cy="876287"/>
              </a:xfrm>
              <a:prstGeom prst="rect">
                <a:avLst/>
              </a:prstGeom>
              <a:noFill/>
              <a:extLst>
                <a:ext uri="{909E8E84-426E-40DD-AFC4-6F175D3DCCD1}">
                  <a14:hiddenFill xmlns:a14="http://schemas.microsoft.com/office/drawing/2010/main">
                    <a:solidFill>
                      <a:srgbClr val="FFFFFF"/>
                    </a:solidFill>
                  </a14:hiddenFill>
                </a:ext>
              </a:extLst>
            </p:spPr>
          </p:pic>
        </p:grpSp>
        <p:pic>
          <p:nvPicPr>
            <p:cNvPr id="5" name="Picture 4">
              <a:extLst>
                <a:ext uri="{FF2B5EF4-FFF2-40B4-BE49-F238E27FC236}">
                  <a16:creationId xmlns:a16="http://schemas.microsoft.com/office/drawing/2014/main" id="{126B06E7-1C41-46DD-8F83-3AB5634AAB3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89748" y="2749774"/>
              <a:ext cx="3056221" cy="1068770"/>
            </a:xfrm>
            <a:prstGeom prst="rect">
              <a:avLst/>
            </a:prstGeom>
          </p:spPr>
        </p:pic>
      </p:grpSp>
      <p:sp>
        <p:nvSpPr>
          <p:cNvPr id="10" name="Rectangle 9">
            <a:extLst>
              <a:ext uri="{FF2B5EF4-FFF2-40B4-BE49-F238E27FC236}">
                <a16:creationId xmlns:a16="http://schemas.microsoft.com/office/drawing/2014/main" id="{98A09EF7-1D89-406B-92F0-D3C33088485B}"/>
              </a:ext>
            </a:extLst>
          </p:cNvPr>
          <p:cNvSpPr/>
          <p:nvPr/>
        </p:nvSpPr>
        <p:spPr>
          <a:xfrm>
            <a:off x="2789583" y="268610"/>
            <a:ext cx="7116418" cy="9914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b="1" dirty="0">
                <a:solidFill>
                  <a:schemeClr val="tx1"/>
                </a:solidFill>
                <a:latin typeface="NikoshBAN" panose="02000000000000000000" pitchFamily="2" charset="0"/>
                <a:cs typeface="NikoshBAN" panose="02000000000000000000" pitchFamily="2" charset="0"/>
              </a:rPr>
              <a:t>নিচের ছবিগুলোতে কী দেখতে পাচ্ছ ?</a:t>
            </a:r>
            <a:endParaRPr lang="en-US" sz="4000" b="1" dirty="0">
              <a:solidFill>
                <a:schemeClr val="tx1"/>
              </a:solidFill>
              <a:latin typeface="NikoshBAN" panose="02000000000000000000" pitchFamily="2" charset="0"/>
              <a:cs typeface="NikoshBAN" panose="02000000000000000000" pitchFamily="2" charset="0"/>
            </a:endParaRPr>
          </a:p>
        </p:txBody>
      </p:sp>
      <p:sp>
        <p:nvSpPr>
          <p:cNvPr id="19" name="Rectangle 18">
            <a:extLst>
              <a:ext uri="{FF2B5EF4-FFF2-40B4-BE49-F238E27FC236}">
                <a16:creationId xmlns:a16="http://schemas.microsoft.com/office/drawing/2014/main" id="{3897EA61-90AB-4BC1-B300-B91B1B5DA256}"/>
              </a:ext>
            </a:extLst>
          </p:cNvPr>
          <p:cNvSpPr/>
          <p:nvPr/>
        </p:nvSpPr>
        <p:spPr>
          <a:xfrm>
            <a:off x="420964" y="5269304"/>
            <a:ext cx="5410210" cy="13200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b="1" dirty="0">
                <a:solidFill>
                  <a:schemeClr val="tx1"/>
                </a:solidFill>
                <a:latin typeface="NikoshBAN" panose="02000000000000000000" pitchFamily="2" charset="0"/>
                <a:cs typeface="NikoshBAN" panose="02000000000000000000" pitchFamily="2" charset="0"/>
              </a:rPr>
              <a:t>নতুন প্রোগ্রাম ইনস্টলের ক্ষেত্রে বেশি সময় লাগে;</a:t>
            </a:r>
            <a:endParaRPr lang="en-US" sz="4000" b="1" dirty="0">
              <a:solidFill>
                <a:schemeClr val="tx1"/>
              </a:solidFill>
              <a:latin typeface="NikoshBAN" panose="02000000000000000000" pitchFamily="2" charset="0"/>
              <a:cs typeface="NikoshBAN" panose="02000000000000000000" pitchFamily="2" charset="0"/>
            </a:endParaRPr>
          </a:p>
        </p:txBody>
      </p:sp>
      <p:sp>
        <p:nvSpPr>
          <p:cNvPr id="20" name="Rectangle 19">
            <a:extLst>
              <a:ext uri="{FF2B5EF4-FFF2-40B4-BE49-F238E27FC236}">
                <a16:creationId xmlns:a16="http://schemas.microsoft.com/office/drawing/2014/main" id="{ADD66D83-8F4B-462A-95F9-D7366D9FD8FE}"/>
              </a:ext>
            </a:extLst>
          </p:cNvPr>
          <p:cNvSpPr/>
          <p:nvPr/>
        </p:nvSpPr>
        <p:spPr>
          <a:xfrm>
            <a:off x="6537256" y="5521434"/>
            <a:ext cx="5233780" cy="10679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b="1" dirty="0">
                <a:solidFill>
                  <a:schemeClr val="tx1"/>
                </a:solidFill>
                <a:latin typeface="NikoshBAN" panose="02000000000000000000" pitchFamily="2" charset="0"/>
                <a:cs typeface="NikoshBAN" panose="02000000000000000000" pitchFamily="2" charset="0"/>
              </a:rPr>
              <a:t>চলমান কাজের ফাইলগুলো বেশি জায়গা দখল করে;</a:t>
            </a:r>
            <a:endParaRPr lang="en-US" sz="4000" b="1" dirty="0">
              <a:solidFill>
                <a:schemeClr val="tx1"/>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869118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iterate type="wd">
                                    <p:tmPct val="10000"/>
                                  </p:iterate>
                                  <p:childTnLst>
                                    <p:set>
                                      <p:cBhvr>
                                        <p:cTn id="12" dur="1" fill="hold">
                                          <p:stCondLst>
                                            <p:cond delay="0"/>
                                          </p:stCondLst>
                                        </p:cTn>
                                        <p:tgtEl>
                                          <p:spTgt spid="19"/>
                                        </p:tgtEl>
                                        <p:attrNameLst>
                                          <p:attrName>style.visibility</p:attrName>
                                        </p:attrNameLst>
                                      </p:cBhvr>
                                      <p:to>
                                        <p:strVal val="visible"/>
                                      </p:to>
                                    </p:set>
                                    <p:animEffect transition="in" filter="fade">
                                      <p:cBhvr>
                                        <p:cTn id="13" dur="1000"/>
                                        <p:tgtEl>
                                          <p:spTgt spid="19"/>
                                        </p:tgtEl>
                                      </p:cBhvr>
                                    </p:animEffect>
                                    <p:anim calcmode="lin" valueType="num">
                                      <p:cBhvr>
                                        <p:cTn id="14" dur="1000" fill="hold"/>
                                        <p:tgtEl>
                                          <p:spTgt spid="19"/>
                                        </p:tgtEl>
                                        <p:attrNameLst>
                                          <p:attrName>ppt_x</p:attrName>
                                        </p:attrNameLst>
                                      </p:cBhvr>
                                      <p:tavLst>
                                        <p:tav tm="0">
                                          <p:val>
                                            <p:strVal val="#ppt_x"/>
                                          </p:val>
                                        </p:tav>
                                        <p:tav tm="100000">
                                          <p:val>
                                            <p:strVal val="#ppt_x"/>
                                          </p:val>
                                        </p:tav>
                                      </p:tavLst>
                                    </p:anim>
                                    <p:anim calcmode="lin" valueType="num">
                                      <p:cBhvr>
                                        <p:cTn id="15" dur="1000" fill="hold"/>
                                        <p:tgtEl>
                                          <p:spTgt spid="19"/>
                                        </p:tgtEl>
                                        <p:attrNameLst>
                                          <p:attrName>ppt_y</p:attrName>
                                        </p:attrNameLst>
                                      </p:cBhvr>
                                      <p:tavLst>
                                        <p:tav tm="0">
                                          <p:val>
                                            <p:strVal val="#ppt_y-.1"/>
                                          </p:val>
                                        </p:tav>
                                        <p:tav tm="100000">
                                          <p:val>
                                            <p:strVal val="#ppt_y"/>
                                          </p:val>
                                        </p:tav>
                                      </p:tavLst>
                                    </p:anim>
                                  </p:childTnLst>
                                </p:cTn>
                              </p:par>
                            </p:childTnLst>
                          </p:cTn>
                        </p:par>
                        <p:par>
                          <p:cTn id="16" fill="hold">
                            <p:stCondLst>
                              <p:cond delay="2700"/>
                            </p:stCondLst>
                            <p:childTnLst>
                              <p:par>
                                <p:cTn id="17" presetID="47"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par>
                          <p:cTn id="22" fill="hold">
                            <p:stCondLst>
                              <p:cond delay="3700"/>
                            </p:stCondLst>
                            <p:childTnLst>
                              <p:par>
                                <p:cTn id="23" presetID="42" presetClass="entr" presetSubtype="0" fill="hold" grpId="0" nodeType="afterEffect">
                                  <p:stCondLst>
                                    <p:cond delay="0"/>
                                  </p:stCondLst>
                                  <p:iterate type="wd">
                                    <p:tmPct val="10000"/>
                                  </p:iterate>
                                  <p:childTnLst>
                                    <p:set>
                                      <p:cBhvr>
                                        <p:cTn id="24" dur="1" fill="hold">
                                          <p:stCondLst>
                                            <p:cond delay="0"/>
                                          </p:stCondLst>
                                        </p:cTn>
                                        <p:tgtEl>
                                          <p:spTgt spid="20"/>
                                        </p:tgtEl>
                                        <p:attrNameLst>
                                          <p:attrName>style.visibility</p:attrName>
                                        </p:attrNameLst>
                                      </p:cBhvr>
                                      <p:to>
                                        <p:strVal val="visible"/>
                                      </p:to>
                                    </p:set>
                                    <p:animEffect transition="in" filter="fade">
                                      <p:cBhvr>
                                        <p:cTn id="25" dur="1000"/>
                                        <p:tgtEl>
                                          <p:spTgt spid="20"/>
                                        </p:tgtEl>
                                      </p:cBhvr>
                                    </p:animEffect>
                                    <p:anim calcmode="lin" valueType="num">
                                      <p:cBhvr>
                                        <p:cTn id="26" dur="1000" fill="hold"/>
                                        <p:tgtEl>
                                          <p:spTgt spid="20"/>
                                        </p:tgtEl>
                                        <p:attrNameLst>
                                          <p:attrName>ppt_x</p:attrName>
                                        </p:attrNameLst>
                                      </p:cBhvr>
                                      <p:tavLst>
                                        <p:tav tm="0">
                                          <p:val>
                                            <p:strVal val="#ppt_x"/>
                                          </p:val>
                                        </p:tav>
                                        <p:tav tm="100000">
                                          <p:val>
                                            <p:strVal val="#ppt_x"/>
                                          </p:val>
                                        </p:tav>
                                      </p:tavLst>
                                    </p:anim>
                                    <p:anim calcmode="lin" valueType="num">
                                      <p:cBhvr>
                                        <p:cTn id="27"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C711155-5F98-49D8-B7CF-FAC91FDD7B6A}"/>
              </a:ext>
            </a:extLst>
          </p:cNvPr>
          <p:cNvSpPr/>
          <p:nvPr/>
        </p:nvSpPr>
        <p:spPr>
          <a:xfrm>
            <a:off x="2789583" y="268610"/>
            <a:ext cx="7116418" cy="9914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b="1" dirty="0">
                <a:solidFill>
                  <a:schemeClr val="tx1"/>
                </a:solidFill>
                <a:latin typeface="NikoshBAN" panose="02000000000000000000" pitchFamily="2" charset="0"/>
                <a:cs typeface="NikoshBAN" panose="02000000000000000000" pitchFamily="2" charset="0"/>
              </a:rPr>
              <a:t>নিচের ছবিগুলোতে কী দেখতে পাচ্ছ ?</a:t>
            </a:r>
            <a:endParaRPr lang="en-US" sz="4000" b="1" dirty="0">
              <a:solidFill>
                <a:schemeClr val="tx1"/>
              </a:solidFill>
              <a:latin typeface="NikoshBAN" panose="02000000000000000000" pitchFamily="2" charset="0"/>
              <a:cs typeface="NikoshBAN" panose="02000000000000000000" pitchFamily="2" charset="0"/>
            </a:endParaRPr>
          </a:p>
        </p:txBody>
      </p:sp>
      <p:grpSp>
        <p:nvGrpSpPr>
          <p:cNvPr id="3" name="Group 2">
            <a:extLst>
              <a:ext uri="{FF2B5EF4-FFF2-40B4-BE49-F238E27FC236}">
                <a16:creationId xmlns:a16="http://schemas.microsoft.com/office/drawing/2014/main" id="{83F4D916-3A02-4952-BC79-EA8E64240E59}"/>
              </a:ext>
            </a:extLst>
          </p:cNvPr>
          <p:cNvGrpSpPr/>
          <p:nvPr/>
        </p:nvGrpSpPr>
        <p:grpSpPr>
          <a:xfrm>
            <a:off x="690675" y="1260012"/>
            <a:ext cx="5405325" cy="3629853"/>
            <a:chOff x="690675" y="1260012"/>
            <a:chExt cx="5405325" cy="3629853"/>
          </a:xfrm>
        </p:grpSpPr>
        <p:pic>
          <p:nvPicPr>
            <p:cNvPr id="1032" name="Picture 8" descr="কম্পিউটার এর ছবির ফলাফল">
              <a:extLst>
                <a:ext uri="{FF2B5EF4-FFF2-40B4-BE49-F238E27FC236}">
                  <a16:creationId xmlns:a16="http://schemas.microsoft.com/office/drawing/2014/main" id="{C9831783-77A1-4CAA-AA0C-DF7EA76FA9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675" y="1260012"/>
              <a:ext cx="5405325" cy="362985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omputer shut down gif animated এর ছবির ফলাফল">
              <a:extLst>
                <a:ext uri="{FF2B5EF4-FFF2-40B4-BE49-F238E27FC236}">
                  <a16:creationId xmlns:a16="http://schemas.microsoft.com/office/drawing/2014/main" id="{A388286E-AAAA-428D-8E99-C512C83ED70E}"/>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676939" y="1654668"/>
              <a:ext cx="3134329" cy="200293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 name="Group 3">
            <a:extLst>
              <a:ext uri="{FF2B5EF4-FFF2-40B4-BE49-F238E27FC236}">
                <a16:creationId xmlns:a16="http://schemas.microsoft.com/office/drawing/2014/main" id="{837A9019-A4DF-49BE-A30C-7EEDD39C228D}"/>
              </a:ext>
            </a:extLst>
          </p:cNvPr>
          <p:cNvGrpSpPr/>
          <p:nvPr/>
        </p:nvGrpSpPr>
        <p:grpSpPr>
          <a:xfrm>
            <a:off x="6825887" y="1260012"/>
            <a:ext cx="4822774" cy="3629853"/>
            <a:chOff x="7296151" y="1260012"/>
            <a:chExt cx="4675438" cy="3139710"/>
          </a:xfrm>
        </p:grpSpPr>
        <p:pic>
          <p:nvPicPr>
            <p:cNvPr id="1030" name="Picture 6" descr="কম্পিউটার এর ছবির ফলাফল">
              <a:extLst>
                <a:ext uri="{FF2B5EF4-FFF2-40B4-BE49-F238E27FC236}">
                  <a16:creationId xmlns:a16="http://schemas.microsoft.com/office/drawing/2014/main" id="{A54D1DBA-7B5F-419A-B184-64D896B698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96151" y="1260012"/>
              <a:ext cx="4675438" cy="313971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সম্পর্কিত ছবি">
              <a:extLst>
                <a:ext uri="{FF2B5EF4-FFF2-40B4-BE49-F238E27FC236}">
                  <a16:creationId xmlns:a16="http://schemas.microsoft.com/office/drawing/2014/main" id="{2D27D879-8A64-4258-A2B6-517348B72350}"/>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9037983" y="1620611"/>
              <a:ext cx="2662125" cy="1738690"/>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Rectangle 8">
            <a:extLst>
              <a:ext uri="{FF2B5EF4-FFF2-40B4-BE49-F238E27FC236}">
                <a16:creationId xmlns:a16="http://schemas.microsoft.com/office/drawing/2014/main" id="{2A0B819C-AF66-4E58-8962-4153799716A0}"/>
              </a:ext>
            </a:extLst>
          </p:cNvPr>
          <p:cNvSpPr/>
          <p:nvPr/>
        </p:nvSpPr>
        <p:spPr>
          <a:xfrm>
            <a:off x="543338" y="4788819"/>
            <a:ext cx="11463131" cy="18005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b="1" dirty="0">
                <a:solidFill>
                  <a:schemeClr val="tx1"/>
                </a:solidFill>
                <a:latin typeface="NikoshBAN" panose="02000000000000000000" pitchFamily="2" charset="0"/>
                <a:cs typeface="NikoshBAN" panose="02000000000000000000" pitchFamily="2" charset="0"/>
              </a:rPr>
              <a:t>যন্ত্র চালু করার সময় চালু হতে হতে বন্ধ বা শাট ডাউন হয়ে যাচ্ছে কিংবা কাজ করতে করতে হঠাৎ বন্ধ হয়ে যাচ্ছে বা রিস্টার্ট হচ্ছে;</a:t>
            </a:r>
            <a:endParaRPr lang="en-US" sz="4000" b="1" dirty="0">
              <a:solidFill>
                <a:schemeClr val="tx1"/>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38415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2000"/>
                                        <p:tgtEl>
                                          <p:spTgt spid="3"/>
                                        </p:tgtEl>
                                      </p:cBhvr>
                                    </p:animEffect>
                                  </p:childTnLst>
                                </p:cTn>
                              </p:par>
                            </p:childTnLst>
                          </p:cTn>
                        </p:par>
                        <p:par>
                          <p:cTn id="8" fill="hold">
                            <p:stCondLst>
                              <p:cond delay="2000"/>
                            </p:stCondLst>
                            <p:childTnLst>
                              <p:par>
                                <p:cTn id="9" presetID="21" presetClass="entr" presetSubtype="1"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heel(1)">
                                      <p:cBhvr>
                                        <p:cTn id="11" dur="2000"/>
                                        <p:tgtEl>
                                          <p:spTgt spid="4"/>
                                        </p:tgtEl>
                                      </p:cBhvr>
                                    </p:animEffect>
                                  </p:childTnLst>
                                </p:cTn>
                              </p:par>
                            </p:childTnLst>
                          </p:cTn>
                        </p:par>
                        <p:par>
                          <p:cTn id="12" fill="hold">
                            <p:stCondLst>
                              <p:cond delay="4000"/>
                            </p:stCondLst>
                            <p:childTnLst>
                              <p:par>
                                <p:cTn id="13" presetID="47" presetClass="entr" presetSubtype="0" fill="hold" grpId="0" nodeType="afterEffect">
                                  <p:stCondLst>
                                    <p:cond delay="0"/>
                                  </p:stCondLst>
                                  <p:iterate type="wd">
                                    <p:tmPct val="10000"/>
                                  </p:iterate>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anim calcmode="lin" valueType="num">
                                      <p:cBhvr>
                                        <p:cTn id="16" dur="1000" fill="hold"/>
                                        <p:tgtEl>
                                          <p:spTgt spid="9"/>
                                        </p:tgtEl>
                                        <p:attrNameLst>
                                          <p:attrName>ppt_x</p:attrName>
                                        </p:attrNameLst>
                                      </p:cBhvr>
                                      <p:tavLst>
                                        <p:tav tm="0">
                                          <p:val>
                                            <p:strVal val="#ppt_x"/>
                                          </p:val>
                                        </p:tav>
                                        <p:tav tm="100000">
                                          <p:val>
                                            <p:strVal val="#ppt_x"/>
                                          </p:val>
                                        </p:tav>
                                      </p:tavLst>
                                    </p:anim>
                                    <p:anim calcmode="lin" valueType="num">
                                      <p:cBhvr>
                                        <p:cTn id="1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8F8DB34-7370-41B6-AB32-8E147DE5A3F0}"/>
              </a:ext>
            </a:extLst>
          </p:cNvPr>
          <p:cNvGrpSpPr/>
          <p:nvPr/>
        </p:nvGrpSpPr>
        <p:grpSpPr>
          <a:xfrm>
            <a:off x="3177416" y="1260012"/>
            <a:ext cx="5410210" cy="3836717"/>
            <a:chOff x="420964" y="1260012"/>
            <a:chExt cx="5410210" cy="3836717"/>
          </a:xfrm>
        </p:grpSpPr>
        <p:grpSp>
          <p:nvGrpSpPr>
            <p:cNvPr id="5" name="Group 4">
              <a:extLst>
                <a:ext uri="{FF2B5EF4-FFF2-40B4-BE49-F238E27FC236}">
                  <a16:creationId xmlns:a16="http://schemas.microsoft.com/office/drawing/2014/main" id="{DFEAE8F3-73AE-485C-9443-6A991501C284}"/>
                </a:ext>
              </a:extLst>
            </p:cNvPr>
            <p:cNvGrpSpPr/>
            <p:nvPr/>
          </p:nvGrpSpPr>
          <p:grpSpPr>
            <a:xfrm>
              <a:off x="420964" y="1260012"/>
              <a:ext cx="5410210" cy="3836717"/>
              <a:chOff x="1743076" y="1388165"/>
              <a:chExt cx="4737237" cy="3836717"/>
            </a:xfrm>
          </p:grpSpPr>
          <p:grpSp>
            <p:nvGrpSpPr>
              <p:cNvPr id="6" name="Group 5">
                <a:extLst>
                  <a:ext uri="{FF2B5EF4-FFF2-40B4-BE49-F238E27FC236}">
                    <a16:creationId xmlns:a16="http://schemas.microsoft.com/office/drawing/2014/main" id="{E11FC4C3-F763-4DF8-8BCC-9696B411CE6A}"/>
                  </a:ext>
                </a:extLst>
              </p:cNvPr>
              <p:cNvGrpSpPr/>
              <p:nvPr/>
            </p:nvGrpSpPr>
            <p:grpSpPr>
              <a:xfrm>
                <a:off x="1743076" y="1388165"/>
                <a:ext cx="4737237" cy="3836717"/>
                <a:chOff x="2591215" y="981490"/>
                <a:chExt cx="5233780" cy="3145735"/>
              </a:xfrm>
            </p:grpSpPr>
            <p:grpSp>
              <p:nvGrpSpPr>
                <p:cNvPr id="8" name="Group 7">
                  <a:extLst>
                    <a:ext uri="{FF2B5EF4-FFF2-40B4-BE49-F238E27FC236}">
                      <a16:creationId xmlns:a16="http://schemas.microsoft.com/office/drawing/2014/main" id="{891D8D67-50D5-48E2-A68E-0BBAC4F6B1B5}"/>
                    </a:ext>
                  </a:extLst>
                </p:cNvPr>
                <p:cNvGrpSpPr/>
                <p:nvPr/>
              </p:nvGrpSpPr>
              <p:grpSpPr>
                <a:xfrm>
                  <a:off x="2591215" y="981490"/>
                  <a:ext cx="5233780" cy="3145735"/>
                  <a:chOff x="4539284" y="1094961"/>
                  <a:chExt cx="2609850" cy="1752600"/>
                </a:xfrm>
              </p:grpSpPr>
              <p:pic>
                <p:nvPicPr>
                  <p:cNvPr id="10" name="Picture 2" descr="সম্পর্কিত ছবি">
                    <a:extLst>
                      <a:ext uri="{FF2B5EF4-FFF2-40B4-BE49-F238E27FC236}">
                        <a16:creationId xmlns:a16="http://schemas.microsoft.com/office/drawing/2014/main" id="{2C5A6322-42C6-4938-9365-DE8BFE1929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39284" y="1094961"/>
                    <a:ext cx="2609850" cy="17526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E0674F34-DEE8-42FB-951B-4E0A1D4A7B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2904" y="1285460"/>
                    <a:ext cx="1523999" cy="941461"/>
                  </a:xfrm>
                  <a:prstGeom prst="rect">
                    <a:avLst/>
                  </a:prstGeom>
                </p:spPr>
              </p:pic>
            </p:grpSp>
            <p:pic>
              <p:nvPicPr>
                <p:cNvPr id="9" name="Picture 4" descr="মেমোরী কম দেখাচ্ছে ফলে গতি কমে গেছে এর ছবির ফলাফল">
                  <a:extLst>
                    <a:ext uri="{FF2B5EF4-FFF2-40B4-BE49-F238E27FC236}">
                      <a16:creationId xmlns:a16="http://schemas.microsoft.com/office/drawing/2014/main" id="{5B0179E4-CA05-4D22-A8FB-6096FBAD43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43709" y="1297070"/>
                  <a:ext cx="3056220" cy="876287"/>
                </a:xfrm>
                <a:prstGeom prst="rect">
                  <a:avLst/>
                </a:prstGeom>
                <a:noFill/>
                <a:extLst>
                  <a:ext uri="{909E8E84-426E-40DD-AFC4-6F175D3DCCD1}">
                    <a14:hiddenFill xmlns:a14="http://schemas.microsoft.com/office/drawing/2010/main">
                      <a:solidFill>
                        <a:srgbClr val="FFFFFF"/>
                      </a:solidFill>
                    </a14:hiddenFill>
                  </a:ext>
                </a:extLst>
              </p:spPr>
            </p:pic>
          </p:grpSp>
          <p:pic>
            <p:nvPicPr>
              <p:cNvPr id="7" name="Picture 6">
                <a:extLst>
                  <a:ext uri="{FF2B5EF4-FFF2-40B4-BE49-F238E27FC236}">
                    <a16:creationId xmlns:a16="http://schemas.microsoft.com/office/drawing/2014/main" id="{F83BFF77-F112-4EB9-B5B4-5892FE2180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10328" y="1773064"/>
                <a:ext cx="2766268" cy="2093138"/>
              </a:xfrm>
              <a:prstGeom prst="rect">
                <a:avLst/>
              </a:prstGeom>
            </p:spPr>
          </p:pic>
        </p:grpSp>
        <p:pic>
          <p:nvPicPr>
            <p:cNvPr id="2050" name="Picture 2" descr="সম্পর্কিত ছবি">
              <a:extLst>
                <a:ext uri="{FF2B5EF4-FFF2-40B4-BE49-F238E27FC236}">
                  <a16:creationId xmlns:a16="http://schemas.microsoft.com/office/drawing/2014/main" id="{C98485D9-6E61-427E-9A44-EFF398EA52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39268" y="1644910"/>
              <a:ext cx="3159245" cy="2125272"/>
            </a:xfrm>
            <a:prstGeom prst="rect">
              <a:avLst/>
            </a:prstGeom>
            <a:noFill/>
            <a:extLst>
              <a:ext uri="{909E8E84-426E-40DD-AFC4-6F175D3DCCD1}">
                <a14:hiddenFill xmlns:a14="http://schemas.microsoft.com/office/drawing/2010/main">
                  <a:solidFill>
                    <a:srgbClr val="FFFFFF"/>
                  </a:solidFill>
                </a14:hiddenFill>
              </a:ext>
            </a:extLst>
          </p:spPr>
        </p:pic>
      </p:grpSp>
      <p:sp>
        <p:nvSpPr>
          <p:cNvPr id="13" name="Rectangle 12">
            <a:extLst>
              <a:ext uri="{FF2B5EF4-FFF2-40B4-BE49-F238E27FC236}">
                <a16:creationId xmlns:a16="http://schemas.microsoft.com/office/drawing/2014/main" id="{0FE1F2C2-7011-48CF-A187-986BD48CA8BC}"/>
              </a:ext>
            </a:extLst>
          </p:cNvPr>
          <p:cNvSpPr/>
          <p:nvPr/>
        </p:nvSpPr>
        <p:spPr>
          <a:xfrm>
            <a:off x="1491736" y="5057086"/>
            <a:ext cx="9772611" cy="14961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b="1" dirty="0">
                <a:solidFill>
                  <a:schemeClr val="tx1"/>
                </a:solidFill>
                <a:latin typeface="NikoshBAN" panose="02000000000000000000" pitchFamily="2" charset="0"/>
                <a:cs typeface="NikoshBAN" panose="02000000000000000000" pitchFamily="2" charset="0"/>
              </a:rPr>
              <a:t>ফোল্ডারে বিদ্যমান ফাইলগুলোর নাম পরিবর্তন হয়ে যায় ।</a:t>
            </a:r>
            <a:endParaRPr lang="en-US" sz="4000" b="1" dirty="0">
              <a:solidFill>
                <a:schemeClr val="tx1"/>
              </a:solidFill>
              <a:latin typeface="NikoshBAN" panose="02000000000000000000" pitchFamily="2" charset="0"/>
              <a:cs typeface="NikoshBAN" panose="02000000000000000000" pitchFamily="2" charset="0"/>
            </a:endParaRPr>
          </a:p>
        </p:txBody>
      </p:sp>
      <p:sp>
        <p:nvSpPr>
          <p:cNvPr id="14" name="Rectangle 13">
            <a:extLst>
              <a:ext uri="{FF2B5EF4-FFF2-40B4-BE49-F238E27FC236}">
                <a16:creationId xmlns:a16="http://schemas.microsoft.com/office/drawing/2014/main" id="{6E6D9FE7-13AC-4B62-A9B6-ED705CC02C55}"/>
              </a:ext>
            </a:extLst>
          </p:cNvPr>
          <p:cNvSpPr/>
          <p:nvPr/>
        </p:nvSpPr>
        <p:spPr>
          <a:xfrm>
            <a:off x="2941983" y="421010"/>
            <a:ext cx="7116418" cy="9914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b="1" dirty="0">
                <a:solidFill>
                  <a:schemeClr val="tx1"/>
                </a:solidFill>
                <a:latin typeface="NikoshBAN" panose="02000000000000000000" pitchFamily="2" charset="0"/>
                <a:cs typeface="NikoshBAN" panose="02000000000000000000" pitchFamily="2" charset="0"/>
              </a:rPr>
              <a:t>নিচের ছবিগুলোতে কী দেখতে পাচ্ছ ?</a:t>
            </a:r>
            <a:endParaRPr lang="en-US" sz="4000" b="1" dirty="0">
              <a:solidFill>
                <a:schemeClr val="tx1"/>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736079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iterate type="wd">
                                    <p:tmPct val="10000"/>
                                  </p:iterate>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1D91B0D-70EF-47A4-AC33-454D9E03FB5B}"/>
              </a:ext>
            </a:extLst>
          </p:cNvPr>
          <p:cNvSpPr txBox="1"/>
          <p:nvPr/>
        </p:nvSpPr>
        <p:spPr>
          <a:xfrm>
            <a:off x="4038600" y="304800"/>
            <a:ext cx="3594652" cy="906017"/>
          </a:xfrm>
          <a:prstGeom prst="rect">
            <a:avLst/>
          </a:prstGeom>
          <a:noFill/>
          <a:ln w="12700">
            <a:solidFill>
              <a:schemeClr val="tx1"/>
            </a:solidFill>
          </a:ln>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ts val="6300"/>
              </a:lnSpc>
              <a:buNone/>
            </a:pPr>
            <a:r>
              <a:rPr lang="en-US" sz="5400" b="1" dirty="0" err="1">
                <a:ln w="11430"/>
                <a:effectLst>
                  <a:outerShdw blurRad="50800" dist="39000" dir="5460000" algn="tl">
                    <a:srgbClr val="000000">
                      <a:alpha val="38000"/>
                    </a:srgbClr>
                  </a:outerShdw>
                </a:effectLst>
                <a:latin typeface="NikoshBAN" pitchFamily="2" charset="0"/>
                <a:cs typeface="NikoshBAN" pitchFamily="2" charset="0"/>
              </a:rPr>
              <a:t>দলগত</a:t>
            </a:r>
            <a:r>
              <a:rPr lang="bn-IN" sz="5400" b="1" dirty="0">
                <a:ln w="11430"/>
                <a:effectLst>
                  <a:outerShdw blurRad="50800" dist="39000" dir="5460000" algn="tl">
                    <a:srgbClr val="000000">
                      <a:alpha val="38000"/>
                    </a:srgbClr>
                  </a:outerShdw>
                </a:effectLst>
                <a:latin typeface="NikoshBAN" pitchFamily="2" charset="0"/>
                <a:cs typeface="NikoshBAN" pitchFamily="2" charset="0"/>
              </a:rPr>
              <a:t> কাজ</a:t>
            </a:r>
            <a:endParaRPr lang="en-US" sz="6600" b="1" dirty="0">
              <a:ln w="11430"/>
              <a:effectLst>
                <a:outerShdw blurRad="50800" dist="39000" dir="5460000" algn="tl">
                  <a:srgbClr val="000000">
                    <a:alpha val="38000"/>
                  </a:srgbClr>
                </a:outerShdw>
              </a:effectLst>
              <a:latin typeface="NikoshBAN" pitchFamily="2" charset="0"/>
              <a:cs typeface="NikoshBAN" pitchFamily="2" charset="0"/>
            </a:endParaRPr>
          </a:p>
        </p:txBody>
      </p:sp>
      <p:sp>
        <p:nvSpPr>
          <p:cNvPr id="3" name="TextBox 2">
            <a:extLst>
              <a:ext uri="{FF2B5EF4-FFF2-40B4-BE49-F238E27FC236}">
                <a16:creationId xmlns:a16="http://schemas.microsoft.com/office/drawing/2014/main" id="{52EA127B-3005-4756-AA11-5AE7A2E377C2}"/>
              </a:ext>
            </a:extLst>
          </p:cNvPr>
          <p:cNvSpPr txBox="1"/>
          <p:nvPr/>
        </p:nvSpPr>
        <p:spPr>
          <a:xfrm>
            <a:off x="1142999" y="5440846"/>
            <a:ext cx="10399643" cy="707886"/>
          </a:xfrm>
          <a:prstGeom prst="rect">
            <a:avLst/>
          </a:prstGeom>
          <a:noFill/>
        </p:spPr>
        <p:txBody>
          <a:bodyPr wrap="square" rtlCol="0">
            <a:spAutoFit/>
          </a:bodyPr>
          <a:lstStyle/>
          <a:p>
            <a:pPr marL="457200" indent="-457200" algn="ctr">
              <a:buFont typeface="Wingdings" panose="05000000000000000000" pitchFamily="2" charset="2"/>
              <a:buChar char="q"/>
            </a:pPr>
            <a:r>
              <a:rPr lang="bn-IN" sz="4000"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কম্পিউটার ভাইরাসের </a:t>
            </a:r>
            <a:r>
              <a:rPr lang="en-US" sz="4000" dirty="0" err="1">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লক্ষণগুলো</a:t>
            </a:r>
            <a:r>
              <a:rPr lang="bn-IN" sz="4000"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ব্যাখ্যা করে লেখ?</a:t>
            </a:r>
            <a:endParaRPr lang="en-US" sz="4000"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pic>
        <p:nvPicPr>
          <p:cNvPr id="4" name="Picture 3">
            <a:extLst>
              <a:ext uri="{FF2B5EF4-FFF2-40B4-BE49-F238E27FC236}">
                <a16:creationId xmlns:a16="http://schemas.microsoft.com/office/drawing/2014/main" id="{088C2330-2285-49AB-B928-8B08E17920C3}"/>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981739" y="1417154"/>
            <a:ext cx="5943600" cy="3690938"/>
          </a:xfrm>
          <a:prstGeom prst="rect">
            <a:avLst/>
          </a:prstGeom>
        </p:spPr>
      </p:pic>
    </p:spTree>
    <p:extLst>
      <p:ext uri="{BB962C8B-B14F-4D97-AF65-F5344CB8AC3E}">
        <p14:creationId xmlns:p14="http://schemas.microsoft.com/office/powerpoint/2010/main" val="1816176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E3C1DA8-1D6A-41D1-B625-5B7D77D564D2}"/>
              </a:ext>
            </a:extLst>
          </p:cNvPr>
          <p:cNvSpPr/>
          <p:nvPr/>
        </p:nvSpPr>
        <p:spPr>
          <a:xfrm>
            <a:off x="3935896" y="238539"/>
            <a:ext cx="3684104" cy="137822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b="1" dirty="0">
                <a:solidFill>
                  <a:schemeClr val="tx1"/>
                </a:solidFill>
                <a:latin typeface="NikoshBAN" panose="02000000000000000000" pitchFamily="2" charset="0"/>
                <a:cs typeface="NikoshBAN" panose="02000000000000000000" pitchFamily="2" charset="0"/>
              </a:rPr>
              <a:t>মূল্যায়ন</a:t>
            </a:r>
            <a:endParaRPr lang="en-US" sz="4000" b="1" dirty="0">
              <a:solidFill>
                <a:schemeClr val="tx1"/>
              </a:solidFill>
              <a:latin typeface="NikoshBAN" panose="02000000000000000000" pitchFamily="2" charset="0"/>
              <a:cs typeface="NikoshBAN" panose="02000000000000000000" pitchFamily="2" charset="0"/>
            </a:endParaRPr>
          </a:p>
        </p:txBody>
      </p:sp>
      <p:sp>
        <p:nvSpPr>
          <p:cNvPr id="3" name="Rectangle 2">
            <a:extLst>
              <a:ext uri="{FF2B5EF4-FFF2-40B4-BE49-F238E27FC236}">
                <a16:creationId xmlns:a16="http://schemas.microsoft.com/office/drawing/2014/main" id="{58A08AF2-CA62-437A-9CDE-D29C077A0069}"/>
              </a:ext>
            </a:extLst>
          </p:cNvPr>
          <p:cNvSpPr/>
          <p:nvPr/>
        </p:nvSpPr>
        <p:spPr>
          <a:xfrm>
            <a:off x="956974" y="2826838"/>
            <a:ext cx="10529847" cy="646331"/>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 panose="05000000000000000000" pitchFamily="2" charset="2"/>
              <a:buChar char="q"/>
            </a:pPr>
            <a:r>
              <a:rPr lang="bn-IN" sz="3200" dirty="0">
                <a:ln w="0"/>
                <a:effectLst>
                  <a:outerShdw blurRad="38100" dist="19050" dir="2700000" algn="tl" rotWithShape="0">
                    <a:schemeClr val="dk1">
                      <a:alpha val="40000"/>
                    </a:schemeClr>
                  </a:outerShdw>
                </a:effectLst>
                <a:latin typeface="NikoshBAN" pitchFamily="2" charset="0"/>
                <a:cs typeface="NikoshBAN" pitchFamily="2" charset="0"/>
              </a:rPr>
              <a:t> </a:t>
            </a:r>
            <a:r>
              <a:rPr lang="en-US" sz="3600" b="1" dirty="0" err="1">
                <a:ln w="0"/>
                <a:effectLst>
                  <a:outerShdw blurRad="38100" dist="19050" dir="2700000" algn="tl" rotWithShape="0">
                    <a:schemeClr val="dk1">
                      <a:alpha val="40000"/>
                    </a:schemeClr>
                  </a:outerShdw>
                </a:effectLst>
                <a:latin typeface="NikoshBAN" pitchFamily="2" charset="0"/>
                <a:cs typeface="NikoshBAN" pitchFamily="2" charset="0"/>
              </a:rPr>
              <a:t>ভাইরাস</a:t>
            </a:r>
            <a:r>
              <a:rPr lang="en-US" sz="3600" b="1" dirty="0">
                <a:ln w="0"/>
                <a:effectLst>
                  <a:outerShdw blurRad="38100" dist="19050" dir="2700000" algn="tl" rotWithShape="0">
                    <a:schemeClr val="dk1">
                      <a:alpha val="40000"/>
                    </a:schemeClr>
                  </a:outerShdw>
                </a:effectLst>
                <a:latin typeface="NikoshBAN" pitchFamily="2" charset="0"/>
                <a:cs typeface="NikoshBAN" pitchFamily="2" charset="0"/>
              </a:rPr>
              <a:t> </a:t>
            </a:r>
            <a:r>
              <a:rPr lang="en-US" sz="3600" b="1" dirty="0" err="1">
                <a:ln w="0"/>
                <a:effectLst>
                  <a:outerShdw blurRad="38100" dist="19050" dir="2700000" algn="tl" rotWithShape="0">
                    <a:schemeClr val="dk1">
                      <a:alpha val="40000"/>
                    </a:schemeClr>
                  </a:outerShdw>
                </a:effectLst>
                <a:latin typeface="NikoshBAN" pitchFamily="2" charset="0"/>
                <a:cs typeface="NikoshBAN" pitchFamily="2" charset="0"/>
              </a:rPr>
              <a:t>কী</a:t>
            </a:r>
            <a:r>
              <a:rPr lang="bn-IN" sz="3600" b="1" dirty="0">
                <a:ln w="0"/>
                <a:effectLst>
                  <a:outerShdw blurRad="38100" dist="19050" dir="2700000" algn="tl" rotWithShape="0">
                    <a:schemeClr val="dk1">
                      <a:alpha val="40000"/>
                    </a:schemeClr>
                  </a:outerShdw>
                </a:effectLst>
                <a:latin typeface="NikoshBAN" pitchFamily="2" charset="0"/>
                <a:cs typeface="NikoshBAN" pitchFamily="2" charset="0"/>
              </a:rPr>
              <a:t>?</a:t>
            </a:r>
            <a:r>
              <a:rPr lang="bn-BD" sz="3600" b="1" dirty="0">
                <a:solidFill>
                  <a:schemeClr val="tx1">
                    <a:lumMod val="95000"/>
                    <a:lumOff val="5000"/>
                  </a:schemeClr>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endParaRPr lang="en-US" sz="3600" b="1" dirty="0">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id="{D66B5C81-B979-482C-BE0C-A1462BE383B2}"/>
              </a:ext>
            </a:extLst>
          </p:cNvPr>
          <p:cNvSpPr txBox="1"/>
          <p:nvPr/>
        </p:nvSpPr>
        <p:spPr>
          <a:xfrm>
            <a:off x="933285" y="5340625"/>
            <a:ext cx="8386055" cy="646331"/>
          </a:xfrm>
          <a:prstGeom prst="rect">
            <a:avLst/>
          </a:prstGeom>
          <a:noFill/>
        </p:spPr>
        <p:txBody>
          <a:bodyPr wrap="square" rtlCol="0">
            <a:spAutoFit/>
          </a:bodyPr>
          <a:lstStyle/>
          <a:p>
            <a:pPr marL="457200" indent="-457200">
              <a:buFont typeface="Wingdings" panose="05000000000000000000" pitchFamily="2" charset="2"/>
              <a:buChar char="q"/>
            </a:pPr>
            <a:r>
              <a:rPr lang="bn-IN" sz="360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কত সালে ভাইরাসের নামকরণ করা হয় ?</a:t>
            </a:r>
            <a:endParaRPr lang="en-US" sz="360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5" name="TextBox 4">
            <a:extLst>
              <a:ext uri="{FF2B5EF4-FFF2-40B4-BE49-F238E27FC236}">
                <a16:creationId xmlns:a16="http://schemas.microsoft.com/office/drawing/2014/main" id="{21BF4D51-C9F6-4A9F-95D5-3A7FEF3D92BC}"/>
              </a:ext>
            </a:extLst>
          </p:cNvPr>
          <p:cNvSpPr txBox="1"/>
          <p:nvPr/>
        </p:nvSpPr>
        <p:spPr>
          <a:xfrm>
            <a:off x="933285" y="2004159"/>
            <a:ext cx="10072646" cy="646331"/>
          </a:xfrm>
          <a:prstGeom prst="rect">
            <a:avLst/>
          </a:prstGeom>
          <a:noFill/>
        </p:spPr>
        <p:txBody>
          <a:bodyPr wrap="square" rtlCol="0">
            <a:spAutoFit/>
          </a:bodyPr>
          <a:lstStyle/>
          <a:p>
            <a:pPr marL="457200" indent="-457200">
              <a:buFont typeface="Wingdings" panose="05000000000000000000" pitchFamily="2" charset="2"/>
              <a:buChar char="q"/>
            </a:pPr>
            <a:r>
              <a:rPr lang="bn-IN" sz="3600"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কে প্রথম ভাইরাসের নাম করণ করেন</a:t>
            </a:r>
            <a:r>
              <a:rPr lang="en-US" sz="3600"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a:t>
            </a:r>
          </a:p>
        </p:txBody>
      </p:sp>
      <p:sp>
        <p:nvSpPr>
          <p:cNvPr id="6" name="TextBox 5">
            <a:extLst>
              <a:ext uri="{FF2B5EF4-FFF2-40B4-BE49-F238E27FC236}">
                <a16:creationId xmlns:a16="http://schemas.microsoft.com/office/drawing/2014/main" id="{D4426EAA-E0E2-43AC-8F13-4FC1859C3EB2}"/>
              </a:ext>
            </a:extLst>
          </p:cNvPr>
          <p:cNvSpPr txBox="1"/>
          <p:nvPr/>
        </p:nvSpPr>
        <p:spPr>
          <a:xfrm>
            <a:off x="956974" y="3649518"/>
            <a:ext cx="10058400" cy="646331"/>
          </a:xfrm>
          <a:prstGeom prst="rect">
            <a:avLst/>
          </a:prstGeom>
          <a:noFill/>
        </p:spPr>
        <p:txBody>
          <a:bodyPr wrap="square" rtlCol="0">
            <a:spAutoFit/>
          </a:bodyPr>
          <a:lstStyle/>
          <a:p>
            <a:pPr marL="457200" indent="-457200">
              <a:buFont typeface="Wingdings" panose="05000000000000000000" pitchFamily="2" charset="2"/>
              <a:buChar char="q"/>
            </a:pPr>
            <a:r>
              <a:rPr lang="en-US" sz="3600"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VIRUS </a:t>
            </a:r>
            <a:r>
              <a:rPr lang="en-US" sz="3600" dirty="0" err="1">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এর</a:t>
            </a:r>
            <a:r>
              <a:rPr lang="en-US" sz="3600"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3600" dirty="0" err="1">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পূর্ণরূপ</a:t>
            </a:r>
            <a:r>
              <a:rPr lang="en-US" sz="3600"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3600" dirty="0" err="1">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কী</a:t>
            </a:r>
            <a:r>
              <a:rPr lang="en-US" sz="3600"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a:t>
            </a:r>
          </a:p>
        </p:txBody>
      </p:sp>
      <p:sp>
        <p:nvSpPr>
          <p:cNvPr id="7" name="TextBox 6">
            <a:extLst>
              <a:ext uri="{FF2B5EF4-FFF2-40B4-BE49-F238E27FC236}">
                <a16:creationId xmlns:a16="http://schemas.microsoft.com/office/drawing/2014/main" id="{1BB66602-4424-47E0-AECB-C082E4C8C3B6}"/>
              </a:ext>
            </a:extLst>
          </p:cNvPr>
          <p:cNvSpPr txBox="1"/>
          <p:nvPr/>
        </p:nvSpPr>
        <p:spPr>
          <a:xfrm>
            <a:off x="947531" y="4465281"/>
            <a:ext cx="10058400" cy="646331"/>
          </a:xfrm>
          <a:prstGeom prst="rect">
            <a:avLst/>
          </a:prstGeom>
          <a:noFill/>
        </p:spPr>
        <p:txBody>
          <a:bodyPr wrap="square" rtlCol="0">
            <a:spAutoFit/>
          </a:bodyPr>
          <a:lstStyle/>
          <a:p>
            <a:pPr marL="457200" indent="-457200">
              <a:buFont typeface="Wingdings" panose="05000000000000000000" pitchFamily="2" charset="2"/>
              <a:buChar char="q"/>
            </a:pPr>
            <a:r>
              <a:rPr lang="bn-IN" sz="3200"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bn-IN" sz="360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স্টোন, ভিয়েনা ও সিআইএইচ কিসের নাম?</a:t>
            </a:r>
            <a:endParaRPr lang="en-US" sz="360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847834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50" presetClass="entr" presetSubtype="0" decel="10000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strVal val="#ppt_w+.3"/>
                                          </p:val>
                                        </p:tav>
                                        <p:tav tm="100000">
                                          <p:val>
                                            <p:strVal val="#ppt_w"/>
                                          </p:val>
                                        </p:tav>
                                      </p:tavLst>
                                    </p:anim>
                                    <p:anim calcmode="lin" valueType="num">
                                      <p:cBhvr>
                                        <p:cTn id="13" dur="1000" fill="hold"/>
                                        <p:tgtEl>
                                          <p:spTgt spid="3"/>
                                        </p:tgtEl>
                                        <p:attrNameLst>
                                          <p:attrName>ppt_h</p:attrName>
                                        </p:attrNameLst>
                                      </p:cBhvr>
                                      <p:tavLst>
                                        <p:tav tm="0">
                                          <p:val>
                                            <p:strVal val="#ppt_h"/>
                                          </p:val>
                                        </p:tav>
                                        <p:tav tm="100000">
                                          <p:val>
                                            <p:strVal val="#ppt_h"/>
                                          </p:val>
                                        </p:tav>
                                      </p:tavLst>
                                    </p:anim>
                                    <p:animEffect transition="in" filter="fade">
                                      <p:cBhvr>
                                        <p:cTn id="14" dur="1000"/>
                                        <p:tgtEl>
                                          <p:spTgt spid="3"/>
                                        </p:tgtEl>
                                      </p:cBhvr>
                                    </p:animEffect>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childTnLst>
                          </p:cTn>
                        </p:par>
                        <p:par>
                          <p:cTn id="21" fill="hold">
                            <p:stCondLst>
                              <p:cond delay="2000"/>
                            </p:stCondLst>
                            <p:childTnLst>
                              <p:par>
                                <p:cTn id="22" presetID="47" presetClass="entr" presetSubtype="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16" presetClass="entr" presetSubtype="21"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arn(inVertical)">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A9B7159-078F-4C2F-8480-72FAD5CA413D}"/>
              </a:ext>
            </a:extLst>
          </p:cNvPr>
          <p:cNvSpPr/>
          <p:nvPr/>
        </p:nvSpPr>
        <p:spPr>
          <a:xfrm>
            <a:off x="4253948" y="238539"/>
            <a:ext cx="3657600" cy="1214231"/>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b="1" dirty="0">
                <a:solidFill>
                  <a:schemeClr val="tx1"/>
                </a:solidFill>
                <a:latin typeface="NikoshBAN" panose="02000000000000000000" pitchFamily="2" charset="0"/>
                <a:cs typeface="NikoshBAN" panose="02000000000000000000" pitchFamily="2" charset="0"/>
              </a:rPr>
              <a:t>বাড়ির কাজ</a:t>
            </a:r>
            <a:endParaRPr lang="en-US" sz="4000" b="1" dirty="0">
              <a:solidFill>
                <a:schemeClr val="tx1"/>
              </a:solidFill>
              <a:latin typeface="NikoshBAN" panose="02000000000000000000" pitchFamily="2" charset="0"/>
              <a:cs typeface="NikoshBAN" panose="02000000000000000000" pitchFamily="2" charset="0"/>
            </a:endParaRPr>
          </a:p>
        </p:txBody>
      </p:sp>
      <p:sp>
        <p:nvSpPr>
          <p:cNvPr id="3" name="Rectangle 2">
            <a:extLst>
              <a:ext uri="{FF2B5EF4-FFF2-40B4-BE49-F238E27FC236}">
                <a16:creationId xmlns:a16="http://schemas.microsoft.com/office/drawing/2014/main" id="{9CDEBE53-2AEB-4B68-94F4-6E03FD7815B1}"/>
              </a:ext>
            </a:extLst>
          </p:cNvPr>
          <p:cNvSpPr/>
          <p:nvPr/>
        </p:nvSpPr>
        <p:spPr>
          <a:xfrm>
            <a:off x="874643" y="4638260"/>
            <a:ext cx="10747514" cy="178904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Wingdings" panose="05000000000000000000" pitchFamily="2" charset="2"/>
              <a:buChar char="v"/>
            </a:pPr>
            <a:r>
              <a:rPr lang="bn-IN" sz="4000" b="1" dirty="0">
                <a:solidFill>
                  <a:schemeClr val="tx1"/>
                </a:solidFill>
                <a:latin typeface="NikoshBAN" panose="02000000000000000000" pitchFamily="2" charset="0"/>
                <a:cs typeface="NikoshBAN" panose="02000000000000000000" pitchFamily="2" charset="0"/>
              </a:rPr>
              <a:t> কী কী সমস্যা দেখা দিলে বুঝবে তোমার আইসিটি যন্ত্রটি ভাইরাসে আক্রান্ত হয়েছে ? তোমার মতামত খাতায় লিখে আনবে। </a:t>
            </a:r>
            <a:endParaRPr lang="en-US" sz="4000" b="1" dirty="0">
              <a:solidFill>
                <a:schemeClr val="tx1"/>
              </a:solidFill>
              <a:latin typeface="NikoshBAN" panose="02000000000000000000" pitchFamily="2" charset="0"/>
              <a:cs typeface="NikoshBAN" panose="02000000000000000000" pitchFamily="2" charset="0"/>
            </a:endParaRPr>
          </a:p>
        </p:txBody>
      </p:sp>
      <p:pic>
        <p:nvPicPr>
          <p:cNvPr id="3074" name="Picture 2" descr="computer virus gif animated এর ছবির ফলাফল">
            <a:extLst>
              <a:ext uri="{FF2B5EF4-FFF2-40B4-BE49-F238E27FC236}">
                <a16:creationId xmlns:a16="http://schemas.microsoft.com/office/drawing/2014/main" id="{E8F2BF1F-EFE5-43C8-B657-2BA619B4A58F}"/>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935896" y="1616765"/>
            <a:ext cx="4426226"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423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checkerboard(across)">
                                      <p:cBhvr>
                                        <p:cTn id="7" dur="500"/>
                                        <p:tgtEl>
                                          <p:spTgt spid="3074"/>
                                        </p:tgtEl>
                                      </p:cBhvr>
                                    </p:animEffect>
                                  </p:childTnLst>
                                </p:cTn>
                              </p:par>
                            </p:childTnLst>
                          </p:cTn>
                        </p:par>
                        <p:par>
                          <p:cTn id="8" fill="hold">
                            <p:stCondLst>
                              <p:cond delay="500"/>
                            </p:stCondLst>
                            <p:childTnLst>
                              <p:par>
                                <p:cTn id="9" presetID="47" presetClass="entr" presetSubtype="0" fill="hold" grpId="0" nodeType="afterEffect">
                                  <p:stCondLst>
                                    <p:cond delay="0"/>
                                  </p:stCondLst>
                                  <p:iterate type="wd">
                                    <p:tmPct val="10000"/>
                                  </p:iterate>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3631153-7D5F-4BFB-9880-B3C965BCA351}"/>
              </a:ext>
            </a:extLst>
          </p:cNvPr>
          <p:cNvSpPr txBox="1"/>
          <p:nvPr/>
        </p:nvSpPr>
        <p:spPr>
          <a:xfrm>
            <a:off x="1357086" y="572812"/>
            <a:ext cx="9477828" cy="775597"/>
          </a:xfrm>
          <a:prstGeom prst="rect">
            <a:avLst/>
          </a:prstGeom>
          <a:noFill/>
        </p:spPr>
        <p:txBody>
          <a:bodyPr wrap="square" rtlCol="0">
            <a:spAutoFit/>
          </a:bodyPr>
          <a:lstStyle/>
          <a:p>
            <a:pPr algn="ctr">
              <a:buNone/>
            </a:pPr>
            <a:r>
              <a:rPr lang="bn-IN" sz="480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আজকের ক্লাসে সবাইকে ধন্যবাদ</a:t>
            </a:r>
            <a:endParaRPr lang="en-US" sz="4800" b="1"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pic>
        <p:nvPicPr>
          <p:cNvPr id="4098" name="Picture 2" descr="computer virus gif animated এর ছবির ফলাফল">
            <a:extLst>
              <a:ext uri="{FF2B5EF4-FFF2-40B4-BE49-F238E27FC236}">
                <a16:creationId xmlns:a16="http://schemas.microsoft.com/office/drawing/2014/main" id="{99462E96-B659-417D-8525-C6924D4BA067}"/>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532244" y="1483208"/>
            <a:ext cx="5006837" cy="4589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9201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336</TotalTime>
  <Words>543</Words>
  <Application>Microsoft Office PowerPoint</Application>
  <PresentationFormat>Widescreen</PresentationFormat>
  <Paragraphs>76</Paragraphs>
  <Slides>23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Calibri Light</vt:lpstr>
      <vt:lpstr>NikoshBAN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DOEL</dc:creator>
  <cp:lastModifiedBy>DOEL</cp:lastModifiedBy>
  <cp:revision>37</cp:revision>
  <dcterms:created xsi:type="dcterms:W3CDTF">2019-10-27T12:05:37Z</dcterms:created>
  <dcterms:modified xsi:type="dcterms:W3CDTF">2019-11-03T13:12:33Z</dcterms:modified>
</cp:coreProperties>
</file>