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83"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6558-5F91-4B96-830A-36FAA3804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E4121-33EA-451C-9BE3-BF781F0A2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FF457-A6D4-441D-9105-BADCAAFFD0BD}"/>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9B8A87AB-70F9-45F7-82F2-DB4E1A894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E3C77-93E2-411A-890F-033D18B3A692}"/>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158501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0A97-3D1C-4861-85E6-4214C5499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24004-EAFD-4023-8138-E5C9AB78E1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831C2-FC86-4D21-9241-74054231CCE2}"/>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827151E4-3177-4E79-8187-8CC68B6D4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FFA94-E7FA-4DE8-BD18-113426618A0C}"/>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288383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09C2F1-895F-407C-9350-6D1F3E3C7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3B446-7CC3-4961-8449-01DC4000B0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22979-7693-41CB-A99C-E62B5673C27A}"/>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6964F9C0-6714-4406-BE0D-1CDF7A0A7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9883-0C29-4D0B-96A4-BC3B6AF15884}"/>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67206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BE26-048C-454B-913D-36BE7B496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246C67-46D7-4381-81E5-D25BC3FFFE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C7CA0-F3B2-44EB-BC7B-646F2F3CB032}"/>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89297F80-1204-4AE3-8BB3-B3BF7548A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96D3A-1342-4648-B529-F238254A6340}"/>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23582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125F-F855-4F7B-A61D-F866F4119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107E55-32E2-4157-9C28-B43FF0EC1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00C244-3E8F-42A5-9946-774B7B3A7199}"/>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585F98B2-19E7-410D-9685-336FC06EC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30A4C-296B-4017-8037-23BF50600EB8}"/>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28514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FEA5-8D70-4920-A565-6BD041FDA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2F219-0C2C-45D8-AE0B-7D071D583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7090EA-FAC9-4D5A-A91C-87BF99049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BE3E21-F5A1-4E00-8E1E-71A7E64FF22B}"/>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6" name="Footer Placeholder 5">
            <a:extLst>
              <a:ext uri="{FF2B5EF4-FFF2-40B4-BE49-F238E27FC236}">
                <a16:creationId xmlns:a16="http://schemas.microsoft.com/office/drawing/2014/main" id="{C922E8FA-776F-4A7A-AAE0-BBAA33E3E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D0CD0-0928-4C7C-8BB0-FE6969525020}"/>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217620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FAB2-7622-4E7E-BEF4-C34E3977F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7FD00-C3B6-41BD-AEED-A5F2A0490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012701-DC76-40B6-85D9-D6029A4CA5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2595F6-CA8F-4090-B150-BA3F4FC38D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E3026-DC92-49F2-9D55-2ED5A29A7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CA8C5-ACFA-45F3-9569-8B3F703E7751}"/>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8" name="Footer Placeholder 7">
            <a:extLst>
              <a:ext uri="{FF2B5EF4-FFF2-40B4-BE49-F238E27FC236}">
                <a16:creationId xmlns:a16="http://schemas.microsoft.com/office/drawing/2014/main" id="{00A9BA72-E450-4EC1-B2D6-378E767259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930157-0692-4800-88DB-697D1F65D3EF}"/>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74385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79D9-EFE2-40C7-91B1-9171CEFB99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6E868-809E-4438-8D7B-E8C4173F5A02}"/>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4" name="Footer Placeholder 3">
            <a:extLst>
              <a:ext uri="{FF2B5EF4-FFF2-40B4-BE49-F238E27FC236}">
                <a16:creationId xmlns:a16="http://schemas.microsoft.com/office/drawing/2014/main" id="{4B4EE71B-FD4B-4861-A41B-44A9486B8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BA8ED-3E8D-40C6-89E9-3438C27919B2}"/>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40097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09AFAE-C4E2-41EB-B977-DF139A84A50C}"/>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3" name="Footer Placeholder 2">
            <a:extLst>
              <a:ext uri="{FF2B5EF4-FFF2-40B4-BE49-F238E27FC236}">
                <a16:creationId xmlns:a16="http://schemas.microsoft.com/office/drawing/2014/main" id="{0B084F87-73F9-4014-ADA3-49B041C0B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7B1044-D20A-4905-839D-6636C2432FF4}"/>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421409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9C20-0071-4DBF-A11A-F2C94C08C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7A0D65-E4E4-4E7D-83E0-0274E751E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CD5C9-5535-47AB-9EDB-318A6FDD6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8D892-BEF0-4D15-9E6E-2D2D457078A9}"/>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6" name="Footer Placeholder 5">
            <a:extLst>
              <a:ext uri="{FF2B5EF4-FFF2-40B4-BE49-F238E27FC236}">
                <a16:creationId xmlns:a16="http://schemas.microsoft.com/office/drawing/2014/main" id="{B52F6DCC-B5E2-45EA-ACE3-E7DB37CBEB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392F1-493E-40DA-8816-BB75F9EDE0D0}"/>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104784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143D-B783-48C3-B5D9-6FBF4A136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08F70-9AD2-4EA4-A6E9-8EB5F4BE8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FEE6A-AC09-4E1B-822F-7D587F2EF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F449E-3EDA-45D8-B6F5-DAA9EDEC5BB3}"/>
              </a:ext>
            </a:extLst>
          </p:cNvPr>
          <p:cNvSpPr>
            <a:spLocks noGrp="1"/>
          </p:cNvSpPr>
          <p:nvPr>
            <p:ph type="dt" sz="half" idx="10"/>
          </p:nvPr>
        </p:nvSpPr>
        <p:spPr/>
        <p:txBody>
          <a:bodyPr/>
          <a:lstStyle/>
          <a:p>
            <a:fld id="{F9472C50-EB61-40A4-9965-C157910B0F8A}" type="datetimeFigureOut">
              <a:rPr lang="en-US" smtClean="0"/>
              <a:t>03-Nov-19</a:t>
            </a:fld>
            <a:endParaRPr lang="en-US"/>
          </a:p>
        </p:txBody>
      </p:sp>
      <p:sp>
        <p:nvSpPr>
          <p:cNvPr id="6" name="Footer Placeholder 5">
            <a:extLst>
              <a:ext uri="{FF2B5EF4-FFF2-40B4-BE49-F238E27FC236}">
                <a16:creationId xmlns:a16="http://schemas.microsoft.com/office/drawing/2014/main" id="{3FCB6198-893F-4691-A89E-7637042A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DDA0E-9B4D-49E5-85ED-2AB4BE56293F}"/>
              </a:ext>
            </a:extLst>
          </p:cNvPr>
          <p:cNvSpPr>
            <a:spLocks noGrp="1"/>
          </p:cNvSpPr>
          <p:nvPr>
            <p:ph type="sldNum" sz="quarter" idx="12"/>
          </p:nvPr>
        </p:nvSpPr>
        <p:spPr/>
        <p:txBody>
          <a:bodyPr/>
          <a:lstStyle/>
          <a:p>
            <a:fld id="{2DB7E501-FEC9-4322-9898-E217ADAE81EF}" type="slidenum">
              <a:rPr lang="en-US" smtClean="0"/>
              <a:t>‹#›</a:t>
            </a:fld>
            <a:endParaRPr lang="en-US"/>
          </a:p>
        </p:txBody>
      </p:sp>
    </p:spTree>
    <p:extLst>
      <p:ext uri="{BB962C8B-B14F-4D97-AF65-F5344CB8AC3E}">
        <p14:creationId xmlns:p14="http://schemas.microsoft.com/office/powerpoint/2010/main" val="211474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C0717-8199-4777-B29F-B9CDE2993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CAAAA-39D5-447D-B6CF-36CCF8F43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8485C-F308-4407-9F07-A36108F76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72C50-EB61-40A4-9965-C157910B0F8A}" type="datetimeFigureOut">
              <a:rPr lang="en-US" smtClean="0"/>
              <a:t>03-Nov-19</a:t>
            </a:fld>
            <a:endParaRPr lang="en-US"/>
          </a:p>
        </p:txBody>
      </p:sp>
      <p:sp>
        <p:nvSpPr>
          <p:cNvPr id="5" name="Footer Placeholder 4">
            <a:extLst>
              <a:ext uri="{FF2B5EF4-FFF2-40B4-BE49-F238E27FC236}">
                <a16:creationId xmlns:a16="http://schemas.microsoft.com/office/drawing/2014/main" id="{0A3F8AC9-7ED0-4F86-8CF3-4C68BFA3F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382DC-47BD-4FE0-B0B3-77C71AC27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E501-FEC9-4322-9898-E217ADAE81EF}" type="slidenum">
              <a:rPr lang="en-US" smtClean="0"/>
              <a:t>‹#›</a:t>
            </a:fld>
            <a:endParaRPr lang="en-US"/>
          </a:p>
        </p:txBody>
      </p:sp>
    </p:spTree>
    <p:extLst>
      <p:ext uri="{BB962C8B-B14F-4D97-AF65-F5344CB8AC3E}">
        <p14:creationId xmlns:p14="http://schemas.microsoft.com/office/powerpoint/2010/main" val="84055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9.JP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2B59745-65B9-4D05-84AC-B76DE83BC7C0}"/>
              </a:ext>
            </a:extLst>
          </p:cNvPr>
          <p:cNvSpPr txBox="1"/>
          <p:nvPr/>
        </p:nvSpPr>
        <p:spPr>
          <a:xfrm>
            <a:off x="2046339" y="486697"/>
            <a:ext cx="8099321" cy="830997"/>
          </a:xfrm>
          <a:prstGeom prst="rect">
            <a:avLst/>
          </a:prstGeom>
          <a:noFill/>
        </p:spPr>
        <p:txBody>
          <a:bodyPr wrap="square" rtlCol="0">
            <a:prstTxWarp prst="textPlain">
              <a:avLst/>
            </a:prstTxWarp>
            <a:spAutoFit/>
          </a:bodyPr>
          <a:lstStyle/>
          <a:p>
            <a:pPr algn="ctr"/>
            <a:r>
              <a:rPr lang="as-IN" sz="4800" dirty="0">
                <a:latin typeface="NikoshBAN" panose="02000000000000000000" pitchFamily="2" charset="0"/>
                <a:cs typeface="NikoshBAN" panose="02000000000000000000" pitchFamily="2" charset="0"/>
              </a:rPr>
              <a:t>মাল্টিমিডিয়া ক্লাসে সবাইকে স্বাগত</a:t>
            </a:r>
            <a:endParaRPr lang="en-US" sz="4800"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B108C925-E997-4D59-BD68-EE86ABDBE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804" y="1509422"/>
            <a:ext cx="7082913" cy="4439291"/>
          </a:xfrm>
          <a:prstGeom prst="rect">
            <a:avLst/>
          </a:prstGeom>
        </p:spPr>
      </p:pic>
    </p:spTree>
    <p:extLst>
      <p:ext uri="{BB962C8B-B14F-4D97-AF65-F5344CB8AC3E}">
        <p14:creationId xmlns:p14="http://schemas.microsoft.com/office/powerpoint/2010/main" val="405045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644B00F7-F3D9-4857-BA45-CBE0288150DB}"/>
              </a:ext>
            </a:extLst>
          </p:cNvPr>
          <p:cNvSpPr txBox="1">
            <a:spLocks/>
          </p:cNvSpPr>
          <p:nvPr/>
        </p:nvSpPr>
        <p:spPr>
          <a:xfrm>
            <a:off x="1504335" y="3048000"/>
            <a:ext cx="9645446" cy="1873582"/>
          </a:xfrm>
          <a:prstGeom prst="rect">
            <a:avLst/>
          </a:prstGeom>
          <a:no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571500" indent="-571500">
              <a:buFont typeface="Wingdings" panose="05000000000000000000" pitchFamily="2" charset="2"/>
              <a:buChar char="q"/>
            </a:pPr>
            <a:r>
              <a:rPr lang="en-US" sz="3600" dirty="0">
                <a:solidFill>
                  <a:schemeClr val="tx1"/>
                </a:solidFill>
                <a:latin typeface="NikoshBAN" pitchFamily="2" charset="0"/>
                <a:cs typeface="NikoshBAN" pitchFamily="2" charset="0"/>
              </a:rPr>
              <a:t>Word </a:t>
            </a:r>
            <a:r>
              <a:rPr lang="as-IN" sz="3600" dirty="0">
                <a:solidFill>
                  <a:schemeClr val="tx1"/>
                </a:solidFill>
                <a:latin typeface="NikoshBAN" pitchFamily="2" charset="0"/>
                <a:cs typeface="NikoshBAN" pitchFamily="2" charset="0"/>
              </a:rPr>
              <a:t>অর্থ ‘শব্দ’ আর </a:t>
            </a:r>
            <a:r>
              <a:rPr lang="en-US" sz="3600" dirty="0">
                <a:solidFill>
                  <a:schemeClr val="tx1"/>
                </a:solidFill>
                <a:latin typeface="NikoshBAN" pitchFamily="2" charset="0"/>
                <a:cs typeface="NikoshBAN" pitchFamily="2" charset="0"/>
              </a:rPr>
              <a:t>Process </a:t>
            </a:r>
            <a:r>
              <a:rPr lang="as-IN" sz="3600" dirty="0">
                <a:solidFill>
                  <a:schemeClr val="tx1"/>
                </a:solidFill>
                <a:latin typeface="NikoshBAN" pitchFamily="2" charset="0"/>
                <a:cs typeface="NikoshBAN" pitchFamily="2" charset="0"/>
              </a:rPr>
              <a:t>অর্থ</a:t>
            </a:r>
            <a:r>
              <a:rPr lang="en-US" sz="3600" dirty="0">
                <a:solidFill>
                  <a:schemeClr val="tx1"/>
                </a:solidFill>
                <a:latin typeface="NikoshBAN" pitchFamily="2" charset="0"/>
                <a:cs typeface="NikoshBAN" pitchFamily="2" charset="0"/>
              </a:rPr>
              <a:t> </a:t>
            </a:r>
            <a:r>
              <a:rPr lang="as-IN" sz="3600" dirty="0">
                <a:solidFill>
                  <a:schemeClr val="tx1"/>
                </a:solidFill>
                <a:latin typeface="NikoshBAN" pitchFamily="2" charset="0"/>
                <a:cs typeface="NikoshBAN" pitchFamily="2" charset="0"/>
              </a:rPr>
              <a:t>‘প্রক্রিয়াকরণ’</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ওয়ার্ড</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শব্দ দুটি মিলে হয় ওয়ার্ড প্রসেসিং।</a:t>
            </a:r>
            <a:r>
              <a:rPr lang="bn-IN"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এর </a:t>
            </a:r>
            <a:r>
              <a:rPr lang="en-US" sz="3600" dirty="0" err="1">
                <a:solidFill>
                  <a:schemeClr val="tx1"/>
                </a:solidFill>
                <a:latin typeface="NikoshBAN" pitchFamily="2" charset="0"/>
                <a:cs typeface="NikoshBAN" pitchFamily="2" charset="0"/>
              </a:rPr>
              <a:t>বাংলা</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অর্থ</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হচ্ছে</a:t>
            </a:r>
            <a:r>
              <a:rPr lang="bn-BD" sz="3600" dirty="0">
                <a:solidFill>
                  <a:schemeClr val="tx1"/>
                </a:solidFill>
                <a:latin typeface="NikoshBAN" pitchFamily="2" charset="0"/>
                <a:cs typeface="NikoshBAN" pitchFamily="2" charset="0"/>
              </a:rPr>
              <a:t> শব্দ</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প্রক্রিয়াকর</a:t>
            </a:r>
            <a:r>
              <a:rPr lang="bn-BD" sz="3600" dirty="0">
                <a:solidFill>
                  <a:schemeClr val="tx1"/>
                </a:solidFill>
                <a:latin typeface="NikoshBAN" pitchFamily="2" charset="0"/>
                <a:cs typeface="NikoshBAN" pitchFamily="2" charset="0"/>
              </a:rPr>
              <a:t>ণ</a:t>
            </a:r>
            <a:r>
              <a:rPr lang="en-US" sz="3600" dirty="0">
                <a:solidFill>
                  <a:schemeClr val="tx1"/>
                </a:solidFill>
                <a:latin typeface="NikoshBAN" pitchFamily="2" charset="0"/>
                <a:cs typeface="NikoshBAN" pitchFamily="2" charset="0"/>
              </a:rPr>
              <a:t>।</a:t>
            </a:r>
            <a:r>
              <a:rPr lang="bn-IN" sz="3600" dirty="0">
                <a:solidFill>
                  <a:schemeClr val="tx1"/>
                </a:solidFill>
                <a:latin typeface="NikoshBAN" pitchFamily="2" charset="0"/>
                <a:cs typeface="NikoshBAN" pitchFamily="2" charset="0"/>
              </a:rPr>
              <a:t> আর যে সফটওয়্যার </a:t>
            </a:r>
            <a:r>
              <a:rPr lang="bn-BD" sz="3600" dirty="0">
                <a:solidFill>
                  <a:schemeClr val="tx1"/>
                </a:solidFill>
                <a:latin typeface="NikoshBAN" pitchFamily="2" charset="0"/>
                <a:cs typeface="NikoshBAN" pitchFamily="2" charset="0"/>
              </a:rPr>
              <a:t>ওয়ার্ড প্রসেসিং</a:t>
            </a:r>
            <a:r>
              <a:rPr lang="bn-IN" sz="3600" dirty="0">
                <a:solidFill>
                  <a:schemeClr val="tx1"/>
                </a:solidFill>
                <a:latin typeface="NikoshBAN" pitchFamily="2" charset="0"/>
                <a:cs typeface="NikoshBAN" pitchFamily="2" charset="0"/>
              </a:rPr>
              <a:t> এর কাজ করে তাকে </a:t>
            </a:r>
            <a:r>
              <a:rPr lang="bn-BD" sz="3600" dirty="0">
                <a:solidFill>
                  <a:schemeClr val="tx1"/>
                </a:solidFill>
                <a:latin typeface="NikoshBAN" pitchFamily="2" charset="0"/>
                <a:cs typeface="NikoshBAN" pitchFamily="2" charset="0"/>
              </a:rPr>
              <a:t>ওয়ার্ড প্রসেস</a:t>
            </a:r>
            <a:r>
              <a:rPr lang="bn-IN" sz="3600" dirty="0">
                <a:solidFill>
                  <a:schemeClr val="tx1"/>
                </a:solidFill>
                <a:latin typeface="NikoshBAN" pitchFamily="2" charset="0"/>
                <a:cs typeface="NikoshBAN" pitchFamily="2" charset="0"/>
              </a:rPr>
              <a:t>র বলে। </a:t>
            </a:r>
            <a:endParaRPr lang="en-US" sz="3600" dirty="0">
              <a:solidFill>
                <a:schemeClr val="tx1"/>
              </a:solidFill>
              <a:latin typeface="NikoshBAN" pitchFamily="2" charset="0"/>
              <a:cs typeface="NikoshBAN" pitchFamily="2" charset="0"/>
            </a:endParaRPr>
          </a:p>
        </p:txBody>
      </p:sp>
      <p:sp>
        <p:nvSpPr>
          <p:cNvPr id="8" name="TextBox 2">
            <a:extLst>
              <a:ext uri="{FF2B5EF4-FFF2-40B4-BE49-F238E27FC236}">
                <a16:creationId xmlns:a16="http://schemas.microsoft.com/office/drawing/2014/main" id="{4EEFA50B-5A9A-4B03-8302-6E0A308E82F4}"/>
              </a:ext>
            </a:extLst>
          </p:cNvPr>
          <p:cNvSpPr txBox="1">
            <a:spLocks noChangeArrowheads="1"/>
          </p:cNvSpPr>
          <p:nvPr/>
        </p:nvSpPr>
        <p:spPr bwMode="auto">
          <a:xfrm>
            <a:off x="4156587" y="882445"/>
            <a:ext cx="3657600" cy="923330"/>
          </a:xfrm>
          <a:prstGeom prst="rect">
            <a:avLst/>
          </a:prstGeom>
          <a:noFill/>
          <a:ln>
            <a:solidFill>
              <a:srgbClr val="7030A0"/>
            </a:solidFill>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a:r>
              <a:rPr lang="bn-BD" sz="5400" dirty="0">
                <a:solidFill>
                  <a:schemeClr val="tx1"/>
                </a:solidFill>
                <a:latin typeface="NikoshBAN" pitchFamily="2" charset="0"/>
                <a:cs typeface="NikoshBAN" pitchFamily="2" charset="0"/>
              </a:rPr>
              <a:t>ওয়ার্ড প্রসেসর</a:t>
            </a:r>
            <a:r>
              <a:rPr lang="en-US" sz="5400" dirty="0">
                <a:solidFill>
                  <a:schemeClr val="tx1"/>
                </a:solidFill>
                <a:latin typeface="NikoshBAN" pitchFamily="2" charset="0"/>
                <a:cs typeface="NikoshBAN" pitchFamily="2" charset="0"/>
              </a:rPr>
              <a:t> </a:t>
            </a:r>
          </a:p>
        </p:txBody>
      </p:sp>
    </p:spTree>
    <p:extLst>
      <p:ext uri="{BB962C8B-B14F-4D97-AF65-F5344CB8AC3E}">
        <p14:creationId xmlns:p14="http://schemas.microsoft.com/office/powerpoint/2010/main" val="356069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D76C642-D424-4B9C-9E86-68560F0BB892}"/>
              </a:ext>
            </a:extLst>
          </p:cNvPr>
          <p:cNvSpPr txBox="1"/>
          <p:nvPr/>
        </p:nvSpPr>
        <p:spPr>
          <a:xfrm>
            <a:off x="4083459" y="2126104"/>
            <a:ext cx="4305300"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457200" indent="-457200" algn="ctr">
              <a:buFont typeface="Wingdings" panose="05000000000000000000" pitchFamily="2" charset="2"/>
              <a:buChar char="Ø"/>
            </a:pPr>
            <a:r>
              <a:rPr lang="bn-BD" sz="3200" b="1" dirty="0">
                <a:solidFill>
                  <a:srgbClr val="002060"/>
                </a:solidFill>
                <a:latin typeface="+mj-lt"/>
                <a:cs typeface="NikoshBAN" pitchFamily="2" charset="0"/>
              </a:rPr>
              <a:t>ওয়ার্ড প্রসেসর</a:t>
            </a:r>
            <a:r>
              <a:rPr lang="en-US" sz="3200" b="1" dirty="0">
                <a:solidFill>
                  <a:srgbClr val="002060"/>
                </a:solidFill>
                <a:latin typeface="+mj-lt"/>
                <a:cs typeface="NikoshBAN" pitchFamily="2" charset="0"/>
              </a:rPr>
              <a:t> </a:t>
            </a:r>
            <a:r>
              <a:rPr lang="bn-BD" sz="3200" b="1" dirty="0">
                <a:solidFill>
                  <a:srgbClr val="002060"/>
                </a:solidFill>
                <a:latin typeface="+mj-lt"/>
                <a:cs typeface="NikoshBAN" pitchFamily="2" charset="0"/>
              </a:rPr>
              <a:t>কাকে বলে?</a:t>
            </a:r>
            <a:endParaRPr lang="en-US" sz="3200" b="1" dirty="0">
              <a:solidFill>
                <a:srgbClr val="002060"/>
              </a:solidFill>
              <a:latin typeface="+mj-lt"/>
              <a:cs typeface="NikoshBAN" pitchFamily="2" charset="0"/>
            </a:endParaRPr>
          </a:p>
        </p:txBody>
      </p:sp>
      <p:sp>
        <p:nvSpPr>
          <p:cNvPr id="9" name="TextBox 8">
            <a:extLst>
              <a:ext uri="{FF2B5EF4-FFF2-40B4-BE49-F238E27FC236}">
                <a16:creationId xmlns:a16="http://schemas.microsoft.com/office/drawing/2014/main" id="{61096D3E-4038-4CC3-A665-1DDC6A5AEDF3}"/>
              </a:ext>
            </a:extLst>
          </p:cNvPr>
          <p:cNvSpPr txBox="1"/>
          <p:nvPr/>
        </p:nvSpPr>
        <p:spPr>
          <a:xfrm>
            <a:off x="1745224" y="3478866"/>
            <a:ext cx="8981769" cy="1569660"/>
          </a:xfrm>
          <a:prstGeom prst="rect">
            <a:avLst/>
          </a:prstGeom>
          <a:no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a:solidFill>
                  <a:srgbClr val="002060"/>
                </a:solidFill>
                <a:latin typeface="+mj-lt"/>
                <a:cs typeface="NikoshBAN" pitchFamily="2" charset="0"/>
              </a:rPr>
              <a:t>ওয়ার্ড প্রসেসর:</a:t>
            </a:r>
            <a:r>
              <a:rPr lang="en-US" sz="3200" dirty="0">
                <a:latin typeface="+mj-lt"/>
                <a:cs typeface="NikoshBAN" pitchFamily="2" charset="0"/>
              </a:rPr>
              <a:t> </a:t>
            </a:r>
            <a:r>
              <a:rPr lang="en-US" sz="3200" dirty="0" err="1">
                <a:latin typeface="+mj-lt"/>
                <a:cs typeface="NikoshBAN" pitchFamily="2" charset="0"/>
              </a:rPr>
              <a:t>কম্পিউটারের</a:t>
            </a:r>
            <a:r>
              <a:rPr lang="en-US" sz="3200" dirty="0">
                <a:latin typeface="+mj-lt"/>
                <a:cs typeface="NikoshBAN" pitchFamily="2" charset="0"/>
              </a:rPr>
              <a:t> </a:t>
            </a:r>
            <a:r>
              <a:rPr lang="en-US" sz="3200" dirty="0" err="1">
                <a:latin typeface="+mj-lt"/>
                <a:cs typeface="NikoshBAN" pitchFamily="2" charset="0"/>
              </a:rPr>
              <a:t>সাহায্যে</a:t>
            </a:r>
            <a:r>
              <a:rPr lang="en-US" sz="3200" dirty="0">
                <a:latin typeface="+mj-lt"/>
                <a:cs typeface="NikoshBAN" pitchFamily="2" charset="0"/>
              </a:rPr>
              <a:t> </a:t>
            </a:r>
            <a:r>
              <a:rPr lang="en-US" sz="3200" dirty="0" err="1">
                <a:latin typeface="+mj-lt"/>
                <a:cs typeface="NikoshBAN" pitchFamily="2" charset="0"/>
              </a:rPr>
              <a:t>লেখালেখির</a:t>
            </a:r>
            <a:r>
              <a:rPr lang="en-US" sz="3200" dirty="0">
                <a:latin typeface="+mj-lt"/>
                <a:cs typeface="NikoshBAN" pitchFamily="2" charset="0"/>
              </a:rPr>
              <a:t> </a:t>
            </a:r>
            <a:r>
              <a:rPr lang="en-US" sz="3200" dirty="0" err="1">
                <a:latin typeface="+mj-lt"/>
                <a:cs typeface="NikoshBAN" pitchFamily="2" charset="0"/>
              </a:rPr>
              <a:t>কাজ</a:t>
            </a:r>
            <a:r>
              <a:rPr lang="en-US" sz="3200" dirty="0">
                <a:latin typeface="+mj-lt"/>
                <a:cs typeface="NikoshBAN" pitchFamily="2" charset="0"/>
              </a:rPr>
              <a:t> </a:t>
            </a:r>
            <a:r>
              <a:rPr lang="bn-BD" sz="3200" dirty="0">
                <a:latin typeface="+mj-lt"/>
                <a:cs typeface="NikoshBAN" pitchFamily="2" charset="0"/>
              </a:rPr>
              <a:t>যে </a:t>
            </a:r>
            <a:r>
              <a:rPr lang="en-US" sz="3200" dirty="0">
                <a:latin typeface="+mj-lt"/>
                <a:cs typeface="NikoshBAN" pitchFamily="2" charset="0"/>
              </a:rPr>
              <a:t>Software </a:t>
            </a:r>
            <a:r>
              <a:rPr lang="bn-BD" sz="3200" dirty="0">
                <a:latin typeface="+mj-lt"/>
                <a:cs typeface="NikoshBAN" pitchFamily="2" charset="0"/>
              </a:rPr>
              <a:t>এর মাধ্যমে </a:t>
            </a:r>
            <a:r>
              <a:rPr lang="en-US" sz="3200" dirty="0" err="1">
                <a:latin typeface="+mj-lt"/>
                <a:cs typeface="NikoshBAN" pitchFamily="2" charset="0"/>
              </a:rPr>
              <a:t>করা</a:t>
            </a:r>
            <a:r>
              <a:rPr lang="en-US" sz="3200" dirty="0">
                <a:latin typeface="+mj-lt"/>
                <a:cs typeface="NikoshBAN" pitchFamily="2" charset="0"/>
              </a:rPr>
              <a:t> হ</a:t>
            </a:r>
            <a:r>
              <a:rPr lang="bn-BD" sz="3200" dirty="0">
                <a:latin typeface="+mj-lt"/>
                <a:cs typeface="NikoshBAN" pitchFamily="2" charset="0"/>
              </a:rPr>
              <a:t>য় তাকে</a:t>
            </a:r>
            <a:r>
              <a:rPr lang="en-US" sz="3200" dirty="0">
                <a:latin typeface="+mj-lt"/>
                <a:cs typeface="NikoshBAN" pitchFamily="2" charset="0"/>
              </a:rPr>
              <a:t> </a:t>
            </a:r>
            <a:r>
              <a:rPr lang="en-US" sz="3200" dirty="0" err="1">
                <a:latin typeface="+mj-lt"/>
                <a:cs typeface="NikoshBAN" pitchFamily="2" charset="0"/>
              </a:rPr>
              <a:t>ওয়ার্ড</a:t>
            </a:r>
            <a:r>
              <a:rPr lang="en-US" sz="3200" dirty="0">
                <a:latin typeface="+mj-lt"/>
                <a:cs typeface="NikoshBAN" pitchFamily="2" charset="0"/>
              </a:rPr>
              <a:t> </a:t>
            </a:r>
            <a:r>
              <a:rPr lang="en-US" sz="3200" dirty="0" err="1">
                <a:latin typeface="+mj-lt"/>
                <a:cs typeface="NikoshBAN" pitchFamily="2" charset="0"/>
              </a:rPr>
              <a:t>প্রসেস</a:t>
            </a:r>
            <a:r>
              <a:rPr lang="bn-BD" sz="3200" dirty="0">
                <a:latin typeface="+mj-lt"/>
                <a:cs typeface="NikoshBAN" pitchFamily="2" charset="0"/>
              </a:rPr>
              <a:t>র বলে</a:t>
            </a:r>
            <a:r>
              <a:rPr lang="en-US" sz="3200" dirty="0">
                <a:latin typeface="+mj-lt"/>
                <a:cs typeface="NikoshBAN" pitchFamily="2" charset="0"/>
              </a:rPr>
              <a:t>।</a:t>
            </a:r>
            <a:r>
              <a:rPr lang="bn-BD" sz="3200" dirty="0">
                <a:latin typeface="+mj-lt"/>
                <a:cs typeface="NikoshBAN" pitchFamily="2" charset="0"/>
              </a:rPr>
              <a:t> </a:t>
            </a:r>
            <a:r>
              <a:rPr lang="en-US" sz="3200" dirty="0">
                <a:latin typeface="+mj-lt"/>
                <a:cs typeface="NikoshBAN" pitchFamily="2" charset="0"/>
              </a:rPr>
              <a:t> </a:t>
            </a:r>
            <a:endParaRPr lang="en-US" sz="3200" dirty="0">
              <a:latin typeface="+mj-lt"/>
            </a:endParaRPr>
          </a:p>
          <a:p>
            <a:pPr algn="ctr"/>
            <a:endParaRPr lang="en-US" sz="3200" b="1" dirty="0">
              <a:solidFill>
                <a:srgbClr val="002060"/>
              </a:solidFill>
              <a:latin typeface="+mj-lt"/>
              <a:cs typeface="NikoshBAN" pitchFamily="2" charset="0"/>
            </a:endParaRPr>
          </a:p>
        </p:txBody>
      </p:sp>
      <p:sp>
        <p:nvSpPr>
          <p:cNvPr id="10" name="TextBox 9">
            <a:extLst>
              <a:ext uri="{FF2B5EF4-FFF2-40B4-BE49-F238E27FC236}">
                <a16:creationId xmlns:a16="http://schemas.microsoft.com/office/drawing/2014/main" id="{85A59DCE-4323-485B-9E27-E5F48A287A99}"/>
              </a:ext>
            </a:extLst>
          </p:cNvPr>
          <p:cNvSpPr txBox="1"/>
          <p:nvPr/>
        </p:nvSpPr>
        <p:spPr>
          <a:xfrm>
            <a:off x="4302841" y="5494143"/>
            <a:ext cx="4191000" cy="584775"/>
          </a:xfrm>
          <a:prstGeom prst="rect">
            <a:avLst/>
          </a:prstGeom>
          <a:solidFill>
            <a:srgbClr val="7030A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a:solidFill>
                  <a:schemeClr val="bg1"/>
                </a:solidFill>
                <a:latin typeface="+mj-lt"/>
                <a:cs typeface="NikoshBAN" pitchFamily="2" charset="0"/>
              </a:rPr>
              <a:t>উত্তরের জন্য এখানে ক্লিক করি।</a:t>
            </a:r>
            <a:endParaRPr lang="en-US" sz="3200" b="1" dirty="0">
              <a:solidFill>
                <a:schemeClr val="bg1"/>
              </a:solidFill>
              <a:latin typeface="+mj-lt"/>
              <a:cs typeface="NikoshBAN" pitchFamily="2" charset="0"/>
            </a:endParaRPr>
          </a:p>
        </p:txBody>
      </p:sp>
      <p:sp>
        <p:nvSpPr>
          <p:cNvPr id="2" name="Rectangle: Rounded Corners 1">
            <a:extLst>
              <a:ext uri="{FF2B5EF4-FFF2-40B4-BE49-F238E27FC236}">
                <a16:creationId xmlns:a16="http://schemas.microsoft.com/office/drawing/2014/main" id="{64B4F263-28E8-48CA-AB2B-2AAEFCD869EC}"/>
              </a:ext>
            </a:extLst>
          </p:cNvPr>
          <p:cNvSpPr/>
          <p:nvPr/>
        </p:nvSpPr>
        <p:spPr>
          <a:xfrm>
            <a:off x="3979606" y="516191"/>
            <a:ext cx="4513006" cy="10766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5400" dirty="0">
                <a:solidFill>
                  <a:sysClr val="windowText" lastClr="000000"/>
                </a:solidFill>
                <a:cs typeface="NikoshBAN" pitchFamily="2" charset="0"/>
              </a:rPr>
              <a:t>একক</a:t>
            </a:r>
            <a:r>
              <a:rPr lang="bn-BD" sz="5400" dirty="0">
                <a:solidFill>
                  <a:sysClr val="windowText" lastClr="000000"/>
                </a:solidFill>
                <a:cs typeface="NikoshBAN" pitchFamily="2" charset="0"/>
              </a:rPr>
              <a:t> কাজ </a:t>
            </a:r>
            <a:endParaRPr lang="en-US" sz="5400" dirty="0">
              <a:solidFill>
                <a:sysClr val="windowText" lastClr="000000"/>
              </a:solidFill>
              <a:cs typeface="NikoshBAN" pitchFamily="2" charset="0"/>
            </a:endParaRPr>
          </a:p>
        </p:txBody>
      </p:sp>
    </p:spTree>
    <p:extLst>
      <p:ext uri="{BB962C8B-B14F-4D97-AF65-F5344CB8AC3E}">
        <p14:creationId xmlns:p14="http://schemas.microsoft.com/office/powerpoint/2010/main" val="3472287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84C09FC-7B34-4452-B4F5-58D4CEC9D750}"/>
              </a:ext>
            </a:extLst>
          </p:cNvPr>
          <p:cNvSpPr txBox="1"/>
          <p:nvPr/>
        </p:nvSpPr>
        <p:spPr>
          <a:xfrm>
            <a:off x="6412074" y="5225098"/>
            <a:ext cx="3386667" cy="584775"/>
          </a:xfrm>
          <a:prstGeom prst="rect">
            <a:avLst/>
          </a:prstGeom>
          <a:noFill/>
        </p:spPr>
        <p:txBody>
          <a:bodyPr wrap="square" rtlCol="0">
            <a:spAutoFit/>
          </a:bodyPr>
          <a:lstStyle/>
          <a:p>
            <a:pPr algn="ctr"/>
            <a:r>
              <a:rPr lang="bn-BD" sz="3200" b="1" dirty="0">
                <a:latin typeface="+mj-lt"/>
                <a:cs typeface="NikoshBAN" pitchFamily="2" charset="0"/>
              </a:rPr>
              <a:t>টাইপরাইটার মেশিন</a:t>
            </a:r>
            <a:r>
              <a:rPr lang="bn-BD" sz="3200" dirty="0">
                <a:latin typeface="+mj-lt"/>
                <a:cs typeface="NikoshBAN" pitchFamily="2" charset="0"/>
              </a:rPr>
              <a:t> </a:t>
            </a:r>
            <a:endParaRPr lang="en-US" sz="3200" dirty="0">
              <a:latin typeface="+mj-lt"/>
              <a:cs typeface="NikoshBAN" pitchFamily="2" charset="0"/>
            </a:endParaRPr>
          </a:p>
        </p:txBody>
      </p:sp>
      <p:sp>
        <p:nvSpPr>
          <p:cNvPr id="8" name="TextBox 7">
            <a:extLst>
              <a:ext uri="{FF2B5EF4-FFF2-40B4-BE49-F238E27FC236}">
                <a16:creationId xmlns:a16="http://schemas.microsoft.com/office/drawing/2014/main" id="{53C5403B-22CB-4ADB-90FC-065FC88D1057}"/>
              </a:ext>
            </a:extLst>
          </p:cNvPr>
          <p:cNvSpPr txBox="1"/>
          <p:nvPr/>
        </p:nvSpPr>
        <p:spPr>
          <a:xfrm>
            <a:off x="2347449" y="5292555"/>
            <a:ext cx="3254659" cy="584775"/>
          </a:xfrm>
          <a:prstGeom prst="rect">
            <a:avLst/>
          </a:prstGeom>
          <a:noFill/>
        </p:spPr>
        <p:txBody>
          <a:bodyPr wrap="square" rtlCol="0">
            <a:spAutoFit/>
          </a:bodyPr>
          <a:lstStyle/>
          <a:p>
            <a:pPr algn="ctr"/>
            <a:r>
              <a:rPr lang="bn-BD" sz="3200" b="1" dirty="0">
                <a:latin typeface="+mj-lt"/>
                <a:cs typeface="NikoshBAN" pitchFamily="2" charset="0"/>
              </a:rPr>
              <a:t> ওয়ার্ড</a:t>
            </a:r>
            <a:r>
              <a:rPr lang="bn-IN" sz="3200" b="1" dirty="0">
                <a:latin typeface="+mj-lt"/>
                <a:cs typeface="NikoshBAN" pitchFamily="2" charset="0"/>
              </a:rPr>
              <a:t> </a:t>
            </a:r>
            <a:r>
              <a:rPr lang="bn-BD" sz="3200" b="1" dirty="0">
                <a:latin typeface="+mj-lt"/>
                <a:cs typeface="NikoshBAN" pitchFamily="2" charset="0"/>
              </a:rPr>
              <a:t>প্রসেসরে লেখা</a:t>
            </a:r>
            <a:endParaRPr lang="en-US" sz="3200" b="1" dirty="0">
              <a:latin typeface="+mj-lt"/>
              <a:cs typeface="NikoshBAN" pitchFamily="2" charset="0"/>
            </a:endParaRPr>
          </a:p>
        </p:txBody>
      </p:sp>
      <p:sp>
        <p:nvSpPr>
          <p:cNvPr id="9" name="TextBox 8">
            <a:extLst>
              <a:ext uri="{FF2B5EF4-FFF2-40B4-BE49-F238E27FC236}">
                <a16:creationId xmlns:a16="http://schemas.microsoft.com/office/drawing/2014/main" id="{6D24A1C7-B980-4EC7-AD53-4EB3AA8C03A1}"/>
              </a:ext>
            </a:extLst>
          </p:cNvPr>
          <p:cNvSpPr txBox="1"/>
          <p:nvPr/>
        </p:nvSpPr>
        <p:spPr>
          <a:xfrm>
            <a:off x="3109450" y="840690"/>
            <a:ext cx="5867400" cy="584775"/>
          </a:xfrm>
          <a:prstGeom prst="rect">
            <a:avLst/>
          </a:prstGeom>
          <a:noFill/>
        </p:spPr>
        <p:txBody>
          <a:bodyPr wrap="square" rtlCol="0">
            <a:spAutoFit/>
          </a:bodyPr>
          <a:lstStyle/>
          <a:p>
            <a:pPr algn="ctr"/>
            <a:r>
              <a:rPr lang="bn-BD" sz="3200" b="1" dirty="0">
                <a:latin typeface="+mj-lt"/>
                <a:cs typeface="NikoshBAN" pitchFamily="2" charset="0"/>
              </a:rPr>
              <a:t>চিত্রটিতে আমরা কী দেখতে পাচ্ছি?</a:t>
            </a:r>
            <a:endParaRPr lang="en-US" sz="3200" b="1" dirty="0">
              <a:latin typeface="+mj-lt"/>
              <a:cs typeface="NikoshBAN" pitchFamily="2" charset="0"/>
            </a:endParaRPr>
          </a:p>
        </p:txBody>
      </p:sp>
      <p:pic>
        <p:nvPicPr>
          <p:cNvPr id="10" name="Picture 9" descr="113.gif">
            <a:extLst>
              <a:ext uri="{FF2B5EF4-FFF2-40B4-BE49-F238E27FC236}">
                <a16:creationId xmlns:a16="http://schemas.microsoft.com/office/drawing/2014/main" id="{3B664AAA-58E5-4943-9801-01325860E1E6}"/>
              </a:ext>
            </a:extLst>
          </p:cNvPr>
          <p:cNvPicPr>
            <a:picLocks noChangeAspect="1"/>
          </p:cNvPicPr>
          <p:nvPr/>
        </p:nvPicPr>
        <p:blipFill>
          <a:blip r:embed="rId3" cstate="print"/>
          <a:stretch>
            <a:fillRect/>
          </a:stretch>
        </p:blipFill>
        <p:spPr>
          <a:xfrm>
            <a:off x="6247375" y="2178891"/>
            <a:ext cx="3551366" cy="2643400"/>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F0E0B931-FE02-4B0C-A5FB-95480DD7B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59" y="2221168"/>
            <a:ext cx="4199467" cy="26319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3598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5B046DF-B03A-46B3-ADF9-6807FD597281}"/>
              </a:ext>
            </a:extLst>
          </p:cNvPr>
          <p:cNvSpPr txBox="1"/>
          <p:nvPr/>
        </p:nvSpPr>
        <p:spPr>
          <a:xfrm>
            <a:off x="1332272" y="1907845"/>
            <a:ext cx="4114800" cy="3381695"/>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lnSpc>
                <a:spcPct val="150000"/>
              </a:lnSpc>
            </a:pPr>
            <a:r>
              <a:rPr lang="bn-BD" dirty="0">
                <a:latin typeface="NikoshBAN" panose="02000000000000000000" pitchFamily="2" charset="0"/>
                <a:cs typeface="NikoshBAN" panose="02000000000000000000" pitchFamily="2" charset="0"/>
              </a:rPr>
              <a:t>মাইক্রোসফট ওয়ার্ড হল একটি ওয়ার্ড প্রসেসিং সফটওয়ার। এর সাহায্যে, দলিল,  প্রশ্ন, চিঠিপত্র টাইপ করা ছাড়াও প্রিন্ট দেওয়া, ছোটখাট ডিজাইন করা, বই তৈরি করাসহ বিভিন্ন কাজ করা হয়। অত্যন্ত সহজ এই প্রোগ্রামটি সারা বিশ্বে প্রচলিত আছে। এটির ইন্টারফেস খুবই সহজ হওয়ার কারনে সামান্য কম্পিউটার জানা যে কোন ব্যক্তি তার প্রয়োজন অনুসারে কম্পিউটারে লেখালিখির কাজ সম্পাদন/সংরক্ষণ করতে পারেন।</a:t>
            </a:r>
            <a:endParaRPr lang="en-US" dirty="0">
              <a:latin typeface="NikoshBAN" pitchFamily="2" charset="0"/>
              <a:cs typeface="NikoshBAN" pitchFamily="2" charset="0"/>
            </a:endParaRPr>
          </a:p>
        </p:txBody>
      </p:sp>
      <p:sp>
        <p:nvSpPr>
          <p:cNvPr id="2" name="TextBox 1">
            <a:extLst>
              <a:ext uri="{FF2B5EF4-FFF2-40B4-BE49-F238E27FC236}">
                <a16:creationId xmlns:a16="http://schemas.microsoft.com/office/drawing/2014/main" id="{B419B4D7-D072-4CFD-91FC-9DB4A1897C73}"/>
              </a:ext>
            </a:extLst>
          </p:cNvPr>
          <p:cNvSpPr txBox="1"/>
          <p:nvPr/>
        </p:nvSpPr>
        <p:spPr>
          <a:xfrm>
            <a:off x="1332272" y="1135626"/>
            <a:ext cx="4114799" cy="646331"/>
          </a:xfrm>
          <a:prstGeom prst="rect">
            <a:avLst/>
          </a:prstGeom>
          <a:noFill/>
          <a:ln>
            <a:solidFill>
              <a:srgbClr val="7030A0"/>
            </a:solidFill>
          </a:ln>
        </p:spPr>
        <p:txBody>
          <a:bodyPr wrap="square" rtlCol="0">
            <a:spAutoFit/>
          </a:bodyPr>
          <a:lstStyle/>
          <a:p>
            <a:pPr algn="ctr"/>
            <a:r>
              <a:rPr lang="en-US" sz="3600" dirty="0">
                <a:latin typeface="NikoshBAN" pitchFamily="2" charset="0"/>
                <a:cs typeface="NikoshBAN" pitchFamily="2" charset="0"/>
              </a:rPr>
              <a:t> </a:t>
            </a:r>
            <a:r>
              <a:rPr lang="bn-BD" sz="3600" dirty="0">
                <a:latin typeface="NikoshBAN" pitchFamily="2" charset="0"/>
                <a:cs typeface="NikoshBAN" pitchFamily="2" charset="0"/>
              </a:rPr>
              <a:t>কম্পিউটারে লেখা</a:t>
            </a:r>
            <a:endParaRPr lang="en-US" sz="3600" dirty="0"/>
          </a:p>
        </p:txBody>
      </p:sp>
      <p:sp>
        <p:nvSpPr>
          <p:cNvPr id="3" name="TextBox 2">
            <a:extLst>
              <a:ext uri="{FF2B5EF4-FFF2-40B4-BE49-F238E27FC236}">
                <a16:creationId xmlns:a16="http://schemas.microsoft.com/office/drawing/2014/main" id="{9EC34786-6288-43AD-B688-B157CE5E7437}"/>
              </a:ext>
            </a:extLst>
          </p:cNvPr>
          <p:cNvSpPr txBox="1"/>
          <p:nvPr/>
        </p:nvSpPr>
        <p:spPr>
          <a:xfrm>
            <a:off x="6563032" y="1194618"/>
            <a:ext cx="3957484" cy="646331"/>
          </a:xfrm>
          <a:prstGeom prst="rect">
            <a:avLst/>
          </a:prstGeom>
          <a:noFill/>
          <a:ln>
            <a:solidFill>
              <a:schemeClr val="tx1"/>
            </a:solidFill>
          </a:ln>
        </p:spPr>
        <p:txBody>
          <a:bodyPr wrap="square" rtlCol="0">
            <a:spAutoFit/>
          </a:bodyPr>
          <a:lstStyle/>
          <a:p>
            <a:pPr algn="ctr"/>
            <a:r>
              <a:rPr lang="bn-BD" sz="3600" dirty="0">
                <a:latin typeface="NikoshBAN" pitchFamily="2" charset="0"/>
                <a:cs typeface="NikoshBAN" pitchFamily="2" charset="0"/>
              </a:rPr>
              <a:t>হাতে লেখা</a:t>
            </a:r>
            <a:endParaRPr lang="en-US" sz="3600" dirty="0">
              <a:latin typeface="NikoshBAN" pitchFamily="2" charset="0"/>
              <a:cs typeface="NikoshBAN" pitchFamily="2" charset="0"/>
            </a:endParaRPr>
          </a:p>
        </p:txBody>
      </p:sp>
      <p:pic>
        <p:nvPicPr>
          <p:cNvPr id="9" name="Picture 8">
            <a:extLst>
              <a:ext uri="{FF2B5EF4-FFF2-40B4-BE49-F238E27FC236}">
                <a16:creationId xmlns:a16="http://schemas.microsoft.com/office/drawing/2014/main" id="{72975CF5-A682-40D5-AB0A-CB12D8A9DB23}"/>
              </a:ext>
            </a:extLst>
          </p:cNvPr>
          <p:cNvPicPr>
            <a:picLocks noChangeAspect="1"/>
          </p:cNvPicPr>
          <p:nvPr/>
        </p:nvPicPr>
        <p:blipFill rotWithShape="1">
          <a:blip r:embed="rId3">
            <a:extLst>
              <a:ext uri="{28A0092B-C50C-407E-A947-70E740481C1C}">
                <a14:useLocalDpi xmlns:a14="http://schemas.microsoft.com/office/drawing/2010/main" val="0"/>
              </a:ext>
            </a:extLst>
          </a:blip>
          <a:srcRect l="3719"/>
          <a:stretch/>
        </p:blipFill>
        <p:spPr>
          <a:xfrm>
            <a:off x="6744930" y="1907846"/>
            <a:ext cx="3590226" cy="3755536"/>
          </a:xfrm>
          <a:prstGeom prst="rect">
            <a:avLst/>
          </a:prstGeom>
        </p:spPr>
      </p:pic>
    </p:spTree>
    <p:extLst>
      <p:ext uri="{BB962C8B-B14F-4D97-AF65-F5344CB8AC3E}">
        <p14:creationId xmlns:p14="http://schemas.microsoft.com/office/powerpoint/2010/main" val="21792713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7192FAF2-4867-42C2-AABE-E2F104615F8E}"/>
              </a:ext>
            </a:extLst>
          </p:cNvPr>
          <p:cNvGrpSpPr/>
          <p:nvPr/>
        </p:nvGrpSpPr>
        <p:grpSpPr>
          <a:xfrm>
            <a:off x="1731705" y="1840316"/>
            <a:ext cx="3657600" cy="2743200"/>
            <a:chOff x="1731705" y="1840316"/>
            <a:chExt cx="3657600" cy="2743200"/>
          </a:xfrm>
        </p:grpSpPr>
        <p:grpSp>
          <p:nvGrpSpPr>
            <p:cNvPr id="8" name="Group 7">
              <a:extLst>
                <a:ext uri="{FF2B5EF4-FFF2-40B4-BE49-F238E27FC236}">
                  <a16:creationId xmlns:a16="http://schemas.microsoft.com/office/drawing/2014/main" id="{65FAA2C8-B96D-4F5B-915F-BEB825B3F79B}"/>
                </a:ext>
              </a:extLst>
            </p:cNvPr>
            <p:cNvGrpSpPr/>
            <p:nvPr/>
          </p:nvGrpSpPr>
          <p:grpSpPr>
            <a:xfrm>
              <a:off x="1731705" y="1840316"/>
              <a:ext cx="3657600" cy="2743200"/>
              <a:chOff x="533400" y="1752600"/>
              <a:chExt cx="3657600" cy="2743200"/>
            </a:xfrm>
          </p:grpSpPr>
          <p:pic>
            <p:nvPicPr>
              <p:cNvPr id="9" name="Picture 8" descr="vlcsnap-2015-03-21-12h47m51s291.png">
                <a:extLst>
                  <a:ext uri="{FF2B5EF4-FFF2-40B4-BE49-F238E27FC236}">
                    <a16:creationId xmlns:a16="http://schemas.microsoft.com/office/drawing/2014/main" id="{3747E748-D39B-4AC1-900B-2524B230C261}"/>
                  </a:ext>
                </a:extLst>
              </p:cNvPr>
              <p:cNvPicPr>
                <a:picLocks noChangeAspect="1"/>
              </p:cNvPicPr>
              <p:nvPr/>
            </p:nvPicPr>
            <p:blipFill>
              <a:blip r:embed="rId3" cstate="print"/>
              <a:stretch>
                <a:fillRect/>
              </a:stretch>
            </p:blipFill>
            <p:spPr>
              <a:xfrm>
                <a:off x="533400" y="1752600"/>
                <a:ext cx="3657600" cy="2743200"/>
              </a:xfrm>
              <a:prstGeom prst="rect">
                <a:avLst/>
              </a:prstGeom>
            </p:spPr>
          </p:pic>
          <p:cxnSp>
            <p:nvCxnSpPr>
              <p:cNvPr id="10" name="Straight Connector 9">
                <a:extLst>
                  <a:ext uri="{FF2B5EF4-FFF2-40B4-BE49-F238E27FC236}">
                    <a16:creationId xmlns:a16="http://schemas.microsoft.com/office/drawing/2014/main" id="{33808CF4-3BE8-4945-9F76-0FDB92127CE0}"/>
                  </a:ext>
                </a:extLst>
              </p:cNvPr>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11" name="Oval 10">
              <a:extLst>
                <a:ext uri="{FF2B5EF4-FFF2-40B4-BE49-F238E27FC236}">
                  <a16:creationId xmlns:a16="http://schemas.microsoft.com/office/drawing/2014/main" id="{2D83E0E2-32A6-477B-8B09-117967C2C7FE}"/>
                </a:ext>
              </a:extLst>
            </p:cNvPr>
            <p:cNvSpPr/>
            <p:nvPr/>
          </p:nvSpPr>
          <p:spPr>
            <a:xfrm>
              <a:off x="4398705" y="219673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678D1C7D-7892-418A-9091-0A1C1E39510F}"/>
              </a:ext>
            </a:extLst>
          </p:cNvPr>
          <p:cNvSpPr txBox="1"/>
          <p:nvPr/>
        </p:nvSpPr>
        <p:spPr>
          <a:xfrm>
            <a:off x="6331976" y="5027440"/>
            <a:ext cx="5078365" cy="58477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bn-BD" sz="3200" dirty="0">
                <a:solidFill>
                  <a:schemeClr val="tx1"/>
                </a:solidFill>
                <a:latin typeface="NikoshBAN" pitchFamily="2" charset="0"/>
                <a:cs typeface="NikoshBAN" pitchFamily="2" charset="0"/>
              </a:rPr>
              <a:t>কম্পিউটারে  ভুল সংশোধন করা য়ায়।</a:t>
            </a:r>
            <a:endParaRPr lang="en-US" sz="3200" dirty="0">
              <a:solidFill>
                <a:schemeClr val="tx1"/>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E4D564BE-30F0-43ED-A01F-C1B78B9E84EA}"/>
              </a:ext>
            </a:extLst>
          </p:cNvPr>
          <p:cNvSpPr txBox="1"/>
          <p:nvPr/>
        </p:nvSpPr>
        <p:spPr>
          <a:xfrm>
            <a:off x="1165123" y="5088995"/>
            <a:ext cx="4790764" cy="523220"/>
          </a:xfrm>
          <a:prstGeom prst="rect">
            <a:avLst/>
          </a:prstGeom>
          <a:noFill/>
          <a:ln>
            <a:solidFill>
              <a:srgbClr val="7030A0"/>
            </a:solid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bn-BD" sz="2800" dirty="0">
                <a:solidFill>
                  <a:schemeClr val="tx1"/>
                </a:solidFill>
                <a:latin typeface="NikoshBAN" pitchFamily="2" charset="0"/>
                <a:cs typeface="NikoshBAN" pitchFamily="2" charset="0"/>
              </a:rPr>
              <a:t>টাইপ রাইটারে ভুল সংশোধন করা যায় না।</a:t>
            </a:r>
            <a:endParaRPr lang="en-US" sz="2800" dirty="0">
              <a:solidFill>
                <a:schemeClr val="tx1"/>
              </a:solidFill>
              <a:latin typeface="NikoshBAN" pitchFamily="2" charset="0"/>
              <a:cs typeface="NikoshBAN" pitchFamily="2" charset="0"/>
            </a:endParaRPr>
          </a:p>
        </p:txBody>
      </p:sp>
      <p:grpSp>
        <p:nvGrpSpPr>
          <p:cNvPr id="3" name="Group 2">
            <a:extLst>
              <a:ext uri="{FF2B5EF4-FFF2-40B4-BE49-F238E27FC236}">
                <a16:creationId xmlns:a16="http://schemas.microsoft.com/office/drawing/2014/main" id="{EE80DB13-5223-4F36-9543-E43DF94C5182}"/>
              </a:ext>
            </a:extLst>
          </p:cNvPr>
          <p:cNvGrpSpPr/>
          <p:nvPr/>
        </p:nvGrpSpPr>
        <p:grpSpPr>
          <a:xfrm>
            <a:off x="7144981" y="1902540"/>
            <a:ext cx="3429000" cy="2771153"/>
            <a:chOff x="7144981" y="1902540"/>
            <a:chExt cx="3429000" cy="2771153"/>
          </a:xfrm>
        </p:grpSpPr>
        <p:pic>
          <p:nvPicPr>
            <p:cNvPr id="7" name="Picture 6">
              <a:extLst>
                <a:ext uri="{FF2B5EF4-FFF2-40B4-BE49-F238E27FC236}">
                  <a16:creationId xmlns:a16="http://schemas.microsoft.com/office/drawing/2014/main" id="{AE73C645-E104-46E2-AA29-6E0224979B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981" y="1902540"/>
              <a:ext cx="3429000" cy="2771153"/>
            </a:xfrm>
            <a:prstGeom prst="rect">
              <a:avLst/>
            </a:prstGeom>
          </p:spPr>
        </p:pic>
        <p:pic>
          <p:nvPicPr>
            <p:cNvPr id="14" name="Picture 13" descr="InkGesturesInWord5.gif">
              <a:extLst>
                <a:ext uri="{FF2B5EF4-FFF2-40B4-BE49-F238E27FC236}">
                  <a16:creationId xmlns:a16="http://schemas.microsoft.com/office/drawing/2014/main" id="{556770A4-5B1C-4440-9432-AF03DD6E30A4}"/>
                </a:ext>
              </a:extLst>
            </p:cNvPr>
            <p:cNvPicPr>
              <a:picLocks noChangeAspect="1"/>
            </p:cNvPicPr>
            <p:nvPr/>
          </p:nvPicPr>
          <p:blipFill>
            <a:blip r:embed="rId5" cstate="print"/>
            <a:stretch>
              <a:fillRect/>
            </a:stretch>
          </p:blipFill>
          <p:spPr>
            <a:xfrm>
              <a:off x="7284469" y="2084436"/>
              <a:ext cx="3200400" cy="1905000"/>
            </a:xfrm>
            <a:prstGeom prst="rect">
              <a:avLst/>
            </a:prstGeom>
          </p:spPr>
        </p:pic>
      </p:grpSp>
      <p:sp>
        <p:nvSpPr>
          <p:cNvPr id="15" name="Oval 14">
            <a:extLst>
              <a:ext uri="{FF2B5EF4-FFF2-40B4-BE49-F238E27FC236}">
                <a16:creationId xmlns:a16="http://schemas.microsoft.com/office/drawing/2014/main" id="{212FC18C-E06A-43EE-980A-2EA2CF76C853}"/>
              </a:ext>
            </a:extLst>
          </p:cNvPr>
          <p:cNvSpPr/>
          <p:nvPr/>
        </p:nvSpPr>
        <p:spPr>
          <a:xfrm>
            <a:off x="7194758" y="2054937"/>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287CDE-91F5-4C50-B14E-7C26EB684A48}"/>
              </a:ext>
            </a:extLst>
          </p:cNvPr>
          <p:cNvSpPr txBox="1"/>
          <p:nvPr/>
        </p:nvSpPr>
        <p:spPr>
          <a:xfrm>
            <a:off x="3513192" y="662504"/>
            <a:ext cx="5410200" cy="707886"/>
          </a:xfrm>
          <a:prstGeom prst="rect">
            <a:avLst/>
          </a:prstGeom>
          <a:noFill/>
        </p:spPr>
        <p:txBody>
          <a:bodyPr wrap="square" rtlCol="0">
            <a:spAutoFit/>
          </a:bodyPr>
          <a:lstStyle/>
          <a:p>
            <a:r>
              <a:rPr lang="bn-IN" sz="4000" b="1" dirty="0">
                <a:latin typeface="NikoshBAN" pitchFamily="2" charset="0"/>
                <a:cs typeface="NikoshBAN" pitchFamily="2" charset="0"/>
              </a:rPr>
              <a:t>এখানে </a:t>
            </a:r>
            <a:r>
              <a:rPr lang="bn-BD" sz="4000" b="1" dirty="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402902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indefinite" fill="hold" grpId="0" nodeType="clickEffect">
                                  <p:stCondLst>
                                    <p:cond delay="0"/>
                                  </p:stCondLst>
                                  <p:childTnLst>
                                    <p:animEffect transition="out" filter="fade">
                                      <p:cBhvr>
                                        <p:cTn id="12" dur="2000" tmFilter="0, 0; .2, .5; .8, .5; 1, 0"/>
                                        <p:tgtEl>
                                          <p:spTgt spid="15"/>
                                        </p:tgtEl>
                                      </p:cBhvr>
                                    </p:animEffect>
                                    <p:animScale>
                                      <p:cBhvr>
                                        <p:cTn id="13" dur="1000" autoRev="1" fill="hold"/>
                                        <p:tgtEl>
                                          <p:spTgt spid="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Bottom)">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5" grpId="1"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1C823F0-33C9-4D9E-B9F9-16D78772C25A}"/>
              </a:ext>
            </a:extLst>
          </p:cNvPr>
          <p:cNvSpPr txBox="1"/>
          <p:nvPr/>
        </p:nvSpPr>
        <p:spPr>
          <a:xfrm>
            <a:off x="3741174" y="511314"/>
            <a:ext cx="4343400" cy="707886"/>
          </a:xfrm>
          <a:prstGeom prst="rect">
            <a:avLst/>
          </a:prstGeom>
          <a:noFill/>
        </p:spPr>
        <p:txBody>
          <a:bodyPr wrap="square" rtlCol="0">
            <a:spAutoFit/>
          </a:bodyPr>
          <a:lstStyle/>
          <a:p>
            <a:pPr algn="ctr"/>
            <a:r>
              <a:rPr lang="bn-BD" sz="4000" b="1" dirty="0">
                <a:latin typeface="NikoshBAN" pitchFamily="2" charset="0"/>
                <a:cs typeface="NikoshBAN" pitchFamily="2" charset="0"/>
              </a:rPr>
              <a:t>আমরা কী দেখতে পাচ্ছি?</a:t>
            </a:r>
            <a:endParaRPr lang="en-US" sz="4000" b="1" dirty="0">
              <a:latin typeface="NikoshBAN" pitchFamily="2" charset="0"/>
              <a:cs typeface="NikoshBAN" pitchFamily="2" charset="0"/>
            </a:endParaRPr>
          </a:p>
        </p:txBody>
      </p:sp>
      <p:grpSp>
        <p:nvGrpSpPr>
          <p:cNvPr id="8" name="Group 7">
            <a:extLst>
              <a:ext uri="{FF2B5EF4-FFF2-40B4-BE49-F238E27FC236}">
                <a16:creationId xmlns:a16="http://schemas.microsoft.com/office/drawing/2014/main" id="{7F946568-7997-44AE-AA31-C7BAA938D944}"/>
              </a:ext>
            </a:extLst>
          </p:cNvPr>
          <p:cNvGrpSpPr/>
          <p:nvPr/>
        </p:nvGrpSpPr>
        <p:grpSpPr>
          <a:xfrm>
            <a:off x="2445774" y="1371600"/>
            <a:ext cx="7696200" cy="3962400"/>
            <a:chOff x="685800" y="2057400"/>
            <a:chExt cx="7696200" cy="3962400"/>
          </a:xfrm>
        </p:grpSpPr>
        <p:pic>
          <p:nvPicPr>
            <p:cNvPr id="9" name="Picture 8" descr="katakati.gif">
              <a:extLst>
                <a:ext uri="{FF2B5EF4-FFF2-40B4-BE49-F238E27FC236}">
                  <a16:creationId xmlns:a16="http://schemas.microsoft.com/office/drawing/2014/main" id="{FFB7B5B3-03B8-4F85-BC6A-7271E3C8224A}"/>
                </a:ext>
              </a:extLst>
            </p:cNvPr>
            <p:cNvPicPr>
              <a:picLocks noChangeAspect="1"/>
            </p:cNvPicPr>
            <p:nvPr/>
          </p:nvPicPr>
          <p:blipFill>
            <a:blip r:embed="rId3" cstate="print"/>
            <a:srcRect t="9697" b="57980"/>
            <a:stretch>
              <a:fillRect/>
            </a:stretch>
          </p:blipFill>
          <p:spPr>
            <a:xfrm>
              <a:off x="685800" y="2057400"/>
              <a:ext cx="7696200" cy="1832919"/>
            </a:xfrm>
            <a:prstGeom prst="rect">
              <a:avLst/>
            </a:prstGeom>
            <a:ln>
              <a:noFill/>
            </a:ln>
            <a:effectLst>
              <a:outerShdw blurRad="292100" dist="139700" dir="2700000" algn="tl" rotWithShape="0">
                <a:srgbClr val="333333">
                  <a:alpha val="65000"/>
                </a:srgbClr>
              </a:outerShdw>
            </a:effectLst>
          </p:spPr>
        </p:pic>
        <p:pic>
          <p:nvPicPr>
            <p:cNvPr id="10" name="Picture 9" descr="typeing.jpg">
              <a:extLst>
                <a:ext uri="{FF2B5EF4-FFF2-40B4-BE49-F238E27FC236}">
                  <a16:creationId xmlns:a16="http://schemas.microsoft.com/office/drawing/2014/main" id="{1F029B3C-EA28-42A7-9915-6F9AE6B72FD0}"/>
                </a:ext>
              </a:extLst>
            </p:cNvPr>
            <p:cNvPicPr>
              <a:picLocks noChangeAspect="1"/>
            </p:cNvPicPr>
            <p:nvPr/>
          </p:nvPicPr>
          <p:blipFill>
            <a:blip r:embed="rId4" cstate="print"/>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11" name="Rectangle 10">
            <a:extLst>
              <a:ext uri="{FF2B5EF4-FFF2-40B4-BE49-F238E27FC236}">
                <a16:creationId xmlns:a16="http://schemas.microsoft.com/office/drawing/2014/main" id="{485DE040-790C-4BF6-B383-9FC23BB9A500}"/>
              </a:ext>
            </a:extLst>
          </p:cNvPr>
          <p:cNvSpPr/>
          <p:nvPr/>
        </p:nvSpPr>
        <p:spPr>
          <a:xfrm>
            <a:off x="3568937" y="5514739"/>
            <a:ext cx="5449873" cy="646331"/>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bn-BD" sz="3600" b="1" dirty="0">
                <a:latin typeface="NikoshBAN" pitchFamily="2" charset="0"/>
                <a:cs typeface="NikoshBAN" pitchFamily="2" charset="0"/>
              </a:rPr>
              <a:t>টাইপ রাইটারে লেখা একটা ডকুমেন্ট </a:t>
            </a:r>
            <a:endParaRPr lang="en-US" sz="3600" b="1" dirty="0"/>
          </a:p>
        </p:txBody>
      </p:sp>
    </p:spTree>
    <p:extLst>
      <p:ext uri="{BB962C8B-B14F-4D97-AF65-F5344CB8AC3E}">
        <p14:creationId xmlns:p14="http://schemas.microsoft.com/office/powerpoint/2010/main" val="2695964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29264AE-4EFD-484F-9806-0EF042CAC258}"/>
              </a:ext>
            </a:extLst>
          </p:cNvPr>
          <p:cNvSpPr txBox="1"/>
          <p:nvPr/>
        </p:nvSpPr>
        <p:spPr>
          <a:xfrm>
            <a:off x="2558849" y="435114"/>
            <a:ext cx="7467600" cy="707886"/>
          </a:xfrm>
          <a:prstGeom prst="rect">
            <a:avLst/>
          </a:prstGeom>
          <a:noFill/>
        </p:spPr>
        <p:txBody>
          <a:bodyPr wrap="square" rtlCol="0">
            <a:spAutoFit/>
          </a:bodyPr>
          <a:lstStyle/>
          <a:p>
            <a:pPr algn="ctr"/>
            <a:r>
              <a:rPr lang="bn-BD" sz="4000" b="1" dirty="0">
                <a:latin typeface="NikoshBAN" pitchFamily="2" charset="0"/>
                <a:cs typeface="NikoshBAN" pitchFamily="2" charset="0"/>
              </a:rPr>
              <a:t> আমরা কী দেখতে পাচ্ছি?</a:t>
            </a:r>
            <a:endParaRPr lang="en-US" sz="4000" b="1" dirty="0">
              <a:latin typeface="NikoshBAN" pitchFamily="2" charset="0"/>
              <a:cs typeface="NikoshBAN" pitchFamily="2" charset="0"/>
            </a:endParaRPr>
          </a:p>
        </p:txBody>
      </p:sp>
      <p:sp>
        <p:nvSpPr>
          <p:cNvPr id="8" name="Rectangle 7">
            <a:extLst>
              <a:ext uri="{FF2B5EF4-FFF2-40B4-BE49-F238E27FC236}">
                <a16:creationId xmlns:a16="http://schemas.microsoft.com/office/drawing/2014/main" id="{44037EAE-3C70-4388-A00E-134E64B05193}"/>
              </a:ext>
            </a:extLst>
          </p:cNvPr>
          <p:cNvSpPr/>
          <p:nvPr/>
        </p:nvSpPr>
        <p:spPr>
          <a:xfrm>
            <a:off x="2863649" y="1143000"/>
            <a:ext cx="6858000" cy="38862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just"/>
            <a:r>
              <a:rPr lang="bn-BD" sz="2800" dirty="0">
                <a:solidFill>
                  <a:schemeClr val="tx1"/>
                </a:solidFill>
                <a:latin typeface="NikoshBAN" pitchFamily="2" charset="0"/>
                <a:cs typeface="NikoshBAN" pitchFamily="2" charset="0"/>
              </a:rPr>
              <a:t>ওয়ার্ড প্রসেসর ও টাইপিটারের মধ্যে সবচেয়ে বড় পার্থক্য হল ওয়ার্ড প্রসেসরে এডিট  করা যায়, নতুন অংশ যোগ করা য়ায়। কোন ডকুমেন্টকে সংরক্ষন করে রাখা য়ায়, সংরক্ষিত ডকুমেন্টকে সিডি বা পেনড্রাইভে রাখা যায়।এ সকল সুবিধার কথা চিন্তা করে মাইক্রোসফট কোম্পা</a:t>
            </a:r>
            <a:r>
              <a:rPr lang="bn-IN" sz="2800" dirty="0">
                <a:solidFill>
                  <a:schemeClr val="tx1"/>
                </a:solidFill>
                <a:latin typeface="NikoshBAN" pitchFamily="2" charset="0"/>
                <a:cs typeface="NikoshBAN" pitchFamily="2" charset="0"/>
              </a:rPr>
              <a:t>নি</a:t>
            </a:r>
            <a:r>
              <a:rPr lang="bn-BD" sz="2800" dirty="0">
                <a:solidFill>
                  <a:schemeClr val="tx1"/>
                </a:solidFill>
                <a:latin typeface="NikoshBAN" pitchFamily="2" charset="0"/>
                <a:cs typeface="NikoshBAN" pitchFamily="2" charset="0"/>
              </a:rPr>
              <a:t> এই সফটওয়্যারটি তৈরি করেছে। তবে কেউ যদি বিনা মূল্যে এই সফটওয়্যার সংগ্রহ করতে চাই তবে তাকে ওপেন অফিস সফটওয়্যার ব্যবহার করতে হবে। </a:t>
            </a:r>
            <a:endParaRPr lang="en-US" sz="2800" dirty="0">
              <a:solidFill>
                <a:schemeClr val="tx1"/>
              </a:solidFill>
              <a:latin typeface="NikoshBAN" pitchFamily="2" charset="0"/>
              <a:cs typeface="NikoshBAN" pitchFamily="2" charset="0"/>
            </a:endParaRPr>
          </a:p>
        </p:txBody>
      </p:sp>
      <p:sp>
        <p:nvSpPr>
          <p:cNvPr id="9" name="Rectangle 8">
            <a:extLst>
              <a:ext uri="{FF2B5EF4-FFF2-40B4-BE49-F238E27FC236}">
                <a16:creationId xmlns:a16="http://schemas.microsoft.com/office/drawing/2014/main" id="{790500F1-EAA7-4A89-8BAB-9C68FDA05B4D}"/>
              </a:ext>
            </a:extLst>
          </p:cNvPr>
          <p:cNvSpPr/>
          <p:nvPr/>
        </p:nvSpPr>
        <p:spPr>
          <a:xfrm>
            <a:off x="3092249" y="5421868"/>
            <a:ext cx="5715000" cy="523220"/>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wrap="square">
            <a:spAutoFit/>
          </a:bodyPr>
          <a:lstStyle/>
          <a:p>
            <a:pPr algn="ctr"/>
            <a:r>
              <a:rPr lang="bn-BD" sz="2800" b="1" dirty="0">
                <a:latin typeface="NikoshBAN" pitchFamily="2" charset="0"/>
                <a:cs typeface="NikoshBAN" pitchFamily="2" charset="0"/>
              </a:rPr>
              <a:t>ওয়ার্ড প্রসেসরে লেখা একটা ডকুমেন্ট </a:t>
            </a:r>
            <a:endParaRPr lang="en-US" sz="2800" b="1" dirty="0"/>
          </a:p>
        </p:txBody>
      </p:sp>
    </p:spTree>
    <p:extLst>
      <p:ext uri="{BB962C8B-B14F-4D97-AF65-F5344CB8AC3E}">
        <p14:creationId xmlns:p14="http://schemas.microsoft.com/office/powerpoint/2010/main" val="4083710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02CD8A3-62F1-40A5-937E-ACA6B53A21F0}"/>
              </a:ext>
            </a:extLst>
          </p:cNvPr>
          <p:cNvSpPr txBox="1"/>
          <p:nvPr/>
        </p:nvSpPr>
        <p:spPr>
          <a:xfrm>
            <a:off x="3011130" y="1057314"/>
            <a:ext cx="7010400"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a:solidFill>
                  <a:srgbClr val="002060"/>
                </a:solidFill>
                <a:latin typeface="NikoshBAN" pitchFamily="2" charset="0"/>
                <a:cs typeface="NikoshBAN" pitchFamily="2" charset="0"/>
              </a:rPr>
              <a:t>কিসে</a:t>
            </a:r>
            <a:r>
              <a:rPr lang="bn-IN" sz="3600" b="1" dirty="0">
                <a:solidFill>
                  <a:srgbClr val="002060"/>
                </a:solidFill>
                <a:latin typeface="NikoshBAN" pitchFamily="2" charset="0"/>
                <a:cs typeface="NikoshBAN" pitchFamily="2" charset="0"/>
              </a:rPr>
              <a:t>র মাধ্যমে</a:t>
            </a:r>
            <a:r>
              <a:rPr lang="bn-BD" sz="3600" b="1" dirty="0">
                <a:solidFill>
                  <a:srgbClr val="002060"/>
                </a:solidFill>
                <a:latin typeface="NikoshBAN" pitchFamily="2" charset="0"/>
                <a:cs typeface="NikoshBAN" pitchFamily="2" charset="0"/>
              </a:rPr>
              <a:t> লেখা সংরক্ষণ করে রাখা যায়</a:t>
            </a:r>
            <a:r>
              <a:rPr lang="en-US" sz="3600" b="1" dirty="0">
                <a:solidFill>
                  <a:srgbClr val="002060"/>
                </a:solidFill>
                <a:latin typeface="NikoshBAN" pitchFamily="2" charset="0"/>
                <a:cs typeface="NikoshBAN" pitchFamily="2" charset="0"/>
              </a:rPr>
              <a:t>?</a:t>
            </a:r>
          </a:p>
        </p:txBody>
      </p:sp>
      <p:pic>
        <p:nvPicPr>
          <p:cNvPr id="8" name="Picture 7" descr="pen_drive.jpg">
            <a:extLst>
              <a:ext uri="{FF2B5EF4-FFF2-40B4-BE49-F238E27FC236}">
                <a16:creationId xmlns:a16="http://schemas.microsoft.com/office/drawing/2014/main" id="{56D92B33-3BA6-405A-A5A0-57630737E8EE}"/>
              </a:ext>
            </a:extLst>
          </p:cNvPr>
          <p:cNvPicPr>
            <a:picLocks noChangeAspect="1"/>
          </p:cNvPicPr>
          <p:nvPr/>
        </p:nvPicPr>
        <p:blipFill>
          <a:blip r:embed="rId3" cstate="print"/>
          <a:srcRect l="14000" t="9024" r="30000" b="20732"/>
          <a:stretch>
            <a:fillRect/>
          </a:stretch>
        </p:blipFill>
        <p:spPr>
          <a:xfrm>
            <a:off x="6630630" y="2430402"/>
            <a:ext cx="3390900" cy="2362200"/>
          </a:xfrm>
          <a:prstGeom prst="ellipse">
            <a:avLst/>
          </a:prstGeom>
          <a:ln>
            <a:noFill/>
          </a:ln>
          <a:effectLst>
            <a:softEdge rad="112500"/>
          </a:effectLst>
        </p:spPr>
      </p:pic>
      <p:sp>
        <p:nvSpPr>
          <p:cNvPr id="9" name="Rectangle 8">
            <a:extLst>
              <a:ext uri="{FF2B5EF4-FFF2-40B4-BE49-F238E27FC236}">
                <a16:creationId xmlns:a16="http://schemas.microsoft.com/office/drawing/2014/main" id="{027A4F3B-6C6E-4BB9-AB07-1CE462F6DF1A}"/>
              </a:ext>
            </a:extLst>
          </p:cNvPr>
          <p:cNvSpPr/>
          <p:nvPr/>
        </p:nvSpPr>
        <p:spPr>
          <a:xfrm>
            <a:off x="7879194" y="5173602"/>
            <a:ext cx="901209" cy="646331"/>
          </a:xfrm>
          <a:prstGeom prst="rect">
            <a:avLst/>
          </a:prstGeom>
        </p:spPr>
        <p:txBody>
          <a:bodyPr wrap="none">
            <a:spAutoFit/>
          </a:bodyPr>
          <a:lstStyle/>
          <a:p>
            <a:r>
              <a:rPr lang="en-US" sz="3600" b="1" dirty="0">
                <a:latin typeface="NikoshBAN" pitchFamily="2" charset="0"/>
                <a:cs typeface="NikoshBAN" pitchFamily="2" charset="0"/>
              </a:rPr>
              <a:t>CD</a:t>
            </a:r>
            <a:endParaRPr lang="en-US" sz="3600" dirty="0"/>
          </a:p>
        </p:txBody>
      </p:sp>
      <p:pic>
        <p:nvPicPr>
          <p:cNvPr id="10" name="Picture 9" descr="pen.jpg">
            <a:extLst>
              <a:ext uri="{FF2B5EF4-FFF2-40B4-BE49-F238E27FC236}">
                <a16:creationId xmlns:a16="http://schemas.microsoft.com/office/drawing/2014/main" id="{C4EC341F-1915-4CC3-BAAB-BBDBC6738E48}"/>
              </a:ext>
            </a:extLst>
          </p:cNvPr>
          <p:cNvPicPr>
            <a:picLocks noChangeAspect="1"/>
          </p:cNvPicPr>
          <p:nvPr/>
        </p:nvPicPr>
        <p:blipFill>
          <a:blip r:embed="rId4" cstate="print"/>
          <a:srcRect t="24667" b="26000"/>
          <a:stretch>
            <a:fillRect/>
          </a:stretch>
        </p:blipFill>
        <p:spPr>
          <a:xfrm>
            <a:off x="2271784" y="2402601"/>
            <a:ext cx="3779714" cy="2438400"/>
          </a:xfrm>
          <a:prstGeom prst="rect">
            <a:avLst/>
          </a:prstGeom>
          <a:ln>
            <a:noFill/>
          </a:ln>
          <a:effectLst>
            <a:softEdge rad="112500"/>
          </a:effectLst>
        </p:spPr>
      </p:pic>
      <p:sp>
        <p:nvSpPr>
          <p:cNvPr id="11" name="Rectangle 10">
            <a:extLst>
              <a:ext uri="{FF2B5EF4-FFF2-40B4-BE49-F238E27FC236}">
                <a16:creationId xmlns:a16="http://schemas.microsoft.com/office/drawing/2014/main" id="{68E47947-045A-4C36-8112-F376F47445DC}"/>
              </a:ext>
            </a:extLst>
          </p:cNvPr>
          <p:cNvSpPr/>
          <p:nvPr/>
        </p:nvSpPr>
        <p:spPr>
          <a:xfrm>
            <a:off x="3163530" y="5081269"/>
            <a:ext cx="2581156" cy="646331"/>
          </a:xfrm>
          <a:prstGeom prst="rect">
            <a:avLst/>
          </a:prstGeom>
        </p:spPr>
        <p:txBody>
          <a:bodyPr wrap="none">
            <a:spAutoFit/>
          </a:bodyPr>
          <a:lstStyle/>
          <a:p>
            <a:r>
              <a:rPr lang="en-US" sz="3600" b="1" dirty="0">
                <a:latin typeface="NikoshBAN" pitchFamily="2" charset="0"/>
                <a:cs typeface="NikoshBAN" pitchFamily="2" charset="0"/>
              </a:rPr>
              <a:t>Pen Drive </a:t>
            </a:r>
            <a:endParaRPr lang="en-US" sz="3600" dirty="0"/>
          </a:p>
        </p:txBody>
      </p:sp>
    </p:spTree>
    <p:extLst>
      <p:ext uri="{BB962C8B-B14F-4D97-AF65-F5344CB8AC3E}">
        <p14:creationId xmlns:p14="http://schemas.microsoft.com/office/powerpoint/2010/main" val="2888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878928D-5D4A-4618-B5F5-6772855056DD}"/>
              </a:ext>
            </a:extLst>
          </p:cNvPr>
          <p:cNvSpPr txBox="1"/>
          <p:nvPr/>
        </p:nvSpPr>
        <p:spPr>
          <a:xfrm>
            <a:off x="2245444" y="634811"/>
            <a:ext cx="7774857" cy="58477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bn-BD" sz="3200" dirty="0">
                <a:solidFill>
                  <a:schemeClr val="tx1"/>
                </a:solidFill>
                <a:latin typeface="NikoshBAN" pitchFamily="2" charset="0"/>
                <a:cs typeface="NikoshBAN" pitchFamily="2" charset="0"/>
              </a:rPr>
              <a:t>   কপি করা:</a:t>
            </a:r>
            <a:r>
              <a:rPr lang="en-US" sz="3200" dirty="0">
                <a:solidFill>
                  <a:schemeClr val="tx1"/>
                </a:solidFill>
                <a:latin typeface="NikoshBAN" pitchFamily="2" charset="0"/>
                <a:cs typeface="NikoshBAN" pitchFamily="2" charset="0"/>
              </a:rPr>
              <a:t> C </a:t>
            </a:r>
            <a:r>
              <a:rPr lang="bn-BD" sz="3200" dirty="0">
                <a:solidFill>
                  <a:schemeClr val="tx1"/>
                </a:solidFill>
                <a:latin typeface="NikoshBAN" pitchFamily="2" charset="0"/>
                <a:cs typeface="NikoshBAN" pitchFamily="2" charset="0"/>
              </a:rPr>
              <a:t>ড্রাইভ থেকে </a:t>
            </a:r>
            <a:r>
              <a:rPr lang="en-US" sz="3200" dirty="0">
                <a:solidFill>
                  <a:schemeClr val="tx1"/>
                </a:solidFill>
                <a:latin typeface="NikoshBAN" pitchFamily="2" charset="0"/>
                <a:cs typeface="NikoshBAN" pitchFamily="2" charset="0"/>
              </a:rPr>
              <a:t>D </a:t>
            </a:r>
            <a:r>
              <a:rPr lang="bn-BD" sz="3200" dirty="0">
                <a:solidFill>
                  <a:schemeClr val="tx1"/>
                </a:solidFill>
                <a:latin typeface="NikoshBAN" pitchFamily="2" charset="0"/>
                <a:cs typeface="NikoshBAN" pitchFamily="2" charset="0"/>
              </a:rPr>
              <a:t>ড্রাইভ এ ফাইল কপি হচ্ছে।</a:t>
            </a:r>
            <a:endParaRPr lang="en-US" sz="3200" dirty="0">
              <a:solidFill>
                <a:schemeClr val="tx1"/>
              </a:solidFill>
              <a:latin typeface="NikoshBAN" pitchFamily="2" charset="0"/>
              <a:cs typeface="NikoshBAN" pitchFamily="2" charset="0"/>
            </a:endParaRPr>
          </a:p>
        </p:txBody>
      </p:sp>
      <p:grpSp>
        <p:nvGrpSpPr>
          <p:cNvPr id="8" name="Group 7">
            <a:extLst>
              <a:ext uri="{FF2B5EF4-FFF2-40B4-BE49-F238E27FC236}">
                <a16:creationId xmlns:a16="http://schemas.microsoft.com/office/drawing/2014/main" id="{95EB6ACC-47C2-4E3E-9DC5-9789027EFB85}"/>
              </a:ext>
            </a:extLst>
          </p:cNvPr>
          <p:cNvGrpSpPr/>
          <p:nvPr/>
        </p:nvGrpSpPr>
        <p:grpSpPr>
          <a:xfrm>
            <a:off x="3143863" y="1782097"/>
            <a:ext cx="6248400" cy="4330602"/>
            <a:chOff x="1447800" y="1752600"/>
            <a:chExt cx="6248400" cy="4330602"/>
          </a:xfrm>
        </p:grpSpPr>
        <p:pic>
          <p:nvPicPr>
            <p:cNvPr id="9" name="Picture 8">
              <a:extLst>
                <a:ext uri="{FF2B5EF4-FFF2-40B4-BE49-F238E27FC236}">
                  <a16:creationId xmlns:a16="http://schemas.microsoft.com/office/drawing/2014/main" id="{EE4A9E5F-65F8-4353-ACB8-F070B6934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752600"/>
              <a:ext cx="6248400" cy="4330602"/>
            </a:xfrm>
            <a:prstGeom prst="rect">
              <a:avLst/>
            </a:prstGeom>
          </p:spPr>
        </p:pic>
        <p:pic>
          <p:nvPicPr>
            <p:cNvPr id="10" name="Picture 2">
              <a:extLst>
                <a:ext uri="{FF2B5EF4-FFF2-40B4-BE49-F238E27FC236}">
                  <a16:creationId xmlns:a16="http://schemas.microsoft.com/office/drawing/2014/main" id="{9F90C799-D640-411E-9451-45E0553D81BC}"/>
                </a:ext>
              </a:extLst>
            </p:cNvPr>
            <p:cNvPicPr>
              <a:picLocks noChangeAspect="1" noChangeArrowheads="1"/>
            </p:cNvPicPr>
            <p:nvPr/>
          </p:nvPicPr>
          <p:blipFill>
            <a:blip r:embed="rId4" cstate="print"/>
            <a:srcRect r="41435"/>
            <a:stretch>
              <a:fillRect/>
            </a:stretch>
          </p:blipFill>
          <p:spPr bwMode="auto">
            <a:xfrm>
              <a:off x="1828800" y="2057401"/>
              <a:ext cx="5486400" cy="2895599"/>
            </a:xfrm>
            <a:prstGeom prst="rect">
              <a:avLst/>
            </a:prstGeom>
            <a:noFill/>
            <a:ln w="9525">
              <a:noFill/>
              <a:miter lim="800000"/>
              <a:headEnd/>
              <a:tailEnd/>
            </a:ln>
          </p:spPr>
        </p:pic>
      </p:grpSp>
      <p:pic>
        <p:nvPicPr>
          <p:cNvPr id="11" name="Picture 10" descr="copy  animated.gif">
            <a:extLst>
              <a:ext uri="{FF2B5EF4-FFF2-40B4-BE49-F238E27FC236}">
                <a16:creationId xmlns:a16="http://schemas.microsoft.com/office/drawing/2014/main" id="{DB1825CA-9A10-4976-92C1-21BDF04BBBF7}"/>
              </a:ext>
            </a:extLst>
          </p:cNvPr>
          <p:cNvPicPr>
            <a:picLocks noChangeAspect="1"/>
          </p:cNvPicPr>
          <p:nvPr/>
        </p:nvPicPr>
        <p:blipFill>
          <a:blip r:embed="rId5" cstate="print"/>
          <a:stretch>
            <a:fillRect/>
          </a:stretch>
        </p:blipFill>
        <p:spPr>
          <a:xfrm>
            <a:off x="4510547" y="3459210"/>
            <a:ext cx="4056641" cy="1188990"/>
          </a:xfrm>
          <a:prstGeom prst="rect">
            <a:avLst/>
          </a:prstGeom>
        </p:spPr>
      </p:pic>
    </p:spTree>
    <p:extLst>
      <p:ext uri="{BB962C8B-B14F-4D97-AF65-F5344CB8AC3E}">
        <p14:creationId xmlns:p14="http://schemas.microsoft.com/office/powerpoint/2010/main" val="2088538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77E1E7A-3CF3-48B7-AB17-94154132D802}"/>
              </a:ext>
            </a:extLst>
          </p:cNvPr>
          <p:cNvSpPr txBox="1"/>
          <p:nvPr/>
        </p:nvSpPr>
        <p:spPr>
          <a:xfrm>
            <a:off x="2871020" y="275286"/>
            <a:ext cx="6248400" cy="646331"/>
          </a:xfrm>
          <a:prstGeom prst="rect">
            <a:avLst/>
          </a:prstGeom>
          <a:noFill/>
        </p:spPr>
        <p:txBody>
          <a:bodyPr wrap="square" rtlCol="0">
            <a:spAutoFit/>
          </a:bodyPr>
          <a:lstStyle/>
          <a:p>
            <a:pPr algn="ctr"/>
            <a:r>
              <a:rPr lang="bn-BD" sz="3600" b="1" dirty="0">
                <a:latin typeface="NikoshBAN" panose="02000000000000000000" pitchFamily="2" charset="0"/>
                <a:cs typeface="NikoshBAN" panose="02000000000000000000" pitchFamily="2" charset="0"/>
              </a:rPr>
              <a:t>চালু অবস্থায় ওয়ার্ড প্রসেসর বিভিন্ন</a:t>
            </a:r>
            <a:r>
              <a:rPr lang="bn-IN" sz="3600" b="1" dirty="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প্রোগ্রাম</a:t>
            </a:r>
            <a:endParaRPr lang="en-US" sz="3600" b="1" dirty="0">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25DD7921-5B2F-4EE3-B57C-9334F5AFF520}"/>
              </a:ext>
            </a:extLst>
          </p:cNvPr>
          <p:cNvGrpSpPr/>
          <p:nvPr/>
        </p:nvGrpSpPr>
        <p:grpSpPr>
          <a:xfrm>
            <a:off x="5562673" y="1007801"/>
            <a:ext cx="4141693" cy="2317928"/>
            <a:chOff x="4267200" y="1081541"/>
            <a:chExt cx="4343400" cy="2317928"/>
          </a:xfrm>
        </p:grpSpPr>
        <p:pic>
          <p:nvPicPr>
            <p:cNvPr id="9" name="Picture 8">
              <a:extLst>
                <a:ext uri="{FF2B5EF4-FFF2-40B4-BE49-F238E27FC236}">
                  <a16:creationId xmlns:a16="http://schemas.microsoft.com/office/drawing/2014/main" id="{4BE9924C-B4B9-4E35-ADC2-5B8074D107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081541"/>
              <a:ext cx="4343400" cy="2317928"/>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7DA74711-1E8E-4B22-991D-4D0FCED5D2D1}"/>
                </a:ext>
              </a:extLst>
            </p:cNvPr>
            <p:cNvSpPr txBox="1"/>
            <p:nvPr/>
          </p:nvSpPr>
          <p:spPr>
            <a:xfrm>
              <a:off x="5185772" y="2271077"/>
              <a:ext cx="2438400"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ওপেন অফিস </a:t>
              </a:r>
              <a:endParaRPr lang="en-US" sz="3200" dirty="0">
                <a:latin typeface="NikoshBAN" panose="02000000000000000000" pitchFamily="2" charset="0"/>
                <a:cs typeface="NikoshBAN" panose="02000000000000000000" pitchFamily="2" charset="0"/>
              </a:endParaRPr>
            </a:p>
          </p:txBody>
        </p:sp>
      </p:grpSp>
      <p:pic>
        <p:nvPicPr>
          <p:cNvPr id="11" name="Picture 10" descr="open office.jpg">
            <a:extLst>
              <a:ext uri="{FF2B5EF4-FFF2-40B4-BE49-F238E27FC236}">
                <a16:creationId xmlns:a16="http://schemas.microsoft.com/office/drawing/2014/main" id="{BB3EBFA1-0B0A-4F9D-AA35-F25BE86B1115}"/>
              </a:ext>
            </a:extLst>
          </p:cNvPr>
          <p:cNvPicPr>
            <a:picLocks noChangeAspect="1"/>
          </p:cNvPicPr>
          <p:nvPr/>
        </p:nvPicPr>
        <p:blipFill>
          <a:blip r:embed="rId4" cstate="print"/>
          <a:stretch>
            <a:fillRect/>
          </a:stretch>
        </p:blipFill>
        <p:spPr>
          <a:xfrm>
            <a:off x="2718620" y="1221660"/>
            <a:ext cx="1371600" cy="1752600"/>
          </a:xfrm>
          <a:prstGeom prst="rect">
            <a:avLst/>
          </a:prstGeom>
          <a:ln>
            <a:noFill/>
          </a:ln>
          <a:effectLst>
            <a:outerShdw blurRad="190500" algn="tl" rotWithShape="0">
              <a:srgbClr val="000000">
                <a:alpha val="70000"/>
              </a:srgbClr>
            </a:outerShdw>
          </a:effectLst>
        </p:spPr>
      </p:pic>
      <p:cxnSp>
        <p:nvCxnSpPr>
          <p:cNvPr id="13" name="Straight Arrow Connector 12">
            <a:extLst>
              <a:ext uri="{FF2B5EF4-FFF2-40B4-BE49-F238E27FC236}">
                <a16:creationId xmlns:a16="http://schemas.microsoft.com/office/drawing/2014/main" id="{25CF7554-3ACF-4692-8281-D02626AD27EA}"/>
              </a:ext>
            </a:extLst>
          </p:cNvPr>
          <p:cNvCxnSpPr>
            <a:endCxn id="9" idx="1"/>
          </p:cNvCxnSpPr>
          <p:nvPr/>
        </p:nvCxnSpPr>
        <p:spPr>
          <a:xfrm flipV="1">
            <a:off x="4242620" y="2166765"/>
            <a:ext cx="1320053" cy="45496"/>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DD03ED-AB2B-4E33-9D45-EEA23DAE76C4}"/>
              </a:ext>
            </a:extLst>
          </p:cNvPr>
          <p:cNvCxnSpPr/>
          <p:nvPr/>
        </p:nvCxnSpPr>
        <p:spPr>
          <a:xfrm>
            <a:off x="4166420" y="4803060"/>
            <a:ext cx="12192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A29114-2686-4D23-BB6F-9F8773333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408" y="3822999"/>
            <a:ext cx="2009775" cy="2146031"/>
          </a:xfrm>
          <a:prstGeom prst="rect">
            <a:avLst/>
          </a:prstGeom>
        </p:spPr>
      </p:pic>
      <p:pic>
        <p:nvPicPr>
          <p:cNvPr id="20" name="Picture 19">
            <a:extLst>
              <a:ext uri="{FF2B5EF4-FFF2-40B4-BE49-F238E27FC236}">
                <a16:creationId xmlns:a16="http://schemas.microsoft.com/office/drawing/2014/main" id="{882BBB82-A584-4809-80AC-ED81524DB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9635" y="3442248"/>
            <a:ext cx="3513322" cy="2526773"/>
          </a:xfrm>
          <a:prstGeom prst="rect">
            <a:avLst/>
          </a:prstGeom>
        </p:spPr>
      </p:pic>
      <p:sp>
        <p:nvSpPr>
          <p:cNvPr id="21" name="TextBox 20">
            <a:extLst>
              <a:ext uri="{FF2B5EF4-FFF2-40B4-BE49-F238E27FC236}">
                <a16:creationId xmlns:a16="http://schemas.microsoft.com/office/drawing/2014/main" id="{7FEEDD66-2B90-4511-B320-BC20C680EFBD}"/>
              </a:ext>
            </a:extLst>
          </p:cNvPr>
          <p:cNvSpPr txBox="1"/>
          <p:nvPr/>
        </p:nvSpPr>
        <p:spPr>
          <a:xfrm>
            <a:off x="6596279" y="5014452"/>
            <a:ext cx="2009775"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এম এস ওয়ার্ড</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7235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2" presetClass="entr" presetSubtype="8" repeatCount="indefinite"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3" presetClass="entr" presetSubtype="1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par>
                                <p:cTn id="16" presetID="22" presetClass="entr" presetSubtype="8" repeatCount="indefinite"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subTnLst>
                                    <p:set>
                                      <p:cBhvr override="childStyle">
                                        <p:cTn dur="1" fill="hold" display="0" masterRel="sameClick" afterEffect="1">
                                          <p:stCondLst>
                                            <p:cond evt="end" delay="0">
                                              <p:tn val="16"/>
                                            </p:cond>
                                          </p:stCondLst>
                                        </p:cTn>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3E0B698-BFDA-4677-83CD-629AA4F9A60C}"/>
              </a:ext>
            </a:extLst>
          </p:cNvPr>
          <p:cNvSpPr txBox="1"/>
          <p:nvPr/>
        </p:nvSpPr>
        <p:spPr>
          <a:xfrm>
            <a:off x="1017639" y="1135626"/>
            <a:ext cx="4321277" cy="5109091"/>
          </a:xfrm>
          <a:prstGeom prst="rect">
            <a:avLst/>
          </a:prstGeom>
          <a:noFill/>
        </p:spPr>
        <p:txBody>
          <a:bodyPr wrap="square" rtlCol="0">
            <a:prstTxWarp prst="textPlain">
              <a:avLst/>
            </a:prstTxWarp>
            <a:spAutoFit/>
          </a:bodyPr>
          <a:lstStyle/>
          <a:p>
            <a:endParaRPr lang="as-IN" dirty="0"/>
          </a:p>
          <a:p>
            <a:endParaRPr lang="as-IN" dirty="0"/>
          </a:p>
          <a:p>
            <a:endParaRPr lang="as-IN" dirty="0"/>
          </a:p>
          <a:p>
            <a:endParaRPr lang="as-IN" dirty="0"/>
          </a:p>
          <a:p>
            <a:endParaRPr lang="as-IN" dirty="0"/>
          </a:p>
          <a:p>
            <a:endParaRPr lang="as-IN" dirty="0"/>
          </a:p>
          <a:p>
            <a:endParaRPr lang="as-IN" dirty="0"/>
          </a:p>
          <a:p>
            <a:pPr algn="ctr"/>
            <a:r>
              <a:rPr lang="as-IN" sz="4000" dirty="0">
                <a:latin typeface="NikoshBAN" panose="02000000000000000000" pitchFamily="2" charset="0"/>
                <a:cs typeface="NikoshBAN" panose="02000000000000000000" pitchFamily="2" charset="0"/>
              </a:rPr>
              <a:t>মোঃ মহি উদ্দিন</a:t>
            </a:r>
          </a:p>
          <a:p>
            <a:pPr algn="ctr"/>
            <a:r>
              <a:rPr lang="en-US" sz="2400" dirty="0">
                <a:latin typeface="NikoshBAN" panose="02000000000000000000" pitchFamily="2" charset="0"/>
                <a:cs typeface="NikoshBAN" panose="02000000000000000000" pitchFamily="2" charset="0"/>
              </a:rPr>
              <a:t>ICT</a:t>
            </a:r>
            <a:r>
              <a:rPr lang="en-US" sz="2400" dirty="0">
                <a:cs typeface="NikoshBAN" panose="02000000000000000000" pitchFamily="2" charset="0"/>
              </a:rPr>
              <a:t>4</a:t>
            </a:r>
            <a:r>
              <a:rPr lang="en-US" sz="2400" dirty="0">
                <a:latin typeface="NikoshBAN" panose="02000000000000000000" pitchFamily="2" charset="0"/>
                <a:cs typeface="NikoshBAN" panose="02000000000000000000" pitchFamily="2" charset="0"/>
              </a:rPr>
              <a:t>E</a:t>
            </a:r>
            <a:r>
              <a:rPr lang="en-US" sz="2400" dirty="0">
                <a:latin typeface="Times New Roman" panose="02020603050405020304" pitchFamily="18" charset="0"/>
                <a:cs typeface="Times New Roman" panose="02020603050405020304" pitchFamily="18" charset="0"/>
              </a:rPr>
              <a:t> </a:t>
            </a:r>
            <a:r>
              <a:rPr lang="as-IN" sz="2400" dirty="0">
                <a:latin typeface="NikoshBAN" panose="02000000000000000000" pitchFamily="2" charset="0"/>
                <a:cs typeface="NikoshBAN" panose="02000000000000000000" pitchFamily="2" charset="0"/>
              </a:rPr>
              <a:t>জেলা এম্বাসেডর </a:t>
            </a:r>
          </a:p>
          <a:p>
            <a:pPr algn="ctr"/>
            <a:r>
              <a:rPr lang="as-IN" sz="2400" dirty="0">
                <a:latin typeface="NikoshBAN" panose="02000000000000000000" pitchFamily="2" charset="0"/>
                <a:cs typeface="NikoshBAN" panose="02000000000000000000" pitchFamily="2" charset="0"/>
              </a:rPr>
              <a:t>সহকারী শিক্ষক</a:t>
            </a:r>
          </a:p>
          <a:p>
            <a:pPr algn="ctr"/>
            <a:r>
              <a:rPr lang="as-IN" sz="2400" dirty="0">
                <a:latin typeface="NikoshBAN" panose="02000000000000000000" pitchFamily="2" charset="0"/>
                <a:cs typeface="NikoshBAN" panose="02000000000000000000" pitchFamily="2" charset="0"/>
              </a:rPr>
              <a:t>গোবিন্দগঞ্জ বহুমুখী উচ্চ বিদ্যালয়</a:t>
            </a:r>
          </a:p>
          <a:p>
            <a:pPr algn="ctr"/>
            <a:r>
              <a:rPr lang="as-IN" sz="2400" dirty="0">
                <a:latin typeface="NikoshBAN" panose="02000000000000000000" pitchFamily="2" charset="0"/>
                <a:cs typeface="NikoshBAN" panose="02000000000000000000" pitchFamily="2" charset="0"/>
              </a:rPr>
              <a:t>ছাতক, সুনামগঞ্জ।</a:t>
            </a:r>
          </a:p>
          <a:p>
            <a:pPr algn="ctr"/>
            <a:r>
              <a:rPr lang="as-IN" dirty="0">
                <a:latin typeface="NikoshBAN" panose="02000000000000000000" pitchFamily="2" charset="0"/>
                <a:cs typeface="NikoshBAN" panose="02000000000000000000" pitchFamily="2" charset="0"/>
              </a:rPr>
              <a:t>ইমেইল নং-</a:t>
            </a:r>
            <a:r>
              <a:rPr lang="en-US" dirty="0">
                <a:latin typeface="NikoshBAN" panose="02000000000000000000" pitchFamily="2" charset="0"/>
                <a:cs typeface="NikoshBAN" panose="02000000000000000000" pitchFamily="2" charset="0"/>
              </a:rPr>
              <a:t> </a:t>
            </a:r>
            <a:r>
              <a:rPr lang="en-US" dirty="0"/>
              <a:t>moheuddin.onlinenet@gmail.com  </a:t>
            </a:r>
          </a:p>
          <a:p>
            <a:pPr algn="ctr"/>
            <a:r>
              <a:rPr lang="as-IN" dirty="0">
                <a:latin typeface="NikoshBAN" panose="02000000000000000000" pitchFamily="2" charset="0"/>
                <a:cs typeface="NikoshBAN" panose="02000000000000000000" pitchFamily="2" charset="0"/>
              </a:rPr>
              <a:t>মোবাইল নং-০১৭১২৬২৫৩১৩</a:t>
            </a:r>
            <a:endParaRPr lang="en-US"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019F7A64-C54E-44FF-8FA6-4431B2D6DF2D}"/>
              </a:ext>
            </a:extLst>
          </p:cNvPr>
          <p:cNvSpPr txBox="1"/>
          <p:nvPr/>
        </p:nvSpPr>
        <p:spPr>
          <a:xfrm>
            <a:off x="7359438" y="1198476"/>
            <a:ext cx="3420244" cy="4641886"/>
          </a:xfrm>
          <a:prstGeom prst="rect">
            <a:avLst/>
          </a:prstGeom>
          <a:noFill/>
        </p:spPr>
        <p:txBody>
          <a:bodyPr wrap="square" rtlCol="0">
            <a:prstTxWarp prst="textPlain">
              <a:avLst/>
            </a:prstTxWarp>
            <a:spAutoFit/>
          </a:bodyPr>
          <a:lstStyle/>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nSpc>
                <a:spcPct val="90000"/>
              </a:lnSpc>
            </a:pPr>
            <a:endParaRPr lang="en-US" dirty="0">
              <a:solidFill>
                <a:schemeClr val="accent2"/>
              </a:solidFill>
              <a:latin typeface="NikoshBAN" panose="02000000000000000000" pitchFamily="2" charset="0"/>
              <a:cs typeface="NikoshBAN" panose="02000000000000000000" pitchFamily="2" charset="0"/>
            </a:endParaRPr>
          </a:p>
          <a:p>
            <a:pPr algn="ctr"/>
            <a:r>
              <a:rPr lang="bn-BD" sz="2000" b="1" dirty="0">
                <a:latin typeface="NikoshBAN" pitchFamily="2" charset="0"/>
                <a:cs typeface="NikoshBAN" pitchFamily="2" charset="0"/>
              </a:rPr>
              <a:t>বিষয়: তথ্য ও যোগাযোগ প্রযুক্তি</a:t>
            </a:r>
          </a:p>
          <a:p>
            <a:pPr algn="ctr"/>
            <a:r>
              <a:rPr lang="bn-BD" sz="2000" b="1" dirty="0">
                <a:latin typeface="NikoshBAN" pitchFamily="2" charset="0"/>
                <a:cs typeface="NikoshBAN" pitchFamily="2" charset="0"/>
              </a:rPr>
              <a:t>শ্রেণি : ষষ্ঠ </a:t>
            </a:r>
          </a:p>
          <a:p>
            <a:pPr algn="ctr"/>
            <a:r>
              <a:rPr lang="bn-BD" sz="2000" b="1" dirty="0">
                <a:latin typeface="NikoshBAN" pitchFamily="2" charset="0"/>
                <a:cs typeface="NikoshBAN" pitchFamily="2" charset="0"/>
              </a:rPr>
              <a:t>অধ্যায়: চতুর্থ</a:t>
            </a:r>
          </a:p>
          <a:p>
            <a:pPr algn="ctr"/>
            <a:r>
              <a:rPr lang="bn-BD" sz="2000" b="1" dirty="0">
                <a:latin typeface="NikoshBAN" pitchFamily="2" charset="0"/>
                <a:cs typeface="NikoshBAN" pitchFamily="2" charset="0"/>
              </a:rPr>
              <a:t>পাঠ : ১ </a:t>
            </a:r>
            <a:r>
              <a:rPr lang="en-US" sz="2000" b="1" dirty="0">
                <a:latin typeface="NikoshBAN" pitchFamily="2" charset="0"/>
                <a:cs typeface="NikoshBAN" pitchFamily="2" charset="0"/>
              </a:rPr>
              <a:t>(</a:t>
            </a:r>
            <a:r>
              <a:rPr lang="bn-BD" sz="2000" b="1" dirty="0">
                <a:latin typeface="NikoshBAN" pitchFamily="2" charset="0"/>
                <a:cs typeface="NikoshBAN" pitchFamily="2" charset="0"/>
              </a:rPr>
              <a:t>ওয়ার্ড প্রসেসর)</a:t>
            </a:r>
          </a:p>
          <a:p>
            <a:pPr algn="ctr"/>
            <a:r>
              <a:rPr lang="bn-BD" sz="2000" b="1" dirty="0">
                <a:latin typeface="NikoshBAN" pitchFamily="2" charset="0"/>
                <a:cs typeface="NikoshBAN" pitchFamily="2" charset="0"/>
              </a:rPr>
              <a:t>সময়: ৫০ মিনিট</a:t>
            </a:r>
            <a:endParaRPr lang="en-US" sz="2000" b="1" dirty="0">
              <a:latin typeface="NikoshBAN" pitchFamily="2" charset="0"/>
              <a:cs typeface="NikoshBAN" pitchFamily="2" charset="0"/>
            </a:endParaRPr>
          </a:p>
        </p:txBody>
      </p:sp>
      <p:sp>
        <p:nvSpPr>
          <p:cNvPr id="9" name="Minus Sign 8">
            <a:extLst>
              <a:ext uri="{FF2B5EF4-FFF2-40B4-BE49-F238E27FC236}">
                <a16:creationId xmlns:a16="http://schemas.microsoft.com/office/drawing/2014/main" id="{4F4B4D58-2317-47F7-A994-29D3B1F8C485}"/>
              </a:ext>
            </a:extLst>
          </p:cNvPr>
          <p:cNvSpPr/>
          <p:nvPr/>
        </p:nvSpPr>
        <p:spPr>
          <a:xfrm rot="16200000">
            <a:off x="3214367" y="3320785"/>
            <a:ext cx="6248400" cy="559848"/>
          </a:xfrm>
          <a:prstGeom prst="mathMin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scene3d>
              <a:camera prst="orthographicFront"/>
              <a:lightRig rig="threePt" dir="t"/>
            </a:scene3d>
            <a:sp3d extrusionH="57150">
              <a:bevelT w="69850" h="38100" prst="cross"/>
            </a:sp3d>
          </a:bodyPr>
          <a:lstStyle/>
          <a:p>
            <a:pPr algn="ctr"/>
            <a:endParaRPr lang="en-US"/>
          </a:p>
        </p:txBody>
      </p:sp>
      <p:sp>
        <p:nvSpPr>
          <p:cNvPr id="10" name="Curved Down Ribbon 2">
            <a:extLst>
              <a:ext uri="{FF2B5EF4-FFF2-40B4-BE49-F238E27FC236}">
                <a16:creationId xmlns:a16="http://schemas.microsoft.com/office/drawing/2014/main" id="{543E08D1-1E61-418B-AAA8-AE6740D5DEA0}"/>
              </a:ext>
            </a:extLst>
          </p:cNvPr>
          <p:cNvSpPr/>
          <p:nvPr/>
        </p:nvSpPr>
        <p:spPr>
          <a:xfrm>
            <a:off x="4262510" y="365760"/>
            <a:ext cx="3924887" cy="773723"/>
          </a:xfrm>
          <a:prstGeom prst="ellipseRibbon">
            <a:avLst>
              <a:gd name="adj1" fmla="val 10714"/>
              <a:gd name="adj2" fmla="val 68251"/>
              <a:gd name="adj3" fmla="val 12500"/>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800" dirty="0">
                <a:solidFill>
                  <a:schemeClr val="tx1"/>
                </a:solidFill>
                <a:latin typeface="NikoshBAN" panose="02000000000000000000" pitchFamily="2" charset="0"/>
                <a:cs typeface="NikoshBAN" panose="02000000000000000000" pitchFamily="2" charset="0"/>
              </a:rPr>
              <a:t>পরিচিতি</a:t>
            </a:r>
          </a:p>
        </p:txBody>
      </p:sp>
      <p:pic>
        <p:nvPicPr>
          <p:cNvPr id="12" name="Picture 11">
            <a:extLst>
              <a:ext uri="{FF2B5EF4-FFF2-40B4-BE49-F238E27FC236}">
                <a16:creationId xmlns:a16="http://schemas.microsoft.com/office/drawing/2014/main" id="{611C8BBB-A6C7-448F-AB20-A38D78F4DA6C}"/>
              </a:ext>
            </a:extLst>
          </p:cNvPr>
          <p:cNvPicPr>
            <a:picLocks noChangeAspect="1"/>
          </p:cNvPicPr>
          <p:nvPr/>
        </p:nvPicPr>
        <p:blipFill rotWithShape="1">
          <a:blip r:embed="rId3">
            <a:extLst>
              <a:ext uri="{28A0092B-C50C-407E-A947-70E740481C1C}">
                <a14:useLocalDpi xmlns:a14="http://schemas.microsoft.com/office/drawing/2010/main" val="0"/>
              </a:ext>
            </a:extLst>
          </a:blip>
          <a:srcRect t="5134"/>
          <a:stretch/>
        </p:blipFill>
        <p:spPr>
          <a:xfrm>
            <a:off x="8414625" y="1366077"/>
            <a:ext cx="1828800" cy="2367425"/>
          </a:xfrm>
          <a:prstGeom prst="rect">
            <a:avLst/>
          </a:prstGeom>
        </p:spPr>
      </p:pic>
      <p:pic>
        <p:nvPicPr>
          <p:cNvPr id="14" name="Picture 13">
            <a:extLst>
              <a:ext uri="{FF2B5EF4-FFF2-40B4-BE49-F238E27FC236}">
                <a16:creationId xmlns:a16="http://schemas.microsoft.com/office/drawing/2014/main" id="{B631B981-DC57-4D6D-BD27-10BD77A59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653" y="1561593"/>
            <a:ext cx="1762125" cy="1685925"/>
          </a:xfrm>
          <a:prstGeom prst="rect">
            <a:avLst/>
          </a:prstGeom>
        </p:spPr>
      </p:pic>
    </p:spTree>
    <p:extLst>
      <p:ext uri="{BB962C8B-B14F-4D97-AF65-F5344CB8AC3E}">
        <p14:creationId xmlns:p14="http://schemas.microsoft.com/office/powerpoint/2010/main" val="344195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4B739DE-84D1-49BD-A3AC-7D8097F2CBB3}"/>
              </a:ext>
            </a:extLst>
          </p:cNvPr>
          <p:cNvSpPr txBox="1"/>
          <p:nvPr/>
        </p:nvSpPr>
        <p:spPr>
          <a:xfrm>
            <a:off x="1194619" y="3618271"/>
            <a:ext cx="9881420" cy="1200329"/>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lgn="ctr">
              <a:buFont typeface="Wingdings" panose="05000000000000000000" pitchFamily="2" charset="2"/>
              <a:buChar char="q"/>
            </a:pPr>
            <a:r>
              <a:rPr lang="bn-BD" sz="3600" dirty="0">
                <a:latin typeface="NikoshBAN" pitchFamily="2" charset="0"/>
                <a:cs typeface="NikoshBAN" pitchFamily="2" charset="0"/>
              </a:rPr>
              <a:t>ওয়ার্ডপ্রসেসর এবং টাইপরাইটারের মধ্যে কোনটিতে</a:t>
            </a:r>
            <a:r>
              <a:rPr lang="bn-IN" sz="3600" dirty="0">
                <a:latin typeface="NikoshBAN" pitchFamily="2" charset="0"/>
                <a:cs typeface="NikoshBAN" pitchFamily="2" charset="0"/>
              </a:rPr>
              <a:t> </a:t>
            </a:r>
            <a:r>
              <a:rPr lang="bn-BD" sz="3600" dirty="0">
                <a:latin typeface="NikoshBAN" pitchFamily="2" charset="0"/>
                <a:cs typeface="NikoshBAN" pitchFamily="2" charset="0"/>
              </a:rPr>
              <a:t>লেখা অধিকতর</a:t>
            </a:r>
            <a:r>
              <a:rPr lang="bn-IN" sz="3600" dirty="0">
                <a:latin typeface="NikoshBAN" pitchFamily="2" charset="0"/>
                <a:cs typeface="NikoshBAN" pitchFamily="2" charset="0"/>
              </a:rPr>
              <a:t> </a:t>
            </a:r>
            <a:r>
              <a:rPr lang="bn-BD" sz="3600" dirty="0">
                <a:latin typeface="NikoshBAN" pitchFamily="2" charset="0"/>
                <a:cs typeface="NikoshBAN" pitchFamily="2" charset="0"/>
              </a:rPr>
              <a:t>সুবিধাজনক</a:t>
            </a:r>
            <a:r>
              <a:rPr lang="as-IN" sz="3600" dirty="0">
                <a:latin typeface="NikoshBAN" pitchFamily="2" charset="0"/>
                <a:cs typeface="NikoshBAN" pitchFamily="2" charset="0"/>
              </a:rPr>
              <a:t> ৫টি করে বাক্য লিখে নিয়ে এসো</a:t>
            </a:r>
            <a:r>
              <a:rPr lang="bn-BD"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2" name="Rectangle: Rounded Corners 1">
            <a:extLst>
              <a:ext uri="{FF2B5EF4-FFF2-40B4-BE49-F238E27FC236}">
                <a16:creationId xmlns:a16="http://schemas.microsoft.com/office/drawing/2014/main" id="{E419E4EE-E105-4A59-BEAE-440FE4D26979}"/>
              </a:ext>
            </a:extLst>
          </p:cNvPr>
          <p:cNvSpPr/>
          <p:nvPr/>
        </p:nvSpPr>
        <p:spPr>
          <a:xfrm>
            <a:off x="3333135" y="1062675"/>
            <a:ext cx="5869858" cy="10323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a:solidFill>
                  <a:schemeClr val="tx1"/>
                </a:solidFill>
                <a:latin typeface="NikoshBAN" pitchFamily="2" charset="0"/>
                <a:cs typeface="NikoshBAN" pitchFamily="2" charset="0"/>
              </a:rPr>
              <a:t>দলগত কাজ</a:t>
            </a:r>
            <a:endParaRPr lang="en-US" sz="7200" dirty="0">
              <a:solidFill>
                <a:schemeClr val="tx1"/>
              </a:solidFill>
            </a:endParaRPr>
          </a:p>
        </p:txBody>
      </p:sp>
    </p:spTree>
    <p:extLst>
      <p:ext uri="{BB962C8B-B14F-4D97-AF65-F5344CB8AC3E}">
        <p14:creationId xmlns:p14="http://schemas.microsoft.com/office/powerpoint/2010/main" val="309398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2">
            <a:extLst>
              <a:ext uri="{FF2B5EF4-FFF2-40B4-BE49-F238E27FC236}">
                <a16:creationId xmlns:a16="http://schemas.microsoft.com/office/drawing/2014/main" id="{A751EE33-3B03-46B8-9795-F830A479D186}"/>
              </a:ext>
            </a:extLst>
          </p:cNvPr>
          <p:cNvSpPr>
            <a:spLocks noGrp="1"/>
          </p:cNvSpPr>
          <p:nvPr>
            <p:ph idx="1"/>
          </p:nvPr>
        </p:nvSpPr>
        <p:spPr>
          <a:xfrm>
            <a:off x="2500412" y="1905000"/>
            <a:ext cx="6813193" cy="471643"/>
          </a:xfrm>
        </p:spPr>
        <p:txBody>
          <a:bodyPr>
            <a:noAutofit/>
          </a:bodyPr>
          <a:lstStyle/>
          <a:p>
            <a:pPr>
              <a:buNone/>
            </a:pPr>
            <a:r>
              <a:rPr lang="bn-BD" b="1" dirty="0">
                <a:latin typeface="NikoshBAN" pitchFamily="2" charset="0"/>
                <a:cs typeface="NikoshBAN" pitchFamily="2" charset="0"/>
              </a:rPr>
              <a:t>১। কোন সফটওয়্যারটি বিনামূল্যে পাওয়া যায়?</a:t>
            </a:r>
            <a:endParaRPr lang="en-US" b="1" dirty="0">
              <a:latin typeface="NikoshBAN" pitchFamily="2" charset="0"/>
              <a:cs typeface="NikoshBAN" pitchFamily="2" charset="0"/>
            </a:endParaRPr>
          </a:p>
        </p:txBody>
      </p:sp>
      <p:sp>
        <p:nvSpPr>
          <p:cNvPr id="9" name="Oval 8">
            <a:extLst>
              <a:ext uri="{FF2B5EF4-FFF2-40B4-BE49-F238E27FC236}">
                <a16:creationId xmlns:a16="http://schemas.microsoft.com/office/drawing/2014/main" id="{230AA5D6-27D7-40FE-BE86-93E10006D2BA}"/>
              </a:ext>
            </a:extLst>
          </p:cNvPr>
          <p:cNvSpPr/>
          <p:nvPr/>
        </p:nvSpPr>
        <p:spPr>
          <a:xfrm>
            <a:off x="2684205" y="3185956"/>
            <a:ext cx="518808" cy="4716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ক</a:t>
            </a:r>
            <a:endParaRPr lang="en-US" dirty="0">
              <a:latin typeface="NikoshBAN" pitchFamily="2" charset="0"/>
              <a:cs typeface="NikoshBAN" pitchFamily="2" charset="0"/>
            </a:endParaRPr>
          </a:p>
        </p:txBody>
      </p:sp>
      <p:sp>
        <p:nvSpPr>
          <p:cNvPr id="10" name="Oval 9">
            <a:extLst>
              <a:ext uri="{FF2B5EF4-FFF2-40B4-BE49-F238E27FC236}">
                <a16:creationId xmlns:a16="http://schemas.microsoft.com/office/drawing/2014/main" id="{949CD7A0-8F57-4851-995F-EB79DDB84DF2}"/>
              </a:ext>
            </a:extLst>
          </p:cNvPr>
          <p:cNvSpPr/>
          <p:nvPr/>
        </p:nvSpPr>
        <p:spPr>
          <a:xfrm>
            <a:off x="2684205"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খ</a:t>
            </a:r>
            <a:endParaRPr lang="en-US" sz="2000" dirty="0">
              <a:latin typeface="NikoshBAN" pitchFamily="2" charset="0"/>
              <a:cs typeface="NikoshBAN" pitchFamily="2" charset="0"/>
            </a:endParaRPr>
          </a:p>
        </p:txBody>
      </p:sp>
      <p:sp>
        <p:nvSpPr>
          <p:cNvPr id="11" name="Oval 10">
            <a:extLst>
              <a:ext uri="{FF2B5EF4-FFF2-40B4-BE49-F238E27FC236}">
                <a16:creationId xmlns:a16="http://schemas.microsoft.com/office/drawing/2014/main" id="{C0E07FE0-3696-43CF-BAE1-132BB228AAEB}"/>
              </a:ext>
            </a:extLst>
          </p:cNvPr>
          <p:cNvSpPr/>
          <p:nvPr/>
        </p:nvSpPr>
        <p:spPr>
          <a:xfrm>
            <a:off x="5853213"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গ</a:t>
            </a:r>
            <a:endParaRPr lang="en-US" sz="2000" dirty="0">
              <a:latin typeface="NikoshBAN" pitchFamily="2" charset="0"/>
              <a:cs typeface="NikoshBAN" pitchFamily="2" charset="0"/>
            </a:endParaRPr>
          </a:p>
        </p:txBody>
      </p:sp>
      <p:sp>
        <p:nvSpPr>
          <p:cNvPr id="12" name="Oval 11">
            <a:extLst>
              <a:ext uri="{FF2B5EF4-FFF2-40B4-BE49-F238E27FC236}">
                <a16:creationId xmlns:a16="http://schemas.microsoft.com/office/drawing/2014/main" id="{5BE4BBDC-0A90-4C2A-B86E-7AD382650455}"/>
              </a:ext>
            </a:extLst>
          </p:cNvPr>
          <p:cNvSpPr/>
          <p:nvPr/>
        </p:nvSpPr>
        <p:spPr>
          <a:xfrm>
            <a:off x="5853213" y="3200400"/>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ঘ</a:t>
            </a:r>
            <a:endParaRPr lang="en-US" sz="2000" dirty="0">
              <a:latin typeface="NikoshBAN" pitchFamily="2" charset="0"/>
              <a:cs typeface="NikoshBAN" pitchFamily="2" charset="0"/>
            </a:endParaRPr>
          </a:p>
        </p:txBody>
      </p:sp>
      <p:sp>
        <p:nvSpPr>
          <p:cNvPr id="13" name="TextBox 12">
            <a:extLst>
              <a:ext uri="{FF2B5EF4-FFF2-40B4-BE49-F238E27FC236}">
                <a16:creationId xmlns:a16="http://schemas.microsoft.com/office/drawing/2014/main" id="{AC394135-CDBC-4436-B122-5FB48F6B7039}"/>
              </a:ext>
            </a:extLst>
          </p:cNvPr>
          <p:cNvSpPr txBox="1"/>
          <p:nvPr/>
        </p:nvSpPr>
        <p:spPr>
          <a:xfrm>
            <a:off x="3186213" y="2743200"/>
            <a:ext cx="2698392" cy="400110"/>
          </a:xfrm>
          <a:prstGeom prst="rect">
            <a:avLst/>
          </a:prstGeom>
          <a:noFill/>
        </p:spPr>
        <p:txBody>
          <a:bodyPr wrap="square" rtlCol="0">
            <a:spAutoFit/>
          </a:bodyPr>
          <a:lstStyle/>
          <a:p>
            <a:r>
              <a:rPr lang="bn-BD" sz="2000" dirty="0">
                <a:latin typeface="NikoshBAN" pitchFamily="2" charset="0"/>
                <a:cs typeface="NikoshBAN" pitchFamily="2" charset="0"/>
              </a:rPr>
              <a:t>ওপেন অফিস সফটওয়্যার</a:t>
            </a:r>
            <a:endParaRPr lang="en-US" sz="2000" dirty="0">
              <a:latin typeface="NikoshBAN" pitchFamily="2" charset="0"/>
              <a:cs typeface="NikoshBAN" pitchFamily="2" charset="0"/>
            </a:endParaRPr>
          </a:p>
        </p:txBody>
      </p:sp>
      <p:sp>
        <p:nvSpPr>
          <p:cNvPr id="14" name="TextBox 13">
            <a:extLst>
              <a:ext uri="{FF2B5EF4-FFF2-40B4-BE49-F238E27FC236}">
                <a16:creationId xmlns:a16="http://schemas.microsoft.com/office/drawing/2014/main" id="{9D82DE06-D75F-472E-8953-173A629693FB}"/>
              </a:ext>
            </a:extLst>
          </p:cNvPr>
          <p:cNvSpPr txBox="1"/>
          <p:nvPr/>
        </p:nvSpPr>
        <p:spPr>
          <a:xfrm>
            <a:off x="3262413" y="3200400"/>
            <a:ext cx="2393592" cy="400110"/>
          </a:xfrm>
          <a:prstGeom prst="rect">
            <a:avLst/>
          </a:prstGeom>
          <a:noFill/>
        </p:spPr>
        <p:txBody>
          <a:bodyPr wrap="square" rtlCol="0">
            <a:spAutoFit/>
          </a:bodyPr>
          <a:lstStyle/>
          <a:p>
            <a:r>
              <a:rPr lang="bn-BD" sz="2000" dirty="0">
                <a:latin typeface="NikoshBAN" pitchFamily="2" charset="0"/>
                <a:cs typeface="NikoshBAN" pitchFamily="2" charset="0"/>
              </a:rPr>
              <a:t>এপ্লিকেশন সফটওয়্যার</a:t>
            </a:r>
            <a:endParaRPr lang="en-US" sz="2000"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id="{CDC83F5A-27E4-43F5-B6F8-6373DE3A7EDD}"/>
              </a:ext>
            </a:extLst>
          </p:cNvPr>
          <p:cNvSpPr txBox="1"/>
          <p:nvPr/>
        </p:nvSpPr>
        <p:spPr>
          <a:xfrm>
            <a:off x="6386613" y="2754868"/>
            <a:ext cx="1600200" cy="400110"/>
          </a:xfrm>
          <a:prstGeom prst="rect">
            <a:avLst/>
          </a:prstGeom>
          <a:noFill/>
        </p:spPr>
        <p:txBody>
          <a:bodyPr wrap="square" rtlCol="0">
            <a:spAutoFit/>
          </a:bodyPr>
          <a:lstStyle/>
          <a:p>
            <a:r>
              <a:rPr lang="bn-BD" sz="2000" dirty="0">
                <a:latin typeface="NikoshBAN" pitchFamily="2" charset="0"/>
                <a:cs typeface="NikoshBAN" pitchFamily="2" charset="0"/>
              </a:rPr>
              <a:t>ওয়ার্ড </a:t>
            </a:r>
            <a:r>
              <a:rPr lang="bn-IN" sz="2000" dirty="0">
                <a:latin typeface="NikoshBAN" pitchFamily="2" charset="0"/>
                <a:cs typeface="NikoshBAN" pitchFamily="2" charset="0"/>
              </a:rPr>
              <a:t>পা</a:t>
            </a:r>
            <a:r>
              <a:rPr lang="bn-BD" sz="2000" dirty="0">
                <a:latin typeface="NikoshBAN" pitchFamily="2" charset="0"/>
                <a:cs typeface="NikoshBAN" pitchFamily="2" charset="0"/>
              </a:rPr>
              <a:t>রফেক্ট</a:t>
            </a:r>
            <a:endParaRPr lang="en-US" sz="2000" dirty="0">
              <a:latin typeface="NikoshBAN" pitchFamily="2" charset="0"/>
              <a:cs typeface="NikoshBAN" pitchFamily="2" charset="0"/>
            </a:endParaRPr>
          </a:p>
        </p:txBody>
      </p:sp>
      <p:sp>
        <p:nvSpPr>
          <p:cNvPr id="16" name="TextBox 15">
            <a:extLst>
              <a:ext uri="{FF2B5EF4-FFF2-40B4-BE49-F238E27FC236}">
                <a16:creationId xmlns:a16="http://schemas.microsoft.com/office/drawing/2014/main" id="{02493AC8-4B34-47ED-BFA6-4F2910F481DE}"/>
              </a:ext>
            </a:extLst>
          </p:cNvPr>
          <p:cNvSpPr txBox="1"/>
          <p:nvPr/>
        </p:nvSpPr>
        <p:spPr>
          <a:xfrm>
            <a:off x="6310413" y="3276600"/>
            <a:ext cx="1447800" cy="400110"/>
          </a:xfrm>
          <a:prstGeom prst="rect">
            <a:avLst/>
          </a:prstGeom>
          <a:noFill/>
        </p:spPr>
        <p:txBody>
          <a:bodyPr wrap="square" rtlCol="0">
            <a:spAutoFit/>
          </a:bodyPr>
          <a:lstStyle/>
          <a:p>
            <a:r>
              <a:rPr lang="bn-BD" sz="2000" dirty="0">
                <a:latin typeface="NikoshBAN" pitchFamily="2" charset="0"/>
                <a:cs typeface="NikoshBAN" pitchFamily="2" charset="0"/>
              </a:rPr>
              <a:t>ওয়ার্ড</a:t>
            </a:r>
            <a:r>
              <a:rPr lang="bn-IN" sz="2000" dirty="0">
                <a:latin typeface="NikoshBAN" pitchFamily="2" charset="0"/>
                <a:cs typeface="NikoshBAN" pitchFamily="2" charset="0"/>
              </a:rPr>
              <a:t> </a:t>
            </a:r>
            <a:r>
              <a:rPr lang="bn-BD" sz="2000" dirty="0">
                <a:latin typeface="NikoshBAN" pitchFamily="2" charset="0"/>
                <a:cs typeface="NikoshBAN" pitchFamily="2" charset="0"/>
              </a:rPr>
              <a:t>প্রসেসর</a:t>
            </a:r>
            <a:endParaRPr lang="en-US" sz="2000" dirty="0">
              <a:latin typeface="NikoshBAN" pitchFamily="2" charset="0"/>
              <a:cs typeface="NikoshBAN" pitchFamily="2" charset="0"/>
            </a:endParaRPr>
          </a:p>
        </p:txBody>
      </p:sp>
      <p:sp>
        <p:nvSpPr>
          <p:cNvPr id="17" name="Oval 16">
            <a:extLst>
              <a:ext uri="{FF2B5EF4-FFF2-40B4-BE49-F238E27FC236}">
                <a16:creationId xmlns:a16="http://schemas.microsoft.com/office/drawing/2014/main" id="{10CFB3D9-3824-4462-A33D-EC01DEDC6EB7}"/>
              </a:ext>
            </a:extLst>
          </p:cNvPr>
          <p:cNvSpPr/>
          <p:nvPr/>
        </p:nvSpPr>
        <p:spPr>
          <a:xfrm>
            <a:off x="8444013" y="2667000"/>
            <a:ext cx="170779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latin typeface="NikoshBAN" pitchFamily="2" charset="0"/>
                <a:cs typeface="NikoshBAN" pitchFamily="2" charset="0"/>
              </a:rPr>
              <a:t>সঠিক উত্তর </a:t>
            </a:r>
            <a:endParaRPr lang="en-US" sz="2000" dirty="0">
              <a:latin typeface="NikoshBAN" pitchFamily="2" charset="0"/>
              <a:cs typeface="NikoshBAN" pitchFamily="2" charset="0"/>
            </a:endParaRPr>
          </a:p>
        </p:txBody>
      </p:sp>
      <p:sp>
        <p:nvSpPr>
          <p:cNvPr id="18" name="5-Point Star 33">
            <a:extLst>
              <a:ext uri="{FF2B5EF4-FFF2-40B4-BE49-F238E27FC236}">
                <a16:creationId xmlns:a16="http://schemas.microsoft.com/office/drawing/2014/main" id="{7C4D13D0-5D08-49FF-8BAC-306266419CC4}"/>
              </a:ext>
            </a:extLst>
          </p:cNvPr>
          <p:cNvSpPr/>
          <p:nvPr/>
        </p:nvSpPr>
        <p:spPr>
          <a:xfrm>
            <a:off x="2836605"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Content Placeholder 2">
            <a:extLst>
              <a:ext uri="{FF2B5EF4-FFF2-40B4-BE49-F238E27FC236}">
                <a16:creationId xmlns:a16="http://schemas.microsoft.com/office/drawing/2014/main" id="{2A82EDD7-977E-4A25-847F-E05A0ABF03BC}"/>
              </a:ext>
            </a:extLst>
          </p:cNvPr>
          <p:cNvSpPr txBox="1">
            <a:spLocks/>
          </p:cNvSpPr>
          <p:nvPr/>
        </p:nvSpPr>
        <p:spPr>
          <a:xfrm>
            <a:off x="2531805" y="4114800"/>
            <a:ext cx="5791200" cy="457199"/>
          </a:xfrm>
          <a:prstGeom prst="rect">
            <a:avLst/>
          </a:prstGeom>
        </p:spPr>
        <p:txBody>
          <a:bodyPr vert="horz" lIns="91440" tIns="45720" rIns="91440" bIns="45720" rtlCol="0">
            <a:noAutofit/>
          </a:bodyPr>
          <a:lstStyle/>
          <a:p>
            <a:pPr marL="342900" lvl="0" indent="-342900">
              <a:spcBef>
                <a:spcPct val="20000"/>
              </a:spcBef>
            </a:pPr>
            <a:r>
              <a:rPr lang="bn-BD" sz="2800" b="1" noProof="0" dirty="0">
                <a:latin typeface="NikoshBAN" pitchFamily="2" charset="0"/>
                <a:cs typeface="NikoshBAN" pitchFamily="2" charset="0"/>
              </a:rPr>
              <a:t>২</a:t>
            </a:r>
            <a:r>
              <a:rPr kumimoji="0" lang="bn-BD" sz="2800" b="1" i="0" u="none" strike="noStrike" kern="1200" cap="none" spc="0" normalizeH="0" baseline="0" noProof="0" dirty="0">
                <a:ln>
                  <a:noFill/>
                </a:ln>
                <a:solidFill>
                  <a:schemeClr val="tx1"/>
                </a:solidFill>
                <a:effectLst/>
                <a:uLnTx/>
                <a:uFillTx/>
                <a:latin typeface="NikoshBAN" pitchFamily="2" charset="0"/>
                <a:cs typeface="NikoshBAN" pitchFamily="2" charset="0"/>
              </a:rPr>
              <a:t>।</a:t>
            </a:r>
            <a:r>
              <a:rPr kumimoji="0" lang="bn-BD" sz="2800" b="1" i="0" u="none" strike="noStrike" kern="1200" cap="none" spc="0" normalizeH="0" noProof="0" dirty="0">
                <a:ln>
                  <a:noFill/>
                </a:ln>
                <a:solidFill>
                  <a:schemeClr val="tx1"/>
                </a:solidFill>
                <a:effectLst/>
                <a:uLnTx/>
                <a:uFillTx/>
                <a:latin typeface="NikoshBAN" pitchFamily="2" charset="0"/>
                <a:cs typeface="NikoshBAN" pitchFamily="2" charset="0"/>
              </a:rPr>
              <a:t>ওয়ার্ডপ্রসেসিং  অর্থ কী?</a:t>
            </a:r>
            <a:r>
              <a:rPr kumimoji="0" lang="bn-BD" sz="2800" b="1" i="0" u="none" strike="noStrike" kern="1200" cap="none" spc="0" normalizeH="0" baseline="0" noProof="0" dirty="0">
                <a:ln>
                  <a:noFill/>
                </a:ln>
                <a:solidFill>
                  <a:schemeClr val="tx1"/>
                </a:solidFill>
                <a:effectLst/>
                <a:uLnTx/>
                <a:uFillTx/>
                <a:latin typeface="NikoshBAN" pitchFamily="2" charset="0"/>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cs typeface="NikoshBAN" pitchFamily="2" charset="0"/>
            </a:endParaRPr>
          </a:p>
        </p:txBody>
      </p:sp>
      <p:sp>
        <p:nvSpPr>
          <p:cNvPr id="20" name="Oval 19">
            <a:extLst>
              <a:ext uri="{FF2B5EF4-FFF2-40B4-BE49-F238E27FC236}">
                <a16:creationId xmlns:a16="http://schemas.microsoft.com/office/drawing/2014/main" id="{745CB99B-1402-473D-A416-53355AE57FB1}"/>
              </a:ext>
            </a:extLst>
          </p:cNvPr>
          <p:cNvSpPr/>
          <p:nvPr/>
        </p:nvSpPr>
        <p:spPr>
          <a:xfrm>
            <a:off x="2684205" y="4800600"/>
            <a:ext cx="502920" cy="39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ক</a:t>
            </a:r>
            <a:endParaRPr lang="en-US" dirty="0">
              <a:latin typeface="NikoshBAN" pitchFamily="2" charset="0"/>
              <a:cs typeface="NikoshBAN" pitchFamily="2" charset="0"/>
            </a:endParaRPr>
          </a:p>
        </p:txBody>
      </p:sp>
      <p:sp>
        <p:nvSpPr>
          <p:cNvPr id="21" name="Oval 20">
            <a:extLst>
              <a:ext uri="{FF2B5EF4-FFF2-40B4-BE49-F238E27FC236}">
                <a16:creationId xmlns:a16="http://schemas.microsoft.com/office/drawing/2014/main" id="{20D5D50B-465A-4D53-B2E2-4E642B1E24EB}"/>
              </a:ext>
            </a:extLst>
          </p:cNvPr>
          <p:cNvSpPr/>
          <p:nvPr/>
        </p:nvSpPr>
        <p:spPr>
          <a:xfrm>
            <a:off x="2760405"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খ</a:t>
            </a:r>
            <a:endParaRPr lang="en-US" dirty="0">
              <a:latin typeface="NikoshBAN" pitchFamily="2" charset="0"/>
              <a:cs typeface="NikoshBAN" pitchFamily="2" charset="0"/>
            </a:endParaRPr>
          </a:p>
        </p:txBody>
      </p:sp>
      <p:sp>
        <p:nvSpPr>
          <p:cNvPr id="22" name="Oval 21">
            <a:extLst>
              <a:ext uri="{FF2B5EF4-FFF2-40B4-BE49-F238E27FC236}">
                <a16:creationId xmlns:a16="http://schemas.microsoft.com/office/drawing/2014/main" id="{D6DFD576-3925-4101-B1FA-B875F202F68A}"/>
              </a:ext>
            </a:extLst>
          </p:cNvPr>
          <p:cNvSpPr/>
          <p:nvPr/>
        </p:nvSpPr>
        <p:spPr>
          <a:xfrm>
            <a:off x="5884605"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গ</a:t>
            </a:r>
            <a:endParaRPr lang="en-US" dirty="0">
              <a:latin typeface="NikoshBAN" pitchFamily="2" charset="0"/>
              <a:cs typeface="NikoshBAN" pitchFamily="2" charset="0"/>
            </a:endParaRPr>
          </a:p>
        </p:txBody>
      </p:sp>
      <p:sp>
        <p:nvSpPr>
          <p:cNvPr id="23" name="Oval 22">
            <a:extLst>
              <a:ext uri="{FF2B5EF4-FFF2-40B4-BE49-F238E27FC236}">
                <a16:creationId xmlns:a16="http://schemas.microsoft.com/office/drawing/2014/main" id="{FC4AC81C-BA4D-46C6-846A-CEF72750515D}"/>
              </a:ext>
            </a:extLst>
          </p:cNvPr>
          <p:cNvSpPr/>
          <p:nvPr/>
        </p:nvSpPr>
        <p:spPr>
          <a:xfrm>
            <a:off x="5884605" y="5319556"/>
            <a:ext cx="457200" cy="4716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ঘ</a:t>
            </a:r>
            <a:endParaRPr lang="en-US" dirty="0">
              <a:latin typeface="NikoshBAN" pitchFamily="2" charset="0"/>
              <a:cs typeface="NikoshBAN" pitchFamily="2" charset="0"/>
            </a:endParaRPr>
          </a:p>
        </p:txBody>
      </p:sp>
      <p:sp>
        <p:nvSpPr>
          <p:cNvPr id="24" name="TextBox 23">
            <a:extLst>
              <a:ext uri="{FF2B5EF4-FFF2-40B4-BE49-F238E27FC236}">
                <a16:creationId xmlns:a16="http://schemas.microsoft.com/office/drawing/2014/main" id="{156335D8-DAC7-4CC1-A5C7-85A21DD660CD}"/>
              </a:ext>
            </a:extLst>
          </p:cNvPr>
          <p:cNvSpPr txBox="1"/>
          <p:nvPr/>
        </p:nvSpPr>
        <p:spPr>
          <a:xfrm>
            <a:off x="3217605" y="4800600"/>
            <a:ext cx="2514600" cy="369332"/>
          </a:xfrm>
          <a:prstGeom prst="rect">
            <a:avLst/>
          </a:prstGeom>
          <a:noFill/>
        </p:spPr>
        <p:txBody>
          <a:bodyPr wrap="square" rtlCol="0">
            <a:spAutoFit/>
          </a:bodyPr>
          <a:lstStyle/>
          <a:p>
            <a:r>
              <a:rPr lang="bn-BD" dirty="0">
                <a:latin typeface="NikoshBAN" pitchFamily="2" charset="0"/>
                <a:cs typeface="NikoshBAN" pitchFamily="2" charset="0"/>
              </a:rPr>
              <a:t>বাক্য প্রক্রিয়াকরণ</a:t>
            </a:r>
            <a:endParaRPr lang="en-US" dirty="0">
              <a:latin typeface="NikoshBAN" pitchFamily="2" charset="0"/>
              <a:cs typeface="NikoshBAN" pitchFamily="2" charset="0"/>
            </a:endParaRPr>
          </a:p>
        </p:txBody>
      </p:sp>
      <p:sp>
        <p:nvSpPr>
          <p:cNvPr id="25" name="TextBox 24">
            <a:extLst>
              <a:ext uri="{FF2B5EF4-FFF2-40B4-BE49-F238E27FC236}">
                <a16:creationId xmlns:a16="http://schemas.microsoft.com/office/drawing/2014/main" id="{F4AAEEC1-E096-4700-AE53-68964912F6C0}"/>
              </a:ext>
            </a:extLst>
          </p:cNvPr>
          <p:cNvSpPr txBox="1"/>
          <p:nvPr/>
        </p:nvSpPr>
        <p:spPr>
          <a:xfrm>
            <a:off x="3293805" y="5257800"/>
            <a:ext cx="2209800" cy="369332"/>
          </a:xfrm>
          <a:prstGeom prst="rect">
            <a:avLst/>
          </a:prstGeom>
          <a:noFill/>
        </p:spPr>
        <p:txBody>
          <a:bodyPr wrap="square" rtlCol="0">
            <a:spAutoFit/>
          </a:bodyPr>
          <a:lstStyle/>
          <a:p>
            <a:r>
              <a:rPr lang="bn-BD" dirty="0">
                <a:latin typeface="NikoshBAN" pitchFamily="2" charset="0"/>
                <a:cs typeface="NikoshBAN" pitchFamily="2" charset="0"/>
              </a:rPr>
              <a:t>বর্ণ প্রক্রিয়াকরণ</a:t>
            </a:r>
            <a:endParaRPr lang="en-US" dirty="0">
              <a:latin typeface="NikoshBAN" pitchFamily="2" charset="0"/>
              <a:cs typeface="NikoshBAN" pitchFamily="2" charset="0"/>
            </a:endParaRPr>
          </a:p>
        </p:txBody>
      </p:sp>
      <p:sp>
        <p:nvSpPr>
          <p:cNvPr id="26" name="TextBox 25">
            <a:extLst>
              <a:ext uri="{FF2B5EF4-FFF2-40B4-BE49-F238E27FC236}">
                <a16:creationId xmlns:a16="http://schemas.microsoft.com/office/drawing/2014/main" id="{E6293714-2BB4-4BB5-93AA-F319768308E0}"/>
              </a:ext>
            </a:extLst>
          </p:cNvPr>
          <p:cNvSpPr txBox="1"/>
          <p:nvPr/>
        </p:nvSpPr>
        <p:spPr>
          <a:xfrm>
            <a:off x="6418005" y="5272245"/>
            <a:ext cx="1981200" cy="369332"/>
          </a:xfrm>
          <a:prstGeom prst="rect">
            <a:avLst/>
          </a:prstGeom>
          <a:noFill/>
        </p:spPr>
        <p:txBody>
          <a:bodyPr wrap="square" rtlCol="0">
            <a:spAutoFit/>
          </a:bodyPr>
          <a:lstStyle/>
          <a:p>
            <a:r>
              <a:rPr lang="bn-BD" dirty="0">
                <a:latin typeface="NikoshBAN" pitchFamily="2" charset="0"/>
                <a:cs typeface="NikoshBAN" pitchFamily="2" charset="0"/>
              </a:rPr>
              <a:t>শব্দ প্রক্রিয়াকরণ</a:t>
            </a:r>
            <a:endParaRPr lang="en-US" dirty="0">
              <a:latin typeface="NikoshBAN" pitchFamily="2" charset="0"/>
              <a:cs typeface="NikoshBAN" pitchFamily="2" charset="0"/>
            </a:endParaRPr>
          </a:p>
        </p:txBody>
      </p:sp>
      <p:sp>
        <p:nvSpPr>
          <p:cNvPr id="27" name="TextBox 26">
            <a:extLst>
              <a:ext uri="{FF2B5EF4-FFF2-40B4-BE49-F238E27FC236}">
                <a16:creationId xmlns:a16="http://schemas.microsoft.com/office/drawing/2014/main" id="{414F6D88-E2F7-402D-B818-55936A57BDB8}"/>
              </a:ext>
            </a:extLst>
          </p:cNvPr>
          <p:cNvSpPr txBox="1"/>
          <p:nvPr/>
        </p:nvSpPr>
        <p:spPr>
          <a:xfrm>
            <a:off x="6494205" y="4815044"/>
            <a:ext cx="1752600" cy="381000"/>
          </a:xfrm>
          <a:prstGeom prst="rect">
            <a:avLst/>
          </a:prstGeom>
          <a:noFill/>
        </p:spPr>
        <p:txBody>
          <a:bodyPr wrap="square" rtlCol="0">
            <a:spAutoFit/>
          </a:bodyPr>
          <a:lstStyle/>
          <a:p>
            <a:r>
              <a:rPr lang="bn-BD" dirty="0">
                <a:latin typeface="NikoshBAN" pitchFamily="2" charset="0"/>
                <a:cs typeface="NikoshBAN" pitchFamily="2" charset="0"/>
              </a:rPr>
              <a:t>লিখা প্রক্রিয়াকরন</a:t>
            </a:r>
            <a:endParaRPr lang="en-US" dirty="0">
              <a:latin typeface="NikoshBAN" pitchFamily="2" charset="0"/>
              <a:cs typeface="NikoshBAN" pitchFamily="2" charset="0"/>
            </a:endParaRPr>
          </a:p>
        </p:txBody>
      </p:sp>
      <p:sp>
        <p:nvSpPr>
          <p:cNvPr id="28" name="5-Point Star 23">
            <a:extLst>
              <a:ext uri="{FF2B5EF4-FFF2-40B4-BE49-F238E27FC236}">
                <a16:creationId xmlns:a16="http://schemas.microsoft.com/office/drawing/2014/main" id="{620953D2-D418-40BF-8AD6-972E90EA5A5D}"/>
              </a:ext>
            </a:extLst>
          </p:cNvPr>
          <p:cNvSpPr/>
          <p:nvPr/>
        </p:nvSpPr>
        <p:spPr>
          <a:xfrm>
            <a:off x="5960805"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2A1F963-02E5-4830-BB26-7C75B8E2B71F}"/>
              </a:ext>
            </a:extLst>
          </p:cNvPr>
          <p:cNvSpPr/>
          <p:nvPr/>
        </p:nvSpPr>
        <p:spPr>
          <a:xfrm>
            <a:off x="8627805"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latin typeface="NikoshBAN" pitchFamily="2" charset="0"/>
                <a:cs typeface="NikoshBAN" pitchFamily="2" charset="0"/>
              </a:rPr>
              <a:t>সঠিক উত্তর </a:t>
            </a:r>
            <a:endParaRPr lang="en-US" dirty="0">
              <a:latin typeface="NikoshBAN" pitchFamily="2" charset="0"/>
              <a:cs typeface="NikoshBAN" pitchFamily="2" charset="0"/>
            </a:endParaRPr>
          </a:p>
        </p:txBody>
      </p:sp>
      <p:sp>
        <p:nvSpPr>
          <p:cNvPr id="2" name="Rectangle: Rounded Corners 1">
            <a:extLst>
              <a:ext uri="{FF2B5EF4-FFF2-40B4-BE49-F238E27FC236}">
                <a16:creationId xmlns:a16="http://schemas.microsoft.com/office/drawing/2014/main" id="{A4ED8EF9-F915-4830-B5F8-7A6ED0C51DD2}"/>
              </a:ext>
            </a:extLst>
          </p:cNvPr>
          <p:cNvSpPr/>
          <p:nvPr/>
        </p:nvSpPr>
        <p:spPr>
          <a:xfrm>
            <a:off x="3674809" y="589935"/>
            <a:ext cx="4916128" cy="779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latin typeface="NikoshBAN" pitchFamily="2" charset="0"/>
                <a:cs typeface="NikoshBAN" pitchFamily="2" charset="0"/>
              </a:rPr>
              <a:t>মূল্যায়ন</a:t>
            </a:r>
            <a:endParaRPr lang="en-US" sz="6000" dirty="0">
              <a:solidFill>
                <a:schemeClr val="tx1"/>
              </a:solidFill>
            </a:endParaRPr>
          </a:p>
        </p:txBody>
      </p:sp>
    </p:spTree>
    <p:extLst>
      <p:ext uri="{BB962C8B-B14F-4D97-AF65-F5344CB8AC3E}">
        <p14:creationId xmlns:p14="http://schemas.microsoft.com/office/powerpoint/2010/main" val="326450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3"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repeatCount="indefinite" fill="hold" grpId="0" nodeType="clickEffect">
                                  <p:stCondLst>
                                    <p:cond delay="0"/>
                                  </p:stCondLst>
                                  <p:endCondLst>
                                    <p:cond evt="onNext" delay="0">
                                      <p:tgtEl>
                                        <p:sldTgt/>
                                      </p:tgtEl>
                                    </p:cond>
                                  </p:end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9"/>
                  </p:tgtEl>
                </p:cond>
              </p:nextCondLst>
            </p:seq>
          </p:childTnLst>
        </p:cTn>
      </p:par>
    </p:tnLst>
    <p:bldLst>
      <p:bldP spid="18"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E874E619-B68D-4733-BAAE-26B265EA39EA}"/>
              </a:ext>
            </a:extLst>
          </p:cNvPr>
          <p:cNvSpPr/>
          <p:nvPr/>
        </p:nvSpPr>
        <p:spPr>
          <a:xfrm>
            <a:off x="1387579" y="3671023"/>
            <a:ext cx="9490587" cy="1209562"/>
          </a:xfrm>
          <a:prstGeom prst="rect">
            <a:avLst/>
          </a:prstGeom>
          <a:noFill/>
        </p:spPr>
        <p:style>
          <a:lnRef idx="1">
            <a:schemeClr val="accent5"/>
          </a:lnRef>
          <a:fillRef idx="2">
            <a:schemeClr val="accent5"/>
          </a:fillRef>
          <a:effectRef idx="1">
            <a:schemeClr val="accent5"/>
          </a:effectRef>
          <a:fontRef idx="minor">
            <a:schemeClr val="dk1"/>
          </a:fontRef>
        </p:style>
        <p:txBody>
          <a:bodyPr wrap="square" anchor="ctr">
            <a:spAutoFit/>
          </a:bodyPr>
          <a:lstStyle/>
          <a:p>
            <a:pPr marL="571500" indent="-571500" algn="ctr">
              <a:lnSpc>
                <a:spcPct val="80000"/>
              </a:lnSpc>
              <a:buFont typeface="Wingdings" panose="05000000000000000000" pitchFamily="2" charset="2"/>
              <a:buChar char="q"/>
            </a:pPr>
            <a:r>
              <a:rPr lang="bn-BD" sz="4400" b="1" dirty="0">
                <a:latin typeface="NikoshBAN" pitchFamily="2" charset="0"/>
                <a:cs typeface="NikoshBAN" pitchFamily="2" charset="0"/>
              </a:rPr>
              <a:t>ওয়ার্ড প্রসেসর ও টাইপরাইটারের মধ্যে পার্থক্য লি</a:t>
            </a:r>
            <a:r>
              <a:rPr lang="bn-IN" sz="4400" b="1" dirty="0">
                <a:latin typeface="NikoshBAN" pitchFamily="2" charset="0"/>
                <a:cs typeface="NikoshBAN" pitchFamily="2" charset="0"/>
              </a:rPr>
              <a:t>খে আনবে</a:t>
            </a:r>
            <a:r>
              <a:rPr lang="bn-BD" sz="4400" b="1" dirty="0">
                <a:latin typeface="NikoshBAN" pitchFamily="2" charset="0"/>
                <a:cs typeface="NikoshBAN" pitchFamily="2" charset="0"/>
              </a:rPr>
              <a:t>।</a:t>
            </a:r>
          </a:p>
        </p:txBody>
      </p:sp>
      <p:sp>
        <p:nvSpPr>
          <p:cNvPr id="2" name="Rectangle: Rounded Corners 1">
            <a:extLst>
              <a:ext uri="{FF2B5EF4-FFF2-40B4-BE49-F238E27FC236}">
                <a16:creationId xmlns:a16="http://schemas.microsoft.com/office/drawing/2014/main" id="{48C5A6A0-2472-4A86-9C00-CD0FEC59A207}"/>
              </a:ext>
            </a:extLst>
          </p:cNvPr>
          <p:cNvSpPr/>
          <p:nvPr/>
        </p:nvSpPr>
        <p:spPr>
          <a:xfrm>
            <a:off x="4100052" y="988142"/>
            <a:ext cx="5309419" cy="1401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endParaRPr>
          </a:p>
        </p:txBody>
      </p:sp>
      <p:sp>
        <p:nvSpPr>
          <p:cNvPr id="3" name="TextBox 2">
            <a:extLst>
              <a:ext uri="{FF2B5EF4-FFF2-40B4-BE49-F238E27FC236}">
                <a16:creationId xmlns:a16="http://schemas.microsoft.com/office/drawing/2014/main" id="{80CEAAB5-0228-4048-957B-36A22250BAF2}"/>
              </a:ext>
            </a:extLst>
          </p:cNvPr>
          <p:cNvSpPr txBox="1"/>
          <p:nvPr/>
        </p:nvSpPr>
        <p:spPr>
          <a:xfrm>
            <a:off x="5454445" y="1172240"/>
            <a:ext cx="2600632" cy="830997"/>
          </a:xfrm>
          <a:prstGeom prst="rect">
            <a:avLst/>
          </a:prstGeom>
          <a:noFill/>
        </p:spPr>
        <p:txBody>
          <a:bodyPr wrap="square" rtlCol="0">
            <a:prstTxWarp prst="textPlain">
              <a:avLst/>
            </a:prstTxWarp>
            <a:spAutoFit/>
          </a:bodyPr>
          <a:lstStyle/>
          <a:p>
            <a:r>
              <a:rPr lang="bn-BD" sz="4800" dirty="0">
                <a:latin typeface="NikoshBAN" pitchFamily="2" charset="0"/>
                <a:cs typeface="NikoshBAN" pitchFamily="2" charset="0"/>
              </a:rPr>
              <a:t>বাড়ির কাজ</a:t>
            </a:r>
            <a:endParaRPr lang="en-US" sz="4800" dirty="0"/>
          </a:p>
        </p:txBody>
      </p:sp>
      <p:pic>
        <p:nvPicPr>
          <p:cNvPr id="9" name="Picture 8" descr="E:\MOTIAR\D,contennt Picture 2\home2.jpg">
            <a:extLst>
              <a:ext uri="{FF2B5EF4-FFF2-40B4-BE49-F238E27FC236}">
                <a16:creationId xmlns:a16="http://schemas.microsoft.com/office/drawing/2014/main" id="{BC3CFB3D-31FC-49E0-B7BA-3EFAFECF6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1" y="617127"/>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92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97EB7F15-98B1-439F-8637-24D9A6E69F7B}"/>
              </a:ext>
            </a:extLst>
          </p:cNvPr>
          <p:cNvSpPr/>
          <p:nvPr/>
        </p:nvSpPr>
        <p:spPr>
          <a:xfrm>
            <a:off x="2431486" y="4422728"/>
            <a:ext cx="7924800" cy="1094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5400" dirty="0">
                <a:solidFill>
                  <a:schemeClr val="tx1"/>
                </a:solidFill>
                <a:latin typeface="NikoshBAN" panose="02000000000000000000" pitchFamily="2" charset="0"/>
                <a:cs typeface="NikoshBAN" panose="02000000000000000000" pitchFamily="2" charset="0"/>
              </a:rPr>
              <a:t>আজকের ক্লাসে সবাইকে ধন্যবাদ</a:t>
            </a:r>
            <a:endParaRPr lang="en-US"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921C1E9-74AE-43BE-8DD6-5A1F9417B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654" y="895817"/>
            <a:ext cx="3228975" cy="25331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82973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15D7BA2E-EB16-40FF-BFEF-B7C80F0535EF}"/>
              </a:ext>
            </a:extLst>
          </p:cNvPr>
          <p:cNvSpPr txBox="1"/>
          <p:nvPr/>
        </p:nvSpPr>
        <p:spPr>
          <a:xfrm>
            <a:off x="2993922" y="838200"/>
            <a:ext cx="7315200" cy="646331"/>
          </a:xfrm>
          <a:prstGeom prst="rect">
            <a:avLst/>
          </a:prstGeom>
          <a:noFill/>
        </p:spPr>
        <p:txBody>
          <a:bodyPr wrap="square" rtlCol="0">
            <a:spAutoFit/>
          </a:bodyPr>
          <a:lstStyle/>
          <a:p>
            <a:pPr algn="ctr"/>
            <a:r>
              <a:rPr lang="bn-BD" sz="3600" b="1" dirty="0">
                <a:latin typeface="NikoshBAN"/>
                <a:cs typeface="NikoshBAN" pitchFamily="2" charset="0"/>
              </a:rPr>
              <a:t>চিত্রটিতে আমরা কী দেখতে পাচ্ছি?</a:t>
            </a:r>
            <a:endParaRPr lang="en-US" sz="3600" b="1" dirty="0">
              <a:latin typeface="NikoshBAN"/>
              <a:cs typeface="NikoshBAN" pitchFamily="2" charset="0"/>
            </a:endParaRPr>
          </a:p>
        </p:txBody>
      </p:sp>
      <p:sp>
        <p:nvSpPr>
          <p:cNvPr id="12" name="TextBox 11">
            <a:extLst>
              <a:ext uri="{FF2B5EF4-FFF2-40B4-BE49-F238E27FC236}">
                <a16:creationId xmlns:a16="http://schemas.microsoft.com/office/drawing/2014/main" id="{CDB1DA6C-1473-4C8C-8126-B8C8A2850382}"/>
              </a:ext>
            </a:extLst>
          </p:cNvPr>
          <p:cNvSpPr txBox="1"/>
          <p:nvPr/>
        </p:nvSpPr>
        <p:spPr>
          <a:xfrm>
            <a:off x="2236839" y="5562599"/>
            <a:ext cx="25146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খাতা, কলম</a:t>
            </a:r>
            <a:endParaRPr lang="en-US" sz="3200" b="1" dirty="0">
              <a:latin typeface="NikoshBAN" pitchFamily="2" charset="0"/>
              <a:cs typeface="NikoshBAN" pitchFamily="2" charset="0"/>
            </a:endParaRPr>
          </a:p>
        </p:txBody>
      </p:sp>
      <p:sp>
        <p:nvSpPr>
          <p:cNvPr id="13" name="TextBox 12">
            <a:extLst>
              <a:ext uri="{FF2B5EF4-FFF2-40B4-BE49-F238E27FC236}">
                <a16:creationId xmlns:a16="http://schemas.microsoft.com/office/drawing/2014/main" id="{EC5E95B7-AB38-410C-B099-016D5A234C79}"/>
              </a:ext>
            </a:extLst>
          </p:cNvPr>
          <p:cNvSpPr txBox="1"/>
          <p:nvPr/>
        </p:nvSpPr>
        <p:spPr>
          <a:xfrm>
            <a:off x="7268496" y="5562599"/>
            <a:ext cx="33528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খাতার পৃষ্ঠা, পেন্সিল</a:t>
            </a:r>
            <a:endParaRPr lang="en-US" sz="3200" b="1"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1C5A89EF-472B-4DF5-9DB2-D96C74523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718" y="1712433"/>
            <a:ext cx="3622264" cy="3622264"/>
          </a:xfrm>
          <a:prstGeom prst="rect">
            <a:avLst/>
          </a:prstGeom>
        </p:spPr>
      </p:pic>
      <p:pic>
        <p:nvPicPr>
          <p:cNvPr id="9" name="Picture 8">
            <a:extLst>
              <a:ext uri="{FF2B5EF4-FFF2-40B4-BE49-F238E27FC236}">
                <a16:creationId xmlns:a16="http://schemas.microsoft.com/office/drawing/2014/main" id="{DDBC0C7A-0C16-41EF-AAC3-9D9094AC0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760" y="1770044"/>
            <a:ext cx="3622264" cy="3622264"/>
          </a:xfrm>
          <a:prstGeom prst="rect">
            <a:avLst/>
          </a:prstGeom>
        </p:spPr>
      </p:pic>
    </p:spTree>
    <p:extLst>
      <p:ext uri="{BB962C8B-B14F-4D97-AF65-F5344CB8AC3E}">
        <p14:creationId xmlns:p14="http://schemas.microsoft.com/office/powerpoint/2010/main" val="1837101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7ECF2706-1EF7-43A1-A470-220A5333215E}"/>
              </a:ext>
            </a:extLst>
          </p:cNvPr>
          <p:cNvSpPr txBox="1"/>
          <p:nvPr/>
        </p:nvSpPr>
        <p:spPr>
          <a:xfrm>
            <a:off x="4923563" y="4952888"/>
            <a:ext cx="2713940" cy="415498"/>
          </a:xfrm>
          <a:prstGeom prst="rect">
            <a:avLst/>
          </a:prstGeom>
          <a:noFill/>
        </p:spPr>
        <p:txBody>
          <a:bodyPr wrap="square" rtlCol="0">
            <a:prstTxWarp prst="textPlain">
              <a:avLst/>
            </a:prstTxWarp>
            <a:spAutoFit/>
          </a:bodyPr>
          <a:lstStyle/>
          <a:p>
            <a:pPr algn="ctr"/>
            <a:r>
              <a:rPr lang="bn-BD" sz="3200" dirty="0">
                <a:latin typeface="NikoshBAN" panose="02000000000000000000" pitchFamily="2" charset="0"/>
                <a:cs typeface="NikoshBAN" panose="02000000000000000000" pitchFamily="2" charset="0"/>
              </a:rPr>
              <a:t>মাইক্রোসফট ওয়ার্ড </a:t>
            </a:r>
            <a:endParaRPr lang="en-US" sz="32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1AE2360C-240F-4E13-86FE-ECA7C9ACB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808" y="631766"/>
            <a:ext cx="4262130" cy="4262130"/>
          </a:xfrm>
          <a:prstGeom prst="rect">
            <a:avLst/>
          </a:prstGeom>
        </p:spPr>
      </p:pic>
      <p:sp>
        <p:nvSpPr>
          <p:cNvPr id="7" name="Rectangle 6">
            <a:extLst>
              <a:ext uri="{FF2B5EF4-FFF2-40B4-BE49-F238E27FC236}">
                <a16:creationId xmlns:a16="http://schemas.microsoft.com/office/drawing/2014/main" id="{54C5E7CE-B405-43E8-84C4-62AC489BF3FF}"/>
              </a:ext>
            </a:extLst>
          </p:cNvPr>
          <p:cNvSpPr/>
          <p:nvPr/>
        </p:nvSpPr>
        <p:spPr>
          <a:xfrm>
            <a:off x="1730479" y="5721792"/>
            <a:ext cx="8991600" cy="30726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prstTxWarp prst="textPlain">
              <a:avLst/>
            </a:prstTxWarp>
          </a:bodyPr>
          <a:lstStyle/>
          <a:p>
            <a:pPr algn="ctr"/>
            <a:r>
              <a:rPr lang="bn-BD" sz="2400" dirty="0">
                <a:latin typeface="NikoshBAN" pitchFamily="2" charset="0"/>
                <a:cs typeface="NikoshBAN" pitchFamily="2" charset="0"/>
              </a:rPr>
              <a:t>তাহলে বল  লেখালেখির কাজ করতে   আমরা কোন সফটওয়্যার ব্যবহার করি</a:t>
            </a:r>
            <a:r>
              <a:rPr lang="en-US" sz="2400" dirty="0">
                <a:latin typeface="NikoshBAN" pitchFamily="2" charset="0"/>
                <a:cs typeface="NikoshBAN" pitchFamily="2" charset="0"/>
              </a:rPr>
              <a:t>?</a:t>
            </a:r>
            <a:r>
              <a:rPr lang="bn-BD" sz="2400" dirty="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143127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54C5E7CE-B405-43E8-84C4-62AC489BF3FF}"/>
              </a:ext>
            </a:extLst>
          </p:cNvPr>
          <p:cNvSpPr/>
          <p:nvPr/>
        </p:nvSpPr>
        <p:spPr>
          <a:xfrm>
            <a:off x="1637073" y="4659909"/>
            <a:ext cx="8991600" cy="30726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prstTxWarp prst="textPlain">
              <a:avLst/>
            </a:prstTxWarp>
          </a:bodyPr>
          <a:lstStyle/>
          <a:p>
            <a:pPr algn="ctr"/>
            <a:r>
              <a:rPr lang="bn-BD" sz="2400" dirty="0">
                <a:latin typeface="NikoshBAN" pitchFamily="2" charset="0"/>
                <a:cs typeface="NikoshBAN" pitchFamily="2" charset="0"/>
              </a:rPr>
              <a:t>তাহলে বল  লেখালেখির কাজ করতে   আমরা কোন সফটওয়্যার ব্যবহার করি</a:t>
            </a:r>
            <a:r>
              <a:rPr lang="en-US" sz="2400" dirty="0">
                <a:latin typeface="NikoshBAN" pitchFamily="2" charset="0"/>
                <a:cs typeface="NikoshBAN" pitchFamily="2" charset="0"/>
              </a:rPr>
              <a:t>?</a:t>
            </a:r>
          </a:p>
        </p:txBody>
      </p:sp>
      <p:pic>
        <p:nvPicPr>
          <p:cNvPr id="8" name="Picture 7">
            <a:extLst>
              <a:ext uri="{FF2B5EF4-FFF2-40B4-BE49-F238E27FC236}">
                <a16:creationId xmlns:a16="http://schemas.microsoft.com/office/drawing/2014/main" id="{A0C5672F-E44C-4CA9-ABB4-655D3442B833}"/>
              </a:ext>
            </a:extLst>
          </p:cNvPr>
          <p:cNvPicPr>
            <a:picLocks noChangeAspect="1"/>
          </p:cNvPicPr>
          <p:nvPr/>
        </p:nvPicPr>
        <p:blipFill rotWithShape="1">
          <a:blip r:embed="rId3">
            <a:extLst>
              <a:ext uri="{28A0092B-C50C-407E-A947-70E740481C1C}">
                <a14:useLocalDpi xmlns:a14="http://schemas.microsoft.com/office/drawing/2010/main" val="0"/>
              </a:ext>
            </a:extLst>
          </a:blip>
          <a:srcRect b="8211"/>
          <a:stretch/>
        </p:blipFill>
        <p:spPr>
          <a:xfrm>
            <a:off x="3650072" y="1440426"/>
            <a:ext cx="4891856" cy="2763186"/>
          </a:xfrm>
          <a:prstGeom prst="rect">
            <a:avLst/>
          </a:prstGeom>
        </p:spPr>
      </p:pic>
    </p:spTree>
    <p:extLst>
      <p:ext uri="{BB962C8B-B14F-4D97-AF65-F5344CB8AC3E}">
        <p14:creationId xmlns:p14="http://schemas.microsoft.com/office/powerpoint/2010/main" val="3029644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CBBD9C46-5D89-412C-800F-FBB237E9A4A4}"/>
              </a:ext>
            </a:extLst>
          </p:cNvPr>
          <p:cNvSpPr/>
          <p:nvPr/>
        </p:nvSpPr>
        <p:spPr>
          <a:xfrm>
            <a:off x="3701845" y="575187"/>
            <a:ext cx="4807974" cy="707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itchFamily="2" charset="0"/>
                <a:cs typeface="NikoshBAN" pitchFamily="2" charset="0"/>
              </a:rPr>
              <a:t>ওয়ার্ড প্রসেসর</a:t>
            </a:r>
            <a:endParaRPr lang="en-US" sz="4400" dirty="0">
              <a:solidFill>
                <a:schemeClr val="tx1"/>
              </a:solidFill>
              <a:latin typeface="NikoshBAN" pitchFamily="2" charset="0"/>
              <a:cs typeface="NikoshBAN" pitchFamily="2" charset="0"/>
            </a:endParaRPr>
          </a:p>
        </p:txBody>
      </p:sp>
      <p:pic>
        <p:nvPicPr>
          <p:cNvPr id="10" name="Picture 9">
            <a:extLst>
              <a:ext uri="{FF2B5EF4-FFF2-40B4-BE49-F238E27FC236}">
                <a16:creationId xmlns:a16="http://schemas.microsoft.com/office/drawing/2014/main" id="{5E339B1C-D37B-4F3B-A49E-AFC4BC35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31" y="1859102"/>
            <a:ext cx="3506737" cy="3744482"/>
          </a:xfrm>
          <a:prstGeom prst="rect">
            <a:avLst/>
          </a:prstGeom>
        </p:spPr>
      </p:pic>
    </p:spTree>
    <p:extLst>
      <p:ext uri="{BB962C8B-B14F-4D97-AF65-F5344CB8AC3E}">
        <p14:creationId xmlns:p14="http://schemas.microsoft.com/office/powerpoint/2010/main" val="165058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4340603-C5E3-43A6-A175-E7114E8D8A68}"/>
              </a:ext>
            </a:extLst>
          </p:cNvPr>
          <p:cNvSpPr/>
          <p:nvPr/>
        </p:nvSpPr>
        <p:spPr>
          <a:xfrm>
            <a:off x="963563" y="2416143"/>
            <a:ext cx="10338619" cy="3179332"/>
          </a:xfrm>
          <a:prstGeom prst="rect">
            <a:avLst/>
          </a:prstGeom>
          <a:ln>
            <a:solidFill>
              <a:srgbClr val="92D050"/>
            </a:solidFill>
          </a:ln>
        </p:spPr>
        <p:txBody>
          <a:bodyPr wrap="square">
            <a:spAutoFit/>
          </a:bodyPr>
          <a:lstStyle/>
          <a:p>
            <a:pPr>
              <a:lnSpc>
                <a:spcPct val="80000"/>
              </a:lnSpc>
              <a:buNone/>
            </a:pPr>
            <a:endParaRPr lang="bn-BD" sz="4400" dirty="0">
              <a:latin typeface="NikoshBAN" pitchFamily="2" charset="0"/>
              <a:cs typeface="NikoshBAN" pitchFamily="2" charset="0"/>
            </a:endParaRPr>
          </a:p>
          <a:p>
            <a:pPr>
              <a:lnSpc>
                <a:spcPct val="80000"/>
              </a:lnSpc>
              <a:buNone/>
            </a:pPr>
            <a:r>
              <a:rPr lang="bn-BD" sz="4000" dirty="0">
                <a:latin typeface="NikoshBAN" pitchFamily="2" charset="0"/>
                <a:cs typeface="NikoshBAN" pitchFamily="2" charset="0"/>
              </a:rPr>
              <a:t>এ</a:t>
            </a:r>
            <a:r>
              <a:rPr lang="as-IN" sz="4000" dirty="0">
                <a:latin typeface="NikoshBAN" pitchFamily="2" charset="0"/>
                <a:cs typeface="NikoshBAN" pitchFamily="2" charset="0"/>
              </a:rPr>
              <a:t>ই</a:t>
            </a:r>
            <a:r>
              <a:rPr lang="bn-BD" sz="4000" dirty="0">
                <a:latin typeface="NikoshBAN" pitchFamily="2" charset="0"/>
                <a:cs typeface="NikoshBAN" pitchFamily="2" charset="0"/>
              </a:rPr>
              <a:t> পাঠ শেষে শিক্ষার্থীরা...</a:t>
            </a:r>
            <a:endParaRPr lang="bn-BD" sz="1400" dirty="0">
              <a:latin typeface="NikoshBAN" pitchFamily="2" charset="0"/>
              <a:cs typeface="NikoshBAN" pitchFamily="2" charset="0"/>
            </a:endParaRPr>
          </a:p>
          <a:p>
            <a:pPr>
              <a:lnSpc>
                <a:spcPct val="80000"/>
              </a:lnSpc>
              <a:buNone/>
            </a:pPr>
            <a:r>
              <a:rPr lang="bn-BD" sz="4000" dirty="0">
                <a:latin typeface="NikoshBAN" pitchFamily="2" charset="0"/>
                <a:cs typeface="NikoshBAN" pitchFamily="2" charset="0"/>
              </a:rPr>
              <a:t>১। ওয়ার্ড প্রসেসর </a:t>
            </a:r>
            <a:r>
              <a:rPr lang="bn-IN" sz="4000" dirty="0">
                <a:latin typeface="NikoshBAN" pitchFamily="2" charset="0"/>
                <a:cs typeface="NikoshBAN" pitchFamily="2" charset="0"/>
              </a:rPr>
              <a:t>কী বলতে </a:t>
            </a:r>
            <a:r>
              <a:rPr lang="bn-BD" sz="4000" dirty="0">
                <a:latin typeface="NikoshBAN" pitchFamily="2" charset="0"/>
                <a:cs typeface="NikoshBAN" pitchFamily="2" charset="0"/>
              </a:rPr>
              <a:t>পারবে</a:t>
            </a:r>
            <a:r>
              <a:rPr lang="bn-IN" sz="4000" dirty="0">
                <a:latin typeface="NikoshBAN" pitchFamily="2" charset="0"/>
                <a:cs typeface="NikoshBAN" pitchFamily="2" charset="0"/>
              </a:rPr>
              <a:t>;</a:t>
            </a:r>
            <a:endParaRPr lang="bn-BD" sz="4000" dirty="0">
              <a:latin typeface="NikoshBAN" pitchFamily="2" charset="0"/>
              <a:cs typeface="NikoshBAN" pitchFamily="2" charset="0"/>
            </a:endParaRPr>
          </a:p>
          <a:p>
            <a:pPr>
              <a:lnSpc>
                <a:spcPct val="80000"/>
              </a:lnSpc>
              <a:buNone/>
            </a:pPr>
            <a:r>
              <a:rPr lang="bn-BD" sz="4000" dirty="0">
                <a:latin typeface="NikoshBAN" pitchFamily="2" charset="0"/>
                <a:cs typeface="NikoshBAN" pitchFamily="2" charset="0"/>
              </a:rPr>
              <a:t>২। ওয়ার্ড প্রসেসর ও টাইপ</a:t>
            </a:r>
            <a:r>
              <a:rPr lang="en-US" sz="4000" dirty="0">
                <a:latin typeface="NikoshBAN" pitchFamily="2" charset="0"/>
                <a:cs typeface="NikoshBAN" pitchFamily="2" charset="0"/>
              </a:rPr>
              <a:t> </a:t>
            </a:r>
            <a:r>
              <a:rPr lang="bn-BD" sz="4000" dirty="0">
                <a:latin typeface="NikoshBAN" pitchFamily="2" charset="0"/>
                <a:cs typeface="NikoshBAN" pitchFamily="2" charset="0"/>
              </a:rPr>
              <a:t>রাইটারের মধ্যে পার্থক্য </a:t>
            </a:r>
            <a:r>
              <a:rPr lang="bn-IN" sz="4000" dirty="0">
                <a:latin typeface="NikoshBAN" pitchFamily="2" charset="0"/>
                <a:cs typeface="NikoshBAN" pitchFamily="2" charset="0"/>
              </a:rPr>
              <a:t>নির্ধারণ</a:t>
            </a:r>
            <a:r>
              <a:rPr lang="bn-BD" sz="4000" dirty="0">
                <a:latin typeface="NikoshBAN" pitchFamily="2" charset="0"/>
                <a:cs typeface="NikoshBAN" pitchFamily="2" charset="0"/>
              </a:rPr>
              <a:t> করতে পারবে</a:t>
            </a:r>
            <a:r>
              <a:rPr lang="bn-IN" sz="4000" dirty="0">
                <a:latin typeface="NikoshBAN" pitchFamily="2" charset="0"/>
                <a:cs typeface="NikoshBAN" pitchFamily="2" charset="0"/>
              </a:rPr>
              <a:t>;</a:t>
            </a:r>
            <a:r>
              <a:rPr lang="bn-BD" sz="4000" dirty="0">
                <a:latin typeface="NikoshBAN" pitchFamily="2" charset="0"/>
                <a:cs typeface="NikoshBAN" pitchFamily="2" charset="0"/>
              </a:rPr>
              <a:t> </a:t>
            </a:r>
          </a:p>
          <a:p>
            <a:pPr>
              <a:lnSpc>
                <a:spcPct val="80000"/>
              </a:lnSpc>
              <a:buNone/>
            </a:pPr>
            <a:endParaRPr lang="en-US" sz="4400" dirty="0">
              <a:latin typeface="NikoshBAN" pitchFamily="2" charset="0"/>
              <a:cs typeface="NikoshBAN" pitchFamily="2" charset="0"/>
            </a:endParaRPr>
          </a:p>
        </p:txBody>
      </p:sp>
      <p:sp>
        <p:nvSpPr>
          <p:cNvPr id="7" name="Title 3">
            <a:extLst>
              <a:ext uri="{FF2B5EF4-FFF2-40B4-BE49-F238E27FC236}">
                <a16:creationId xmlns:a16="http://schemas.microsoft.com/office/drawing/2014/main" id="{6F896833-3776-4D27-952E-8DB36E476D20}"/>
              </a:ext>
            </a:extLst>
          </p:cNvPr>
          <p:cNvSpPr>
            <a:spLocks noGrp="1"/>
          </p:cNvSpPr>
          <p:nvPr>
            <p:ph type="title"/>
          </p:nvPr>
        </p:nvSpPr>
        <p:spPr>
          <a:xfrm>
            <a:off x="4112342" y="831609"/>
            <a:ext cx="3967315" cy="838200"/>
          </a:xfrm>
        </p:spPr>
        <p:txBody>
          <a:bodyPr>
            <a:prstTxWarp prst="textPlain">
              <a:avLst/>
            </a:prstTxWarp>
            <a:normAutofit/>
          </a:bodyPr>
          <a:lstStyle/>
          <a:p>
            <a:r>
              <a:rPr lang="bn-BD" sz="2400" u="sng" dirty="0">
                <a:latin typeface="NikoshBAN" pitchFamily="2" charset="0"/>
                <a:cs typeface="NikoshBAN" pitchFamily="2" charset="0"/>
              </a:rPr>
              <a:t>শিখনফল</a:t>
            </a:r>
            <a:endParaRPr lang="en-US" sz="2400" u="sng" dirty="0">
              <a:latin typeface="NikoshBAN" pitchFamily="2" charset="0"/>
              <a:cs typeface="NikoshBAN" pitchFamily="2" charset="0"/>
            </a:endParaRPr>
          </a:p>
        </p:txBody>
      </p:sp>
    </p:spTree>
    <p:extLst>
      <p:ext uri="{BB962C8B-B14F-4D97-AF65-F5344CB8AC3E}">
        <p14:creationId xmlns:p14="http://schemas.microsoft.com/office/powerpoint/2010/main" val="128894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C0BA643C-35AB-442B-991A-39B3835DCC54}"/>
              </a:ext>
            </a:extLst>
          </p:cNvPr>
          <p:cNvSpPr/>
          <p:nvPr/>
        </p:nvSpPr>
        <p:spPr>
          <a:xfrm>
            <a:off x="811161" y="4575853"/>
            <a:ext cx="4925961" cy="775700"/>
          </a:xfrm>
          <a:prstGeom prst="rect">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ওয়ার্ড প্রসেসরের একটি খালি ডকুমেন্ট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60355D74-A5AB-4D77-8C1E-92C1D32AB843}"/>
              </a:ext>
            </a:extLst>
          </p:cNvPr>
          <p:cNvSpPr/>
          <p:nvPr/>
        </p:nvSpPr>
        <p:spPr>
          <a:xfrm>
            <a:off x="6135326" y="4575853"/>
            <a:ext cx="5456906" cy="775700"/>
          </a:xfrm>
          <a:prstGeom prst="rect">
            <a:avLst/>
          </a:prstGeom>
          <a:noFill/>
          <a:ln w="9525">
            <a:solidFill>
              <a:schemeClr val="tx1"/>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ওয়ার্ড প্রসেসরের একটি লিখিত ডকুমেন্ট</a:t>
            </a:r>
            <a:endParaRPr lang="en-US" sz="3200" dirty="0">
              <a:solidFill>
                <a:schemeClr val="tx1"/>
              </a:solidFill>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8298280E-CACD-49E5-94D3-0FCCB72A26AE}"/>
              </a:ext>
            </a:extLst>
          </p:cNvPr>
          <p:cNvGrpSpPr/>
          <p:nvPr/>
        </p:nvGrpSpPr>
        <p:grpSpPr>
          <a:xfrm>
            <a:off x="6857730" y="1681316"/>
            <a:ext cx="4309256" cy="2548376"/>
            <a:chOff x="6857730" y="1681316"/>
            <a:chExt cx="4309256" cy="2548376"/>
          </a:xfrm>
        </p:grpSpPr>
        <p:pic>
          <p:nvPicPr>
            <p:cNvPr id="13" name="Picture 12">
              <a:extLst>
                <a:ext uri="{FF2B5EF4-FFF2-40B4-BE49-F238E27FC236}">
                  <a16:creationId xmlns:a16="http://schemas.microsoft.com/office/drawing/2014/main" id="{4A54E048-26C4-49C1-8C60-6D2BBADFD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730" y="1681316"/>
              <a:ext cx="4309256" cy="2548376"/>
            </a:xfrm>
            <a:prstGeom prst="rect">
              <a:avLst/>
            </a:prstGeom>
            <a:ln>
              <a:noFill/>
            </a:ln>
            <a:effectLst>
              <a:outerShdw blurRad="190500" algn="tl" rotWithShape="0">
                <a:srgbClr val="000000">
                  <a:alpha val="70000"/>
                </a:srgbClr>
              </a:outerShdw>
            </a:effectLst>
          </p:spPr>
        </p:pic>
        <p:sp>
          <p:nvSpPr>
            <p:cNvPr id="14" name="Rectangle 13">
              <a:extLst>
                <a:ext uri="{FF2B5EF4-FFF2-40B4-BE49-F238E27FC236}">
                  <a16:creationId xmlns:a16="http://schemas.microsoft.com/office/drawing/2014/main" id="{C03CFA3B-E898-4F40-9095-D4CD7F531F06}"/>
                </a:ext>
              </a:extLst>
            </p:cNvPr>
            <p:cNvSpPr/>
            <p:nvPr/>
          </p:nvSpPr>
          <p:spPr>
            <a:xfrm>
              <a:off x="6920678" y="2188104"/>
              <a:ext cx="4118873" cy="2041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1600" dirty="0">
                  <a:solidFill>
                    <a:schemeClr val="tx1"/>
                  </a:solidFill>
                  <a:latin typeface="NikoshBAN" panose="02000000000000000000" pitchFamily="2" charset="0"/>
                  <a:cs typeface="NikoshBAN" panose="02000000000000000000" pitchFamily="2" charset="0"/>
                </a:rPr>
                <a:t>মাইক্রোসফট ওয়ার্ড হল একটি ওয়ার্ড প্রসেসিং সফটওয়ার। এর সাহায্যে, দলিল,  প্রশ্ন, চিঠিপত্র টাইপ করা ছাড়াও প্রিন্ট দেওয়া, ছোটখাট ডিজাইন করা, বই তৈরি করাসহ বিভিন্ন কাজ করা হয়। অত্যন্ত সহজ এই প্রোগ্রামটি সারা বিশ্বে প্রচলিত আছে। এটির ইন্টারফেস খুবই সহজ হওয়ার কারনে সামান্য কম্পিউটার জানা যে কোন ব্যক্তি তার প্রয়োজন অনুসারে কম্পিউটারে লেখালিখির কাজ সম্পাদন/সংরক্ষণ করতে পারেন।</a:t>
              </a:r>
              <a:endParaRPr lang="en-US" sz="1600" dirty="0">
                <a:solidFill>
                  <a:schemeClr val="tx1"/>
                </a:solidFill>
                <a:latin typeface="NikoshBAN" panose="02000000000000000000" pitchFamily="2" charset="0"/>
                <a:cs typeface="NikoshBAN" pitchFamily="2" charset="0"/>
              </a:endParaRPr>
            </a:p>
          </p:txBody>
        </p:sp>
      </p:grpSp>
      <p:pic>
        <p:nvPicPr>
          <p:cNvPr id="3" name="Picture 2">
            <a:extLst>
              <a:ext uri="{FF2B5EF4-FFF2-40B4-BE49-F238E27FC236}">
                <a16:creationId xmlns:a16="http://schemas.microsoft.com/office/drawing/2014/main" id="{34AE9BB0-CB6B-42AE-A42C-B64C7F1C1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449" y="1681316"/>
            <a:ext cx="4597188" cy="25483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155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FBA779-30B7-47F2-BD3E-614A918874B2}"/>
              </a:ext>
            </a:extLst>
          </p:cNvPr>
          <p:cNvGrpSpPr/>
          <p:nvPr/>
        </p:nvGrpSpPr>
        <p:grpSpPr>
          <a:xfrm>
            <a:off x="309715" y="294969"/>
            <a:ext cx="11602067" cy="6541470"/>
            <a:chOff x="309715" y="294969"/>
            <a:chExt cx="11602067" cy="6541470"/>
          </a:xfrm>
        </p:grpSpPr>
        <p:pic>
          <p:nvPicPr>
            <p:cNvPr id="4" name="Picture 3">
              <a:extLst>
                <a:ext uri="{FF2B5EF4-FFF2-40B4-BE49-F238E27FC236}">
                  <a16:creationId xmlns:a16="http://schemas.microsoft.com/office/drawing/2014/main" id="{876EDA03-8762-4669-BEDD-0FD461564B11}"/>
                </a:ext>
              </a:extLst>
            </p:cNvPr>
            <p:cNvPicPr>
              <a:picLocks noChangeAspect="1"/>
            </p:cNvPicPr>
            <p:nvPr/>
          </p:nvPicPr>
          <p:blipFill>
            <a:blip r:embed="rId2"/>
            <a:stretch>
              <a:fillRect/>
            </a:stretch>
          </p:blipFill>
          <p:spPr>
            <a:xfrm>
              <a:off x="309715" y="6400801"/>
              <a:ext cx="11602067" cy="435638"/>
            </a:xfrm>
            <a:prstGeom prst="rect">
              <a:avLst/>
            </a:prstGeom>
          </p:spPr>
        </p:pic>
        <p:sp>
          <p:nvSpPr>
            <p:cNvPr id="5" name="Rectangle 4">
              <a:extLst>
                <a:ext uri="{FF2B5EF4-FFF2-40B4-BE49-F238E27FC236}">
                  <a16:creationId xmlns:a16="http://schemas.microsoft.com/office/drawing/2014/main" id="{68B2474D-223E-4374-93E1-16F5A8CC6334}"/>
                </a:ext>
              </a:extLst>
            </p:cNvPr>
            <p:cNvSpPr/>
            <p:nvPr/>
          </p:nvSpPr>
          <p:spPr>
            <a:xfrm>
              <a:off x="412956" y="294969"/>
              <a:ext cx="11439834" cy="60468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72877907-64D4-4D15-98B5-5CEE1B801367}"/>
              </a:ext>
            </a:extLst>
          </p:cNvPr>
          <p:cNvSpPr txBox="1"/>
          <p:nvPr/>
        </p:nvSpPr>
        <p:spPr>
          <a:xfrm>
            <a:off x="2828822" y="5221979"/>
            <a:ext cx="7843932" cy="584775"/>
          </a:xfrm>
          <a:prstGeom prst="rect">
            <a:avLst/>
          </a:prstGeom>
          <a:noFill/>
          <a:ln>
            <a:solidFill>
              <a:schemeClr val="accent1"/>
            </a:solidFill>
          </a:ln>
        </p:spPr>
        <p:txBody>
          <a:bodyPr wrap="square" rtlCol="0">
            <a:spAutoFit/>
          </a:bodyPr>
          <a:lstStyle/>
          <a:p>
            <a:pPr algn="ctr"/>
            <a:r>
              <a:rPr lang="bn-BD" sz="3200" dirty="0">
                <a:latin typeface="+mj-lt"/>
                <a:cs typeface="NikoshBAN" pitchFamily="2" charset="0"/>
              </a:rPr>
              <a:t>ওয়ার্ড আইকনে ক্লিক করি</a:t>
            </a:r>
            <a:r>
              <a:rPr lang="bn-IN" sz="3200" dirty="0">
                <a:latin typeface="+mj-lt"/>
                <a:cs typeface="NikoshBAN" pitchFamily="2" charset="0"/>
              </a:rPr>
              <a:t>। </a:t>
            </a:r>
            <a:r>
              <a:rPr lang="bn-BD" sz="3200" dirty="0">
                <a:latin typeface="+mj-lt"/>
                <a:cs typeface="NikoshBAN" pitchFamily="2" charset="0"/>
              </a:rPr>
              <a:t>ডকুমেন্টের ভিতর কার্সর নিই।</a:t>
            </a:r>
            <a:endParaRPr lang="en-US" sz="3200" dirty="0">
              <a:latin typeface="+mj-lt"/>
              <a:cs typeface="NikoshBAN" pitchFamily="2" charset="0"/>
            </a:endParaRPr>
          </a:p>
        </p:txBody>
      </p:sp>
      <p:pic>
        <p:nvPicPr>
          <p:cNvPr id="3" name="Picture 2">
            <a:extLst>
              <a:ext uri="{FF2B5EF4-FFF2-40B4-BE49-F238E27FC236}">
                <a16:creationId xmlns:a16="http://schemas.microsoft.com/office/drawing/2014/main" id="{694BE353-84BE-4F50-9634-84638A23A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25" y="443698"/>
            <a:ext cx="7580671" cy="4629552"/>
          </a:xfrm>
          <a:prstGeom prst="rect">
            <a:avLst/>
          </a:prstGeom>
        </p:spPr>
      </p:pic>
      <p:pic>
        <p:nvPicPr>
          <p:cNvPr id="14" name="Picture 13">
            <a:extLst>
              <a:ext uri="{FF2B5EF4-FFF2-40B4-BE49-F238E27FC236}">
                <a16:creationId xmlns:a16="http://schemas.microsoft.com/office/drawing/2014/main" id="{DF219A3A-7EE3-4328-A09F-3BD8A880B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454" y="4914291"/>
            <a:ext cx="1123950" cy="1200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15388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487</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gmlhs</dc:creator>
  <cp:lastModifiedBy>gmlhs</cp:lastModifiedBy>
  <cp:revision>72</cp:revision>
  <dcterms:created xsi:type="dcterms:W3CDTF">2019-11-01T12:08:28Z</dcterms:created>
  <dcterms:modified xsi:type="dcterms:W3CDTF">2019-11-03T04:23:25Z</dcterms:modified>
</cp:coreProperties>
</file>