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5" r:id="rId7"/>
    <p:sldId id="267" r:id="rId8"/>
    <p:sldId id="264" r:id="rId9"/>
    <p:sldId id="266" r:id="rId10"/>
    <p:sldId id="262" r:id="rId11"/>
    <p:sldId id="274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74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46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09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32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91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9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92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082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44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92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9425F-01C8-42E7-9A43-0C1606902A4B}" type="datetimeFigureOut">
              <a:rPr lang="en-US" smtClean="0"/>
              <a:t>11/3/2019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6803A-90A8-4E84-8CD0-2976C0BABD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72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6666666666666666666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0305" y="1713994"/>
            <a:ext cx="5960343" cy="34386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angle"/>
            <a:extrusionClr>
              <a:srgbClr val="000000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4340180" y="334851"/>
            <a:ext cx="3863662" cy="1197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82022" y="153443"/>
            <a:ext cx="2305318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27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79408" y="141668"/>
            <a:ext cx="3660817" cy="2800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রুহুল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আমিন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           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বালিয়াপাড়া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আড়াইহাজার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নারায়ণগঞ্জ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79408" y="3779023"/>
            <a:ext cx="3660817" cy="26776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্রেণি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দশম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বিষয়- ইসলাম ও নৈতিক শিক্ষা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 ০৩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– ০৫ 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 ৫০ মিনিট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তারিখ-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/০৫/২০১৯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8665" y="218941"/>
            <a:ext cx="2704563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latin typeface="NikoshBAN" pitchFamily="2" charset="0"/>
                <a:cs typeface="NikoshBAN" pitchFamily="2" charset="0"/>
              </a:rPr>
              <a:t>পরিচিতি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35" y="218941"/>
            <a:ext cx="2665926" cy="314002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/>
            <a:extrusionClr>
              <a:srgbClr val="000000"/>
            </a:extrusion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7" t="7704" r="26050" b="7230"/>
          <a:stretch/>
        </p:blipFill>
        <p:spPr>
          <a:xfrm>
            <a:off x="528035" y="3547909"/>
            <a:ext cx="3631841" cy="313988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4" name="Right Arrow 3"/>
          <p:cNvSpPr/>
          <p:nvPr/>
        </p:nvSpPr>
        <p:spPr>
          <a:xfrm>
            <a:off x="4816699" y="4494727"/>
            <a:ext cx="1867436" cy="772732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01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rIr morrza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253" y="831761"/>
            <a:ext cx="2971800" cy="2362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mke bhalo bhas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9253" y="3897170"/>
            <a:ext cx="2971800" cy="2356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morjada nari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586" y="826775"/>
            <a:ext cx="2998499" cy="2373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464417" y="52038"/>
            <a:ext cx="480382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নিচের ছবি গুলো লক্ষ্য কর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2554" y="3230693"/>
            <a:ext cx="299849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IN" dirty="0">
                <a:latin typeface="NikoshBAN" pitchFamily="2" charset="0"/>
                <a:cs typeface="NikoshBAN" pitchFamily="2" charset="0"/>
              </a:rPr>
              <a:t>অধিকারের দিক থেকে নারী পুরুষ সমান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97585" y="6213027"/>
            <a:ext cx="299849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মায়ের সেবায় ব্য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সন্তান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79253" y="6253620"/>
            <a:ext cx="299849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আখলাকে হামিদার একটি অংশ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97586" y="3343172"/>
            <a:ext cx="2998499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নারী পুরুষ উভয় সমান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43"/>
          <a:stretch/>
        </p:blipFill>
        <p:spPr>
          <a:xfrm>
            <a:off x="6897586" y="3897170"/>
            <a:ext cx="2998499" cy="2291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692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6470" y="1312541"/>
            <a:ext cx="9530366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নারীর</a:t>
            </a:r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সম্মানবোধ</a:t>
            </a:r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মর্যাদা</a:t>
            </a:r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72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32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5458" y="2202288"/>
            <a:ext cx="9594761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>
            <a:spAutoFit/>
          </a:bodyPr>
          <a:lstStyle/>
          <a:p>
            <a:pPr>
              <a:tabLst>
                <a:tab pos="457200" algn="l"/>
                <a:tab pos="741363" algn="l"/>
              </a:tabLst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নারীর প্রতি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সম্মানবোধ কী তা বলতে পারবে</a:t>
            </a:r>
          </a:p>
          <a:p>
            <a:pPr>
              <a:tabLst>
                <a:tab pos="457200" algn="l"/>
                <a:tab pos="741363" algn="l"/>
              </a:tabLst>
            </a:pP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২। নারীর প্রতি সম্মানবোধের গুরুত্ব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বর্ননা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করতে পারবে </a:t>
            </a:r>
          </a:p>
          <a:p>
            <a:pPr>
              <a:tabLst>
                <a:tab pos="741363" algn="l"/>
              </a:tabLst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3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। কীভাবে নারীর প্রতি সম্মান দেখানো যায়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তা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বিশ্লেষ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ণ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করতে পারবে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07605" y="0"/>
            <a:ext cx="2021983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75763" y="1121014"/>
            <a:ext cx="4778062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85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2721" y="5577655"/>
            <a:ext cx="9323231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আল্লাহ তায়ালা নারী পুরুষের সমান সম্মান দিয়ে বলেন,</a:t>
            </a:r>
            <a:r>
              <a:rPr lang="ar-SA" sz="2800" dirty="0" smtClean="0">
                <a:latin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‘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নারীদের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তেমনি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ন্যায়সংগত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পুরুষের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’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সুরা আল বাকারা-২২৮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</a:t>
            </a:r>
            <a:endParaRPr lang="ar-SA" sz="2800" dirty="0" smtClean="0">
              <a:latin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102721" y="212317"/>
            <a:ext cx="3862590" cy="1075386"/>
          </a:xfrm>
          <a:prstGeom prst="rightArrow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অধিকারের দিক থেকে নারী পুরুষ সমান </a:t>
            </a:r>
            <a:endParaRPr lang="en-US" sz="2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058" y="212317"/>
            <a:ext cx="4211391" cy="3206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1931" t="14905" r="38617" b="76255"/>
          <a:stretch/>
        </p:blipFill>
        <p:spPr>
          <a:xfrm>
            <a:off x="2102721" y="3966323"/>
            <a:ext cx="9323231" cy="1480889"/>
          </a:xfrm>
          <a:prstGeom prst="rect">
            <a:avLst/>
          </a:prstGeom>
        </p:spPr>
      </p:pic>
      <p:sp>
        <p:nvSpPr>
          <p:cNvPr id="5" name="Down Arrow Callout 4"/>
          <p:cNvSpPr/>
          <p:nvPr/>
        </p:nvSpPr>
        <p:spPr>
          <a:xfrm>
            <a:off x="4062549" y="2521130"/>
            <a:ext cx="2701787" cy="1201783"/>
          </a:xfrm>
          <a:prstGeom prst="downArrowCallou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 প্রসঙ্গে মহান আল্লাহর  </a:t>
            </a:r>
            <a:r>
              <a:rPr lang="bn-IN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বানী-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5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43052" y="4759559"/>
            <a:ext cx="6568438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আল্লাহ তায়ালা বলেন, হে মানব সম্প্রদায় আমি তোমাদের সৃষ্টি করেছি এক পুরুষ ও নারী হতে – সুরা আল হুযুরাত – ১৩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26079" y="115713"/>
            <a:ext cx="6285411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নারীর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মর্যাদা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সম্মান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akhlake hamid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181" y="1164273"/>
            <a:ext cx="3949001" cy="387799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1953" t="28529" r="38764" b="64316"/>
          <a:stretch/>
        </p:blipFill>
        <p:spPr>
          <a:xfrm>
            <a:off x="4874619" y="2934638"/>
            <a:ext cx="6536871" cy="1423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Down Arrow Callout 6"/>
          <p:cNvSpPr/>
          <p:nvPr/>
        </p:nvSpPr>
        <p:spPr>
          <a:xfrm>
            <a:off x="7093131" y="1293223"/>
            <a:ext cx="3317966" cy="1240344"/>
          </a:xfrm>
          <a:prstGeom prst="downArrow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 প্রসঙ্গে </a:t>
            </a:r>
            <a:r>
              <a:rPr lang="bn-IN" sz="2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মহান আল্লাহর  </a:t>
            </a:r>
            <a:r>
              <a:rPr lang="bn-IN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বানী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7848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13615" y="3108960"/>
            <a:ext cx="5017742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সন্তান মাকে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খাওয়াচ্ছেন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2" r="5566"/>
          <a:stretch/>
        </p:blipFill>
        <p:spPr>
          <a:xfrm>
            <a:off x="6413615" y="143691"/>
            <a:ext cx="5017742" cy="29652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319349" y="287383"/>
            <a:ext cx="381435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 হিসেবে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নারীর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সম্মান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7422" t="34048" r="27287" b="28413"/>
          <a:stretch/>
        </p:blipFill>
        <p:spPr>
          <a:xfrm>
            <a:off x="1463039" y="3915804"/>
            <a:ext cx="9968317" cy="2804756"/>
          </a:xfrm>
          <a:prstGeom prst="rect">
            <a:avLst/>
          </a:prstGeom>
        </p:spPr>
      </p:pic>
      <p:sp>
        <p:nvSpPr>
          <p:cNvPr id="8" name="Down Arrow Callout 7"/>
          <p:cNvSpPr/>
          <p:nvPr/>
        </p:nvSpPr>
        <p:spPr>
          <a:xfrm>
            <a:off x="1463040" y="1658983"/>
            <a:ext cx="3200400" cy="1449977"/>
          </a:xfrm>
          <a:prstGeom prst="downArrowCallou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 প্রসঙ্গে </a:t>
            </a:r>
            <a:r>
              <a:rPr lang="bn-IN" sz="2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মহানবী সঃ এর </a:t>
            </a:r>
            <a:r>
              <a:rPr lang="bn-IN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বানী -  </a:t>
            </a:r>
            <a:endParaRPr lang="en-US" sz="2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52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rdArt 4"/>
          <p:cNvSpPr>
            <a:spLocks noChangeArrowheads="1" noChangeShapeType="1" noTextEdit="1"/>
          </p:cNvSpPr>
          <p:nvPr/>
        </p:nvSpPr>
        <p:spPr bwMode="auto">
          <a:xfrm>
            <a:off x="1188720" y="2782389"/>
            <a:ext cx="9951689" cy="3966811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21148"/>
              </a:avLst>
            </a:prstTxWarp>
          </a:bodyPr>
          <a:lstStyle/>
          <a:p>
            <a:pPr algn="ctr" rtl="0"/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/>
                <a:latin typeface="NikoshBAN" pitchFamily="2" charset="0"/>
                <a:cs typeface="NikoshBAN" pitchFamily="2" charset="0"/>
              </a:rPr>
              <a:t>মা মমতার মহল</a:t>
            </a:r>
          </a:p>
          <a:p>
            <a:pPr algn="ctr" rtl="0"/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/>
                <a:latin typeface="NikoshBAN" pitchFamily="2" charset="0"/>
                <a:cs typeface="NikoshBAN" pitchFamily="2" charset="0"/>
              </a:rPr>
              <a:t>মা পিপাসার জল</a:t>
            </a:r>
          </a:p>
          <a:p>
            <a:pPr algn="ctr" rtl="0"/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/>
                <a:latin typeface="NikoshBAN" pitchFamily="2" charset="0"/>
                <a:cs typeface="NikoshBAN" pitchFamily="2" charset="0"/>
              </a:rPr>
              <a:t>মা ভালোবাসার সি</a:t>
            </a:r>
            <a:r>
              <a:rPr lang="en-US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ন্ধু</a:t>
            </a:r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600" kern="10" spc="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2060"/>
              </a:solidFill>
              <a:effectLst/>
              <a:latin typeface="NikoshBAN" pitchFamily="2" charset="0"/>
              <a:cs typeface="NikoshBAN" pitchFamily="2" charset="0"/>
            </a:endParaRPr>
          </a:p>
          <a:p>
            <a:pPr algn="ctr" rtl="0"/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/>
                <a:latin typeface="NikoshBAN" pitchFamily="2" charset="0"/>
                <a:cs typeface="NikoshBAN" pitchFamily="2" charset="0"/>
              </a:rPr>
              <a:t>মা উত্তম বন্ধু </a:t>
            </a:r>
          </a:p>
          <a:p>
            <a:pPr algn="ctr" rtl="0"/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/>
                <a:latin typeface="NikoshBAN" pitchFamily="2" charset="0"/>
                <a:cs typeface="NikoshBAN" pitchFamily="2" charset="0"/>
              </a:rPr>
              <a:t>মা ব্যথার অষুধ </a:t>
            </a:r>
          </a:p>
          <a:p>
            <a:pPr algn="ctr" rtl="0"/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/>
                <a:latin typeface="NikoshBAN" pitchFamily="2" charset="0"/>
                <a:cs typeface="NikoshBAN" pitchFamily="2" charset="0"/>
              </a:rPr>
              <a:t>মা কষ্টের মাঝে সুখ</a:t>
            </a:r>
          </a:p>
          <a:p>
            <a:pPr algn="ctr" rtl="0"/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/>
                <a:latin typeface="NikoshBAN" pitchFamily="2" charset="0"/>
                <a:cs typeface="NikoshBAN" pitchFamily="2" charset="0"/>
              </a:rPr>
              <a:t>মা চাঁদের ঝিলিক</a:t>
            </a:r>
          </a:p>
          <a:p>
            <a:pPr algn="ctr" rtl="0"/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/>
                <a:latin typeface="NikoshBAN" pitchFamily="2" charset="0"/>
                <a:cs typeface="NikoshBAN" pitchFamily="2" charset="0"/>
              </a:rPr>
              <a:t>মা সর্গের মালিক</a:t>
            </a:r>
          </a:p>
          <a:p>
            <a:pPr algn="ctr" rtl="0"/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/>
                <a:latin typeface="NikoshBAN" pitchFamily="2" charset="0"/>
                <a:cs typeface="NikoshBAN" pitchFamily="2" charset="0"/>
              </a:rPr>
              <a:t>পৃথিবীতে একটাই জান্নাত আর সেটি হল </a:t>
            </a:r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NikoshBAN" pitchFamily="2" charset="0"/>
                <a:cs typeface="NikoshBAN" pitchFamily="2" charset="0"/>
              </a:rPr>
              <a:t>মা</a:t>
            </a:r>
            <a:endParaRPr lang="en-US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WordArt 5"/>
          <p:cNvSpPr>
            <a:spLocks noChangeArrowheads="1" noChangeShapeType="1" noTextEdit="1"/>
          </p:cNvSpPr>
          <p:nvPr/>
        </p:nvSpPr>
        <p:spPr bwMode="auto">
          <a:xfrm>
            <a:off x="1747234" y="979713"/>
            <a:ext cx="8311166" cy="1245111"/>
          </a:xfrm>
          <a:prstGeom prst="rect">
            <a:avLst/>
          </a:prstGeom>
          <a:noFill/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bn-IN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NikoshBAN" pitchFamily="2" charset="0"/>
                <a:cs typeface="NikoshBAN" pitchFamily="2" charset="0"/>
              </a:rPr>
              <a:t>নারী হিসেবে মা </a:t>
            </a:r>
            <a:endParaRPr lang="en-US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00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muslim-mother-daugh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186" y="1147363"/>
            <a:ext cx="2990403" cy="236220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</p:pic>
    </p:spTree>
    <p:extLst>
      <p:ext uri="{BB962C8B-B14F-4D97-AF65-F5344CB8AC3E}">
        <p14:creationId xmlns:p14="http://schemas.microsoft.com/office/powerpoint/2010/main" val="57147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4479" y="457200"/>
            <a:ext cx="2356833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36914" y="3442862"/>
            <a:ext cx="6766928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দল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খ – প্রশ্নঃ আখলাকে হামিদার স্বরুপ কি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তার 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বর্ণনা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দাও 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36914" y="2181497"/>
            <a:ext cx="8222241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দল ক – প্রশ্নঃ ‘মায়ের পদতলে সন্তানের  বেহেশত’ – বাক্যটি 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ব্যাখ্যা কর   </a:t>
            </a:r>
            <a:endParaRPr lang="bn-IN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0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7143" y="97844"/>
            <a:ext cx="2743200" cy="830997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মূ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ল্যায়ন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1824" y="1015044"/>
            <a:ext cx="5756857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হাদিছ শরীফে মহানবী সঃ মায়ের কথা কয়বার বলেছেন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98112" y="2416009"/>
            <a:ext cx="8203841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তোমাদের মধ্যে সেই উত্তম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যে তার স্ত্রীর নিকট উত্তম – এটি  কার বানী-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3035" y="3777313"/>
            <a:ext cx="8293994" cy="1569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যে ব্যক্তির কোন কন্যা সন্তান থাকে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আর সে  ব্যক্তি জান্নাতে প্রবেশ করবে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/>
              <a:t>i</a:t>
            </a:r>
            <a:r>
              <a:rPr lang="en-US" sz="2400" dirty="0"/>
              <a:t>.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জীবন্ত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/>
          </a:p>
          <a:p>
            <a:r>
              <a:rPr lang="en-US" sz="2400" dirty="0"/>
              <a:t>ii</a:t>
            </a:r>
            <a:r>
              <a:rPr lang="en-US" sz="2400" dirty="0" smtClean="0"/>
              <a:t>.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তুচ্ছ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তাচ্ছিল্য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/>
          </a:p>
          <a:p>
            <a:r>
              <a:rPr lang="en-US" sz="2400" dirty="0"/>
              <a:t>iii</a:t>
            </a:r>
            <a:r>
              <a:rPr lang="en-US" sz="2400" dirty="0" smtClean="0"/>
              <a:t>.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ছেলে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সন্তানকে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কন্যা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সন্তানের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প্রাধান্য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688685" y="186573"/>
            <a:ext cx="202198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26900" y="1773726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ক) ২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923502" y="1773726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খ)   ৩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610634" y="1773726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গ)    ৪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297766" y="1773726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ঘ)  ১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727322" y="186572"/>
            <a:ext cx="198334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 সঠিক হয়েছে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27322" y="186571"/>
            <a:ext cx="202198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89434" y="208113"/>
            <a:ext cx="202198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19590" y="3150625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আল্লাহ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23501" y="3150625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খ) মহানবী সঃ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615857" y="3134598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গ) মনীষী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336403" y="3150625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ঘ) পণ্ডিত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07629" y="183021"/>
            <a:ext cx="202198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735530" y="179469"/>
            <a:ext cx="198334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 সঠিক হয়েছে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716211" y="179469"/>
            <a:ext cx="202198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724793" y="179467"/>
            <a:ext cx="202198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23819" y="5712818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dirty="0" err="1"/>
              <a:t>i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endParaRPr lang="bn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923500" y="5697478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endParaRPr lang="bn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10633" y="5688135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dirty="0" err="1"/>
              <a:t>i</a:t>
            </a:r>
            <a:r>
              <a:rPr lang="en-US" dirty="0"/>
              <a:t> 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i</a:t>
            </a:r>
            <a:endParaRPr lang="bn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316710" y="5689569"/>
            <a:ext cx="1390919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dirty="0" err="1"/>
              <a:t>i</a:t>
            </a:r>
            <a:r>
              <a:rPr lang="en-US" dirty="0"/>
              <a:t> 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endParaRPr lang="bn-IN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97267" y="186228"/>
            <a:ext cx="202198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717475" y="175738"/>
            <a:ext cx="202198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717474" y="154196"/>
            <a:ext cx="2021983" cy="46166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722264" y="175737"/>
            <a:ext cx="198334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 সঠিক হয়েছে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39410" y="6398629"/>
            <a:ext cx="4533364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অপশন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করুন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31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24" grpId="0" animBg="1"/>
      <p:bldP spid="25" grpId="0" animBg="1"/>
      <p:bldP spid="33" grpId="0" animBg="1"/>
      <p:bldP spid="37" grpId="0" animBg="1"/>
      <p:bldP spid="38" grpId="0" animBg="1"/>
      <p:bldP spid="39" grpId="0" animBg="1"/>
      <p:bldP spid="45" grpId="0" animBg="1"/>
      <p:bldP spid="47" grpId="0" animBg="1"/>
      <p:bldP spid="48" grpId="0" animBg="1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36394" y="584701"/>
            <a:ext cx="2537138" cy="83099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87132" y="5087155"/>
            <a:ext cx="8615966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পরিবারে নারীর প্রতি কি ধরনের সম্মান দেখানো হয় সে বিষয়ে ১০  টি বাক্য লিখে আনবে 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476" y="1474764"/>
            <a:ext cx="5215944" cy="312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4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3651" y="286464"/>
            <a:ext cx="2603557" cy="11079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muslim-mother-daugh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140" y="1636583"/>
            <a:ext cx="5379057" cy="4249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673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450</Words>
  <Application>Microsoft Office PowerPoint</Application>
  <PresentationFormat>Widescreen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128</cp:revision>
  <dcterms:created xsi:type="dcterms:W3CDTF">2019-05-07T04:37:50Z</dcterms:created>
  <dcterms:modified xsi:type="dcterms:W3CDTF">2019-11-03T13:57:21Z</dcterms:modified>
</cp:coreProperties>
</file>