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DDAA4-1EC1-421C-9AF5-6315F0F4BCDD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E12CB-A9FF-40A8-BA4C-463149E52D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98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2CB-A9FF-40A8-BA4C-463149E52D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473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E12CB-A9FF-40A8-BA4C-463149E52D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067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766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3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21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85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306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033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984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0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95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939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858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D21F-E6EE-4D4B-9F1E-6500D322F195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07195-0E1E-4683-AC8A-3BC7E6739D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541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4.jpeg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jpe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1446104"/>
            <a:ext cx="4289449" cy="28544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6320639" y="830296"/>
            <a:ext cx="108020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465204" y="683600"/>
            <a:ext cx="0" cy="417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4078654" y="640392"/>
            <a:ext cx="5386550" cy="29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033391" y="655172"/>
            <a:ext cx="25003" cy="418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58394" y="4843822"/>
            <a:ext cx="54475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033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08660"/>
            <a:ext cx="118494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_0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440" y="1570672"/>
            <a:ext cx="1562100" cy="1819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7270" y="2194560"/>
            <a:ext cx="58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76120" y="2086702"/>
          <a:ext cx="847090" cy="656497"/>
        </p:xfrm>
        <a:graphic>
          <a:graphicData uri="http://schemas.openxmlformats.org/presentationml/2006/ole">
            <p:oleObj spid="_x0000_s25602" name="Equation" r:id="rId4" imgW="215640" imgH="177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0380" y="22860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08710" y="3074670"/>
            <a:ext cx="4338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 কোণকের সমগ্রতলের ক্ষেত্রফল=?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0160" y="3794760"/>
            <a:ext cx="422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গ)  গোলকের পৃষ্ঠতলের ক্ষেত্রফল =?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526280"/>
            <a:ext cx="4206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ঘ)  গোলকের আয়তন  =           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7697" y="3214687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8" y="548640"/>
            <a:ext cx="2210938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7791" y="1009934"/>
            <a:ext cx="8461611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সমবৃত্তভূমিক কোণাকৃতি তাঁবুর উচ্চতা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8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 মিটার এবং এর ভূমির ব্যাস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50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 মিটার।</a:t>
            </a:r>
          </a:p>
          <a:p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ক) তাঁবুটির হেলানো উচ্চতা নির্ণয় কর।</a:t>
            </a:r>
          </a:p>
          <a:p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খ) তাঁবুটি স্থাপন করতে কত বর্গ মিটার জমির প্রয়োজন হবে? তাঁবুটির ভিতরের শূন্য স্থানের পরিমাণ  নির্ণয় কর।</a:t>
            </a:r>
          </a:p>
          <a:p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গ) তাঁবুটির প্রতি বর্গ মিটার ক্যানভাসের মূল্য 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125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 টাকা হলে, ক্যানভাস বাবদ কত খরচ হবে?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9420" y="382139"/>
            <a:ext cx="2524837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বাদ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247" y="1186217"/>
            <a:ext cx="5090615" cy="50906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আবুল হাসেম মিয়া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শ্যামপুর বহুমূখী হাইস্কুল অ্যান্ড কলেজ, ঢাকা -১২০৪।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০১৯৪৪২৯৯১৪৭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23610" y="1704023"/>
            <a:ext cx="5183188" cy="823912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3610" y="2516505"/>
            <a:ext cx="5183188" cy="3684588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দশম শ্রেণি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উচ্চতর গণিত(অধ্যায়-১৩)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পাঠ-পরিমিতি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পাঠঃগোলক ও সমবৃত্তভূমিক কোণকের  আয়তন এবং পৃষ্ঠতলের ক্ষেত্রফল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                              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822960" y="594360"/>
            <a:ext cx="10378440" cy="11087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12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674" y="0"/>
            <a:ext cx="3691326" cy="4299045"/>
          </a:xfrm>
          <a:prstGeom prst="rect">
            <a:avLst/>
          </a:prstGeom>
          <a:ln w="57150"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529" y="0"/>
            <a:ext cx="2786781" cy="2090086"/>
          </a:xfrm>
          <a:prstGeom prst="rect">
            <a:avLst/>
          </a:prstGeom>
          <a:ln w="57150"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268" y="3070746"/>
            <a:ext cx="3536192" cy="3551979"/>
          </a:xfrm>
          <a:prstGeom prst="rect">
            <a:avLst/>
          </a:prstGeom>
          <a:ln w="57150"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800" y="3145334"/>
            <a:ext cx="2961564" cy="3153108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0872" y="0"/>
            <a:ext cx="3091218" cy="30912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4380" y="594360"/>
            <a:ext cx="148149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লক্ষ্য করঃ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" y="1531620"/>
            <a:ext cx="2743200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পাশের চিত্র গুলোর আকৃতি কীরূপ?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0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7999" y="1211581"/>
            <a:ext cx="3295771" cy="28315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কোণক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 flipH="1" flipV="1">
            <a:off x="2376842" y="217169"/>
            <a:ext cx="6843189" cy="48915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2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7858" y="937553"/>
            <a:ext cx="7349923" cy="32316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::NikoshBAN"/>
                <a:cs typeface="NikoshBAN" panose="02000000000000000000" pitchFamily="2" charset="0"/>
              </a:rPr>
              <a:t>শিখন ফলঃ</a:t>
            </a:r>
          </a:p>
          <a:p>
            <a:r>
              <a:rPr lang="bn-BD" sz="3200" dirty="0" smtClean="0">
                <a:latin typeface="::NikoshBAN"/>
                <a:cs typeface="NikoshBAN" panose="02000000000000000000" pitchFamily="2" charset="0"/>
              </a:rPr>
              <a:t>এই পাঠ শেষে শিক্ষার্থীরা –</a:t>
            </a:r>
          </a:p>
          <a:p>
            <a:r>
              <a:rPr lang="bn-BD" sz="2800" dirty="0" smtClean="0">
                <a:latin typeface="::NikoshBAN"/>
                <a:cs typeface="NikoshBAN" panose="02000000000000000000" pitchFamily="2" charset="0"/>
              </a:rPr>
              <a:t>ক) গোলক ও কোনক কী তা বলতে পারবে</a:t>
            </a:r>
          </a:p>
          <a:p>
            <a:r>
              <a:rPr lang="bn-BD" sz="2800" dirty="0" smtClean="0">
                <a:latin typeface="::NikoshBAN"/>
                <a:cs typeface="NikoshBAN" panose="02000000000000000000" pitchFamily="2" charset="0"/>
              </a:rPr>
              <a:t>খ) গোলক ও কোনকের  আয়তন ও পৃষ্ঠ তলের</a:t>
            </a:r>
          </a:p>
          <a:p>
            <a:r>
              <a:rPr lang="bn-BD" sz="2800" dirty="0" smtClean="0">
                <a:latin typeface="::NikoshBAN"/>
                <a:cs typeface="NikoshBAN" panose="02000000000000000000" pitchFamily="2" charset="0"/>
              </a:rPr>
              <a:t>ক্ষেত্রফল সম্পর্কিত সূত্রের ধারনা  লাভ করবে</a:t>
            </a:r>
          </a:p>
          <a:p>
            <a:r>
              <a:rPr lang="bn-BD" sz="2800" dirty="0" smtClean="0">
                <a:latin typeface="::NikoshBAN"/>
                <a:cs typeface="NikoshBAN" panose="02000000000000000000" pitchFamily="2" charset="0"/>
              </a:rPr>
              <a:t>গ)সূত্র প্রয়োগ  করে গোলক  ও কোনকের আয়তন </a:t>
            </a:r>
          </a:p>
          <a:p>
            <a:r>
              <a:rPr lang="bn-BD" sz="2800" dirty="0" smtClean="0">
                <a:latin typeface="::NikoshBAN"/>
                <a:cs typeface="NikoshBAN" panose="02000000000000000000" pitchFamily="2" charset="0"/>
              </a:rPr>
              <a:t>ও পৃষ্ঠতলের  ক্ষেত্রফল নির্ণয় করতে পারবে।</a:t>
            </a:r>
            <a:endParaRPr lang="en-US" sz="2800" dirty="0">
              <a:latin typeface="::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87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108" y="1"/>
            <a:ext cx="3856892" cy="38568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285751"/>
            <a:ext cx="1266092" cy="5817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গোলকঃ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95046" y="246185"/>
            <a:ext cx="6787662" cy="23596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কোনো অর্ধবৃত্ত ক্ষেত্রের ব্যাস কে অক্ষ ধরে ঐ ব্যাসের চতুর্দিকে অর্ধবৃত্তকে একবার ঘুরিয়ে আনলে যে ঘনবস্তু উৎপন্ন হয় তাকে গোলক বলে। গোলকের ব্যাসার্ধ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হলে,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গোলকের পৃষ্ঠতলের ক্ষেত্রফল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=4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গোলকের আয়তন=           ঘনএকক</a:t>
            </a:r>
          </a:p>
          <a:p>
            <a:r>
              <a:rPr lang="en-US" sz="2400" dirty="0" smtClean="0">
                <a:latin typeface="NikoshBAN" pitchFamily="2" charset="0"/>
                <a:ea typeface="Arial Unicode MS"/>
                <a:cs typeface="NikoshBAN" pitchFamily="2" charset="0"/>
              </a:rPr>
              <a:t>h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উচ্চতায় তলচ্ছেদে উৎপন্ন বৃত্তের ব্যাসার্ধ=           একক।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05336" y="1356578"/>
          <a:ext cx="452120" cy="379781"/>
        </p:xfrm>
        <a:graphic>
          <a:graphicData uri="http://schemas.openxmlformats.org/presentationml/2006/ole">
            <p:oleObj spid="_x0000_s1026" name="Equation" r:id="rId4" imgW="317160" imgH="2664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888523" y="1395047"/>
            <a:ext cx="890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 একক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69957" y="1766081"/>
          <a:ext cx="464882" cy="423863"/>
        </p:xfrm>
        <a:graphic>
          <a:graphicData uri="http://schemas.openxmlformats.org/presentationml/2006/ole">
            <p:oleObj spid="_x0000_s1027" name="Equation" r:id="rId5" imgW="43164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88451" y="2121267"/>
          <a:ext cx="609600" cy="317500"/>
        </p:xfrm>
        <a:graphic>
          <a:graphicData uri="http://schemas.openxmlformats.org/presentationml/2006/ole">
            <p:oleObj spid="_x0000_s1028" name="Equation" r:id="rId6" imgW="609480" imgH="317160" progId="Equation.3">
              <p:embed/>
            </p:oleObj>
          </a:graphicData>
        </a:graphic>
      </p:graphicFrame>
      <p:pic>
        <p:nvPicPr>
          <p:cNvPr id="10" name="Picture 9" descr="images_01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9275" y="3155925"/>
            <a:ext cx="2686050" cy="31282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1828800"/>
            <a:ext cx="1242646" cy="5847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কোণকঃ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185" y="2754922"/>
            <a:ext cx="5978769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কোনো সমকোণী ত্রিভুজের সমকোণ সংলগ্ন একটি বাহুকে অক্ষ ধরে  তার চতুর্দিকে ত্রিভুজটিকে একবার ঘুরিয়ে আনলে যে ঘনবস্তু উৎপন্নহয়, তাকে সমবৃত্তভূমিক কোণক বলা হয়।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কোণকের উচ্চতা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h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, ভূমির ব্যাসার্ধ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হেলানো উচ্চতা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l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হলে,কোণকের বক্রতলের ক্ষেত্রফল=             বর্গ একক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কোণকের সমগ্রতলের ক্ষেত্রফল=বক্রতলের ক্ষেত্রফল+ ভূমিতলের ক্ষেত্রফল=                                      বর্গ একক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কোণকের আয়তন=              ঘনএকক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743178" y="4305886"/>
          <a:ext cx="650331" cy="297180"/>
        </p:xfrm>
        <a:graphic>
          <a:graphicData uri="http://schemas.openxmlformats.org/presentationml/2006/ole">
            <p:oleObj spid="_x0000_s1029" name="Equation" r:id="rId8" imgW="495000" imgH="1774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038850" y="3319463"/>
          <a:ext cx="114300" cy="215900"/>
        </p:xfrm>
        <a:graphic>
          <a:graphicData uri="http://schemas.openxmlformats.org/presentationml/2006/ole">
            <p:oleObj spid="_x0000_s1030" name="Equation" r:id="rId9" imgW="114120" imgH="21564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2354484" y="4825515"/>
          <a:ext cx="2803671" cy="602872"/>
        </p:xfrm>
        <a:graphic>
          <a:graphicData uri="http://schemas.openxmlformats.org/presentationml/2006/ole">
            <p:oleObj spid="_x0000_s1031" name="Equation" r:id="rId10" imgW="1701720" imgH="26640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192215" y="5158154"/>
          <a:ext cx="808892" cy="697304"/>
        </p:xfrm>
        <a:graphic>
          <a:graphicData uri="http://schemas.openxmlformats.org/presentationml/2006/ole">
            <p:oleObj spid="_x0000_s1032" name="Equation" r:id="rId11" imgW="52056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79351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" y="354330"/>
            <a:ext cx="1828800" cy="5847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1740" y="320040"/>
            <a:ext cx="7166610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4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ব্যাসের একটি লৌহ  গোলক কে পিটিয়ে      সে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পুরু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একটি বৃত্তাকার লৌহপাত প্রস্তুত করা হল। ঐ  গোলকের আয়তন নির্ণয় কর।      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58050" y="308610"/>
          <a:ext cx="457200" cy="457199"/>
        </p:xfrm>
        <a:graphic>
          <a:graphicData uri="http://schemas.openxmlformats.org/presentationml/2006/ole">
            <p:oleObj spid="_x0000_s22530" name="Equation" r:id="rId3" imgW="15228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" y="1108710"/>
            <a:ext cx="1005840" cy="3693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1610" y="1257300"/>
            <a:ext cx="622935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লৌহ গোলকের ব্যাসার্ধ ,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  =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সে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মি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sz="2400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গোলকের আয়তন =                 ঘন একক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           =               ঘন 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মি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=            ঘনসে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।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     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85310" y="1245871"/>
          <a:ext cx="872490" cy="561022"/>
        </p:xfrm>
        <a:graphic>
          <a:graphicData uri="http://schemas.openxmlformats.org/presentationml/2006/ole">
            <p:oleObj spid="_x0000_s22531" name="Equation" r:id="rId4" imgW="38088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17090" y="1760220"/>
          <a:ext cx="248920" cy="267653"/>
        </p:xfrm>
        <a:graphic>
          <a:graphicData uri="http://schemas.openxmlformats.org/presentationml/2006/ole">
            <p:oleObj spid="_x0000_s22532" name="Equation" r:id="rId5" imgW="139680" imgH="1267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69180" y="1602050"/>
          <a:ext cx="777240" cy="558219"/>
        </p:xfrm>
        <a:graphic>
          <a:graphicData uri="http://schemas.openxmlformats.org/presentationml/2006/ole">
            <p:oleObj spid="_x0000_s22533" name="Equation" r:id="rId6" imgW="52056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714750" y="2007553"/>
          <a:ext cx="742950" cy="472757"/>
        </p:xfrm>
        <a:graphic>
          <a:graphicData uri="http://schemas.openxmlformats.org/presentationml/2006/ole">
            <p:oleObj spid="_x0000_s22534" name="Equation" r:id="rId7" imgW="53316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016760" y="2312455"/>
          <a:ext cx="486410" cy="603148"/>
        </p:xfrm>
        <a:graphic>
          <a:graphicData uri="http://schemas.openxmlformats.org/presentationml/2006/ole">
            <p:oleObj spid="_x0000_s22535" name="Equation" r:id="rId8" imgW="317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182880"/>
            <a:ext cx="1771649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জোড়ায় কাজঃ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6070" y="160020"/>
            <a:ext cx="504063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ব্যাসার্ধ বিশিষ্ট একটি গোলকের পৃষ্ঠতলের ক্ষেত্রফল   ও  আয়তন নির্ণয় কর।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" y="1108710"/>
            <a:ext cx="117729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0220" y="1188720"/>
            <a:ext cx="46522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দেয়া আছে, গোলকের ব্যাসার্ধ ,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r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sz="2400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60040" y="1794510"/>
          <a:ext cx="626110" cy="528343"/>
        </p:xfrm>
        <a:graphic>
          <a:graphicData uri="http://schemas.openxmlformats.org/presentationml/2006/ole">
            <p:oleObj spid="_x0000_s23554" name="Equation" r:id="rId3" imgW="139680" imgH="1267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11880" y="1783080"/>
            <a:ext cx="5349240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গোলকের পৃষ্ঠতলের ক্ষেত্রফল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=                   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  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                                    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602020" y="1794510"/>
          <a:ext cx="724610" cy="457199"/>
        </p:xfrm>
        <a:graphic>
          <a:graphicData uri="http://schemas.openxmlformats.org/presentationml/2006/ole">
            <p:oleObj spid="_x0000_s23555" name="Equation" r:id="rId4" imgW="393480" imgH="2664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10380" y="2183130"/>
          <a:ext cx="1381760" cy="742950"/>
        </p:xfrm>
        <a:graphic>
          <a:graphicData uri="http://schemas.openxmlformats.org/presentationml/2006/ole">
            <p:oleObj spid="_x0000_s23556" name="Equation" r:id="rId5" imgW="622080" imgH="2793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43729" y="2926080"/>
          <a:ext cx="2385925" cy="407353"/>
        </p:xfrm>
        <a:graphic>
          <a:graphicData uri="http://schemas.openxmlformats.org/presentationml/2006/ole">
            <p:oleObj spid="_x0000_s23557" name="Equation" r:id="rId6" imgW="1041120" imgH="177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081780" y="4057651"/>
          <a:ext cx="2056130" cy="473768"/>
        </p:xfrm>
        <a:graphic>
          <a:graphicData uri="http://schemas.openxmlformats.org/presentationml/2006/ole">
            <p:oleObj spid="_x0000_s23558" name="Equation" r:id="rId7" imgW="736560" imgH="177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32220" y="4069080"/>
            <a:ext cx="120015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বর্গ 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89400" y="4493934"/>
          <a:ext cx="1739900" cy="558125"/>
        </p:xfrm>
        <a:graphic>
          <a:graphicData uri="http://schemas.openxmlformats.org/presentationml/2006/ole">
            <p:oleObj spid="_x0000_s23560" name="Equation" r:id="rId8" imgW="583920" imgH="1774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43600" y="4606290"/>
            <a:ext cx="173736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বর্গ 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(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প্রায়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940" y="5097780"/>
            <a:ext cx="435483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গোলকের আয়তন=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205990" y="4972050"/>
          <a:ext cx="868680" cy="480795"/>
        </p:xfrm>
        <a:graphic>
          <a:graphicData uri="http://schemas.openxmlformats.org/presentationml/2006/ole">
            <p:oleObj spid="_x0000_s23561" name="Equation" r:id="rId9" imgW="520560" imgH="3934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39739" y="5032772"/>
            <a:ext cx="852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ঘনসে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087880" y="5509260"/>
          <a:ext cx="1604010" cy="1131570"/>
        </p:xfrm>
        <a:graphic>
          <a:graphicData uri="http://schemas.openxmlformats.org/presentationml/2006/ole">
            <p:oleObj spid="_x0000_s23562" name="Equation" r:id="rId10" imgW="1066680" imgH="82548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765470" y="5577840"/>
            <a:ext cx="114943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ঘন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03270" y="6023610"/>
            <a:ext cx="113157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ঘন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22520" y="6335792"/>
            <a:ext cx="154948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ঘন সে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Arial Unicode MS"/>
                <a:ea typeface="Arial Unicode MS"/>
                <a:cs typeface="Arial Unicode MS"/>
              </a:rPr>
              <a:t>(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প্রায়)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2066591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6180" y="182880"/>
            <a:ext cx="5223510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একটি সমবৃত্তভূমিক কোণকের উচ্চতা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8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এবং ভুমির ব্যাসার্ধ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6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হলে , সমগ্রতলের ক্ষেত্রফল ও আয়তন নির্ণয় কর।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" y="971550"/>
            <a:ext cx="133731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370" y="1554480"/>
            <a:ext cx="6652260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দেয়া আছে, সমবৃত্তভূমিক কোণকের উচ্চতা,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h=8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সে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মি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sz="2000" dirty="0" smtClean="0">
              <a:latin typeface="NikoshBAN" pitchFamily="2" charset="0"/>
              <a:ea typeface="Arial Unicode MS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ভূমির ব্যাসার্ধ,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r=6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সে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মি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bn-BD" sz="2000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       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কোণকের হেলানো উচ্চতা ,</a:t>
            </a:r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bn-BD" dirty="0" smtClean="0">
              <a:latin typeface="Arial Unicode MS"/>
              <a:ea typeface="Arial Unicode MS"/>
              <a:cs typeface="Arial Unicode MS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48560" y="2423160"/>
          <a:ext cx="248920" cy="262890"/>
        </p:xfrm>
        <a:graphic>
          <a:graphicData uri="http://schemas.openxmlformats.org/presentationml/2006/ole">
            <p:oleObj spid="_x0000_s24578" name="Equation" r:id="rId3" imgW="139680" imgH="1267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06141" y="2388870"/>
          <a:ext cx="3509009" cy="605790"/>
        </p:xfrm>
        <a:graphic>
          <a:graphicData uri="http://schemas.openxmlformats.org/presentationml/2006/ole">
            <p:oleObj spid="_x0000_s24579" name="Equation" r:id="rId4" imgW="1993680" imgH="5079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4961" y="269748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6930" y="3006090"/>
          <a:ext cx="340360" cy="289243"/>
        </p:xfrm>
        <a:graphic>
          <a:graphicData uri="http://schemas.openxmlformats.org/presentationml/2006/ole">
            <p:oleObj spid="_x0000_s24580" name="Equation" r:id="rId5" imgW="139680" imgH="1267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1600" y="3006090"/>
            <a:ext cx="2548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কোণকের  সমগ্রতলের ক্ষেত্রফল=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771900" y="3028950"/>
          <a:ext cx="2731770" cy="1303020"/>
        </p:xfrm>
        <a:graphic>
          <a:graphicData uri="http://schemas.openxmlformats.org/presentationml/2006/ole">
            <p:oleObj spid="_x0000_s24581" name="Equation" r:id="rId6" imgW="1346040" imgH="863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46371" y="3017520"/>
            <a:ext cx="94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বর্গ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6446520" y="3348990"/>
            <a:ext cx="100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বর্গ সে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9221" y="3702487"/>
            <a:ext cx="1062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বর্গ সে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777741" y="4046219"/>
            <a:ext cx="186308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বর্গ সে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 (প্রায়) 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Ans.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91540" y="4320540"/>
            <a:ext cx="215796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আবার , কোণকের আয়তন=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158489" y="4223702"/>
          <a:ext cx="2145031" cy="1777048"/>
        </p:xfrm>
        <a:graphic>
          <a:graphicData uri="http://schemas.openxmlformats.org/presentationml/2006/ole">
            <p:oleObj spid="_x0000_s24582" name="Equation" r:id="rId7" imgW="1257120" imgH="121896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5391271" y="4970900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ঘন সে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60520" y="444627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57650" y="5692141"/>
            <a:ext cx="212598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ঘন সে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(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ea typeface="Arial Unicode MS"/>
                <a:cs typeface="NikoshBAN" pitchFamily="2" charset="0"/>
              </a:rPr>
              <a:t>প্রায়) </a:t>
            </a:r>
            <a:r>
              <a:rPr lang="en-US" dirty="0" smtClean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Ans.</a:t>
            </a:r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46270" y="5303520"/>
            <a:ext cx="920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ঘন সে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" name="Picture 27" descr="images_012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03870" y="1527136"/>
            <a:ext cx="2286000" cy="2662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556</Words>
  <Application>Microsoft Office PowerPoint</Application>
  <PresentationFormat>Custom</PresentationFormat>
  <Paragraphs>93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Slide 1</vt:lpstr>
      <vt:lpstr>                       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105</cp:revision>
  <dcterms:created xsi:type="dcterms:W3CDTF">2019-06-19T05:55:03Z</dcterms:created>
  <dcterms:modified xsi:type="dcterms:W3CDTF">2019-11-03T04:11:17Z</dcterms:modified>
</cp:coreProperties>
</file>