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4" r:id="rId2"/>
    <p:sldId id="285" r:id="rId3"/>
    <p:sldId id="289" r:id="rId4"/>
    <p:sldId id="288" r:id="rId5"/>
    <p:sldId id="287" r:id="rId6"/>
    <p:sldId id="283" r:id="rId7"/>
    <p:sldId id="281" r:id="rId8"/>
    <p:sldId id="279" r:id="rId9"/>
    <p:sldId id="298" r:id="rId10"/>
    <p:sldId id="294" r:id="rId11"/>
    <p:sldId id="291" r:id="rId12"/>
    <p:sldId id="293" r:id="rId13"/>
    <p:sldId id="295" r:id="rId14"/>
    <p:sldId id="296" r:id="rId15"/>
    <p:sldId id="29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FF0000"/>
    <a:srgbClr val="66FF66"/>
    <a:srgbClr val="CC00CC"/>
    <a:srgbClr val="008000"/>
    <a:srgbClr val="6600CC"/>
    <a:srgbClr val="9900CC"/>
    <a:srgbClr val="99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305" autoAdjust="0"/>
  </p:normalViewPr>
  <p:slideViewPr>
    <p:cSldViewPr>
      <p:cViewPr varScale="1">
        <p:scale>
          <a:sx n="65" d="100"/>
          <a:sy n="65" d="100"/>
        </p:scale>
        <p:origin x="130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E16ED-12DC-4481-9E92-255C33D9B68E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FBB60-0E9E-4C5B-9DE6-18DE30E3C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3B98D-C62A-4095-AF5D-D7BC9CD6166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3B98D-C62A-4095-AF5D-D7BC9CD6166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3810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frak5.jpg"/>
          <p:cNvPicPr>
            <a:picLocks noChangeAspect="1"/>
          </p:cNvPicPr>
          <p:nvPr/>
        </p:nvPicPr>
        <p:blipFill>
          <a:blip r:embed="rId2"/>
          <a:srcRect t="14940" b="14437"/>
          <a:stretch>
            <a:fillRect/>
          </a:stretch>
        </p:blipFill>
        <p:spPr>
          <a:xfrm>
            <a:off x="1676400" y="2286000"/>
            <a:ext cx="5410200" cy="3962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219200"/>
            <a:ext cx="7086600" cy="1752600"/>
          </a:xfrm>
          <a:prstGeom prst="rect">
            <a:avLst/>
          </a:prstGeom>
          <a:solidFill>
            <a:srgbClr val="FFFFFF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1" descr="pencil_cartoon_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178840">
            <a:off x="-2396687" y="1447048"/>
            <a:ext cx="530713" cy="2045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 rot="5400000" flipH="1" flipV="1">
            <a:off x="2324894" y="2094706"/>
            <a:ext cx="17526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V="1">
            <a:off x="4159432" y="2088968"/>
            <a:ext cx="1743808" cy="427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Connector 16"/>
          <p:cNvSpPr/>
          <p:nvPr/>
        </p:nvSpPr>
        <p:spPr>
          <a:xfrm>
            <a:off x="3200400" y="2971800"/>
            <a:ext cx="62132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Flowchart: Connector 17"/>
          <p:cNvSpPr/>
          <p:nvPr/>
        </p:nvSpPr>
        <p:spPr>
          <a:xfrm>
            <a:off x="5029200" y="2971800"/>
            <a:ext cx="62132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52600" y="533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১ ভাগ</a:t>
            </a:r>
            <a:endParaRPr lang="en-US" sz="24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81400" y="533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১ ভাগ</a:t>
            </a:r>
            <a:endParaRPr lang="en-US" sz="24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33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১ ভাগ</a:t>
            </a:r>
            <a:endParaRPr lang="en-US" sz="24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19200" y="3048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এক চতুর্থাংশ </a:t>
            </a:r>
            <a:endParaRPr lang="en-US" sz="28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24200" y="30480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এক চতুর্থাংশ </a:t>
            </a:r>
            <a:endParaRPr lang="en-US" sz="28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81600" y="31242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এক চতুর্থাংশ  </a:t>
            </a:r>
            <a:endParaRPr lang="en-US" sz="28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66800" y="35814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চার  ভাগের এক ভাগ</a:t>
            </a:r>
            <a:endParaRPr lang="en-US" sz="2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24200" y="35814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চার  ভাগের এক ভাগ</a:t>
            </a:r>
            <a:endParaRPr lang="en-US" sz="2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81600" y="35814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চার  ভাগের এক ভাগ</a:t>
            </a:r>
            <a:endParaRPr lang="en-US" sz="2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28800" y="4114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১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1885950" y="4507468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828800" y="4419600"/>
            <a:ext cx="409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৪ 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09800" y="4278868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অংশ </a:t>
            </a:r>
            <a:endParaRPr lang="en-US" sz="20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10000" y="40386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১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3867150" y="4507468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810000" y="4419600"/>
            <a:ext cx="409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৪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91000" y="4278868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অংশ </a:t>
            </a:r>
            <a:endParaRPr lang="en-US" sz="20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638800" y="4114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১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5695950" y="4507468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638800" y="4431268"/>
            <a:ext cx="409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৪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19800" y="4278868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অংশ </a:t>
            </a:r>
            <a:endParaRPr lang="en-US" sz="20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9" name="Picture 48" descr="rul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367054" y="1905000"/>
            <a:ext cx="7466722" cy="1338375"/>
          </a:xfrm>
          <a:prstGeom prst="rect">
            <a:avLst/>
          </a:prstGeom>
        </p:spPr>
      </p:pic>
      <p:cxnSp>
        <p:nvCxnSpPr>
          <p:cNvPr id="50" name="Straight Connector 49"/>
          <p:cNvCxnSpPr/>
          <p:nvPr/>
        </p:nvCxnSpPr>
        <p:spPr>
          <a:xfrm rot="5400000" flipH="1" flipV="1">
            <a:off x="5904706" y="2094706"/>
            <a:ext cx="17526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010400" y="31242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এক চতুর্থাংশ  </a:t>
            </a:r>
            <a:endParaRPr lang="en-US" sz="28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10400" y="35814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চার  ভাগের এক ভাগ</a:t>
            </a:r>
            <a:endParaRPr lang="en-US" sz="2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467600" y="4114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১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467600" y="4431268"/>
            <a:ext cx="409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৪ 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848600" y="4278868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অংশ </a:t>
            </a:r>
            <a:endParaRPr lang="en-US" sz="20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162800" y="533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১ ভাগ</a:t>
            </a:r>
            <a:endParaRPr lang="en-US" sz="24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7543800" y="44958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03515E-7 L 1.06666 -0.00856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3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2708 -0.00856 L 0.93542 -0.0085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5.82794E-7 L 0.51216 -0.0025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216 0.0044 L 0.50799 -0.2578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31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5573 -0.00856 L 1.13594 -0.0085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789 -0.26272 L 0.70955 -0.2627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0955 -0.26064 L 0.70955 -0.0053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9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18" grpId="0" animBg="1"/>
      <p:bldP spid="24" grpId="0"/>
      <p:bldP spid="27" grpId="0"/>
      <p:bldP spid="28" grpId="0"/>
      <p:bldP spid="29" grpId="0"/>
      <p:bldP spid="30" grpId="0"/>
      <p:bldP spid="31" grpId="0"/>
      <p:bldP spid="32" grpId="0"/>
      <p:bldP spid="37" grpId="0"/>
      <p:bldP spid="39" grpId="0"/>
      <p:bldP spid="40" grpId="0"/>
      <p:bldP spid="41" grpId="0"/>
      <p:bldP spid="43" grpId="0"/>
      <p:bldP spid="44" grpId="0"/>
      <p:bldP spid="45" grpId="0"/>
      <p:bldP spid="47" grpId="0"/>
      <p:bldP spid="48" grpId="0"/>
      <p:bldP spid="53" grpId="0"/>
      <p:bldP spid="54" grpId="0"/>
      <p:bldP spid="55" grpId="0"/>
      <p:bldP spid="56" grpId="0"/>
      <p:bldP spid="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ord 1"/>
          <p:cNvSpPr/>
          <p:nvPr/>
        </p:nvSpPr>
        <p:spPr>
          <a:xfrm rot="16200000">
            <a:off x="1866901" y="1333500"/>
            <a:ext cx="2667000" cy="2743201"/>
          </a:xfrm>
          <a:prstGeom prst="chord">
            <a:avLst>
              <a:gd name="adj1" fmla="val 5382414"/>
              <a:gd name="adj2" fmla="val 16200000"/>
            </a:avLst>
          </a:prstGeom>
          <a:solidFill>
            <a:srgbClr val="FFFFFF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hord 2"/>
          <p:cNvSpPr/>
          <p:nvPr/>
        </p:nvSpPr>
        <p:spPr>
          <a:xfrm rot="5400000">
            <a:off x="1866901" y="1333499"/>
            <a:ext cx="2667000" cy="2743201"/>
          </a:xfrm>
          <a:prstGeom prst="chord">
            <a:avLst>
              <a:gd name="adj1" fmla="val 5382414"/>
              <a:gd name="adj2" fmla="val 16200000"/>
            </a:avLst>
          </a:prstGeom>
          <a:solidFill>
            <a:srgbClr val="FFFFFF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agonal Stripe 5"/>
          <p:cNvSpPr/>
          <p:nvPr/>
        </p:nvSpPr>
        <p:spPr>
          <a:xfrm rot="18642379" flipH="1">
            <a:off x="-2214140" y="2081550"/>
            <a:ext cx="1314178" cy="792565"/>
          </a:xfrm>
          <a:prstGeom prst="diagStripe">
            <a:avLst>
              <a:gd name="adj" fmla="val 69780"/>
            </a:avLst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524" y="482025"/>
            <a:ext cx="4043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বৃত্তটিকে ভাগ করা হলোঃ 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5334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1A04BC"/>
                </a:solidFill>
                <a:latin typeface="NikoshBAN" pitchFamily="2" charset="0"/>
                <a:cs typeface="NikoshBAN" pitchFamily="2" charset="0"/>
              </a:rPr>
              <a:t>সমান  চার ভাগে</a:t>
            </a:r>
            <a:endParaRPr lang="en-US" sz="3600" dirty="0">
              <a:solidFill>
                <a:srgbClr val="1A04B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9800" y="25908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1A04BC"/>
                </a:solidFill>
                <a:latin typeface="NikoshBAN" pitchFamily="2" charset="0"/>
                <a:cs typeface="NikoshBAN" pitchFamily="2" charset="0"/>
              </a:rPr>
              <a:t>অর্ধেক বা, অর্ধাংশ</a:t>
            </a:r>
            <a:endParaRPr lang="en-US" sz="3200" dirty="0">
              <a:solidFill>
                <a:srgbClr val="1A04B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31242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 দুই ভাগের এক ভাগ, বা 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19"/>
          <p:cNvGrpSpPr/>
          <p:nvPr/>
        </p:nvGrpSpPr>
        <p:grpSpPr>
          <a:xfrm>
            <a:off x="7239000" y="2895600"/>
            <a:ext cx="685800" cy="842670"/>
            <a:chOff x="5715000" y="4338935"/>
            <a:chExt cx="685800" cy="695390"/>
          </a:xfrm>
        </p:grpSpPr>
        <p:sp>
          <p:nvSpPr>
            <p:cNvPr id="15" name="TextBox 14"/>
            <p:cNvSpPr txBox="1"/>
            <p:nvPr/>
          </p:nvSpPr>
          <p:spPr>
            <a:xfrm>
              <a:off x="5791200" y="4338935"/>
              <a:ext cx="381000" cy="380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srgbClr val="1A04BC"/>
                  </a:solidFill>
                  <a:latin typeface="NikoshBAN" pitchFamily="2" charset="0"/>
                  <a:cs typeface="NikoshBAN" pitchFamily="2" charset="0"/>
                </a:rPr>
                <a:t>১</a:t>
              </a:r>
              <a:endParaRPr lang="en-US" sz="2400" dirty="0">
                <a:solidFill>
                  <a:srgbClr val="1A04BC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5715000" y="4653344"/>
              <a:ext cx="4572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791200" y="4653350"/>
              <a:ext cx="609600" cy="380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srgbClr val="1A04BC"/>
                  </a:solidFill>
                  <a:latin typeface="NikoshBAN" pitchFamily="2" charset="0"/>
                  <a:cs typeface="NikoshBAN" pitchFamily="2" charset="0"/>
                </a:rPr>
                <a:t>২</a:t>
              </a:r>
              <a:endParaRPr lang="en-US" sz="2400" dirty="0">
                <a:solidFill>
                  <a:srgbClr val="1A04BC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7772400" y="3048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bn-BD" sz="2000" dirty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2600" y="41148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চার ভাগের এক ভাগ বা এক চতুর্থাংশ 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8200" y="48006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1A04BC"/>
                </a:solidFill>
                <a:latin typeface="NikoshBAN" pitchFamily="2" charset="0"/>
                <a:cs typeface="NikoshBAN" pitchFamily="2" charset="0"/>
              </a:rPr>
              <a:t>বা চার ভাগের এক ভাগ, বা </a:t>
            </a:r>
            <a:endParaRPr lang="en-US" sz="2400" dirty="0">
              <a:solidFill>
                <a:srgbClr val="1A04B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62400" y="4800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1A04BC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bn-BD" dirty="0">
                <a:solidFill>
                  <a:srgbClr val="1A04BC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1A04BC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37"/>
          <p:cNvGrpSpPr/>
          <p:nvPr/>
        </p:nvGrpSpPr>
        <p:grpSpPr>
          <a:xfrm>
            <a:off x="3429000" y="4648197"/>
            <a:ext cx="685800" cy="739257"/>
            <a:chOff x="5715000" y="4461015"/>
            <a:chExt cx="685800" cy="502381"/>
          </a:xfrm>
        </p:grpSpPr>
        <p:sp>
          <p:nvSpPr>
            <p:cNvPr id="39" name="TextBox 38"/>
            <p:cNvSpPr txBox="1"/>
            <p:nvPr/>
          </p:nvSpPr>
          <p:spPr>
            <a:xfrm>
              <a:off x="5791200" y="4461015"/>
              <a:ext cx="381000" cy="313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১</a:t>
              </a:r>
              <a:endParaRPr lang="en-US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5715000" y="4724400"/>
              <a:ext cx="4572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5791200" y="4649660"/>
              <a:ext cx="609600" cy="313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৪ </a:t>
              </a:r>
              <a:endParaRPr lang="en-US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0" name="Oval 49"/>
          <p:cNvSpPr/>
          <p:nvPr/>
        </p:nvSpPr>
        <p:spPr>
          <a:xfrm>
            <a:off x="-5257800" y="1294606"/>
            <a:ext cx="27432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>
            <a:stCxn id="50" idx="0"/>
            <a:endCxn id="50" idx="4"/>
          </p:cNvCxnSpPr>
          <p:nvPr/>
        </p:nvCxnSpPr>
        <p:spPr>
          <a:xfrm rot="16200000" flipH="1">
            <a:off x="-5219700" y="2628106"/>
            <a:ext cx="2667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50" idx="2"/>
            <a:endCxn id="50" idx="6"/>
          </p:cNvCxnSpPr>
          <p:nvPr/>
        </p:nvCxnSpPr>
        <p:spPr>
          <a:xfrm rot="10800000" flipH="1">
            <a:off x="-5257800" y="2628106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lowchart: Connector 56"/>
          <p:cNvSpPr/>
          <p:nvPr/>
        </p:nvSpPr>
        <p:spPr>
          <a:xfrm>
            <a:off x="-3906128" y="2604074"/>
            <a:ext cx="76200" cy="76200"/>
          </a:xfrm>
          <a:prstGeom prst="flowChartConnector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" name="Picture 50" descr="cutter.jpg"/>
          <p:cNvPicPr>
            <a:picLocks noChangeAspect="1"/>
          </p:cNvPicPr>
          <p:nvPr/>
        </p:nvPicPr>
        <p:blipFill>
          <a:blip r:embed="rId2"/>
          <a:srcRect l="8696" t="8419" r="4348" b="11603"/>
          <a:stretch>
            <a:fillRect/>
          </a:stretch>
        </p:blipFill>
        <p:spPr>
          <a:xfrm>
            <a:off x="-2286000" y="1797627"/>
            <a:ext cx="1143000" cy="945573"/>
          </a:xfrm>
          <a:prstGeom prst="rect">
            <a:avLst/>
          </a:prstGeom>
          <a:solidFill>
            <a:srgbClr val="FFFFFF"/>
          </a:solidFill>
        </p:spPr>
      </p:pic>
      <p:cxnSp>
        <p:nvCxnSpPr>
          <p:cNvPr id="26" name="Straight Connector 25"/>
          <p:cNvCxnSpPr>
            <a:stCxn id="3" idx="2"/>
          </p:cNvCxnSpPr>
          <p:nvPr/>
        </p:nvCxnSpPr>
        <p:spPr>
          <a:xfrm rot="5400000">
            <a:off x="2535410" y="3373598"/>
            <a:ext cx="1329992" cy="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2459210" y="-706610"/>
            <a:ext cx="1329992" cy="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556E-17 4.16185E-6 L 1.02083 -0.00555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42775E-6 L 0 0.1831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1963 L 0 6.93642E-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3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60315E-7 L 0.44167 8.60315E-7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-0.00555 L 0 1.56069E-6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0.07468 L 0.00833 0.40763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3" grpId="2" animBg="1"/>
      <p:bldP spid="3" grpId="3" animBg="1"/>
      <p:bldP spid="3" grpId="4" animBg="1"/>
      <p:bldP spid="3" grpId="5" animBg="1"/>
      <p:bldP spid="3" grpId="6" animBg="1"/>
      <p:bldP spid="7" grpId="0"/>
      <p:bldP spid="8" grpId="0"/>
      <p:bldP spid="10" grpId="0"/>
      <p:bldP spid="11" grpId="0"/>
      <p:bldP spid="21" grpId="0"/>
      <p:bldP spid="22" grpId="0"/>
      <p:bldP spid="23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rak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838200"/>
            <a:ext cx="5410200" cy="56105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28800" y="4419600"/>
            <a:ext cx="409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 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5235714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 চতুর্থাংশ 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533400"/>
            <a:ext cx="403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9" name="Isosceles Triangle 8"/>
          <p:cNvSpPr/>
          <p:nvPr/>
        </p:nvSpPr>
        <p:spPr>
          <a:xfrm>
            <a:off x="2895600" y="2133600"/>
            <a:ext cx="2743200" cy="1676400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9" idx="0"/>
            <a:endCxn id="9" idx="3"/>
          </p:cNvCxnSpPr>
          <p:nvPr/>
        </p:nvCxnSpPr>
        <p:spPr>
          <a:xfrm rot="16200000" flipH="1">
            <a:off x="3429000" y="2971800"/>
            <a:ext cx="1676400" cy="1588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0" y="4267200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itchFamily="2" charset="0"/>
                <a:cs typeface="NikoshBAN" pitchFamily="2" charset="0"/>
              </a:rPr>
              <a:t>ছবির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57400" y="45720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latin typeface="NikoshBAN" pitchFamily="2" charset="0"/>
                <a:cs typeface="NikoshBAN" pitchFamily="2" charset="0"/>
              </a:rPr>
              <a:t>২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40386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latin typeface="NikoshBAN" pitchFamily="2" charset="0"/>
                <a:cs typeface="NikoshBAN" pitchFamily="2" charset="0"/>
              </a:rPr>
              <a:t>১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133600" y="4722812"/>
            <a:ext cx="457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0" y="0"/>
            <a:ext cx="9144000" cy="6858000"/>
          </a:xfrm>
          <a:prstGeom prst="round2DiagRect">
            <a:avLst>
              <a:gd name="adj1" fmla="val 16667"/>
              <a:gd name="adj2" fmla="val 0"/>
            </a:avLst>
          </a:prstGeom>
          <a:blipFill>
            <a:blip r:embed="rId2"/>
            <a:tile tx="0" ty="0" sx="100000" sy="100000" flip="none" algn="tl"/>
          </a:blip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0" y="685800"/>
            <a:ext cx="6248400" cy="434340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447800" y="2857500"/>
            <a:ext cx="6400800" cy="381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3" idx="0"/>
            <a:endCxn id="3" idx="2"/>
          </p:cNvCxnSpPr>
          <p:nvPr/>
        </p:nvCxnSpPr>
        <p:spPr>
          <a:xfrm rot="16200000" flipH="1">
            <a:off x="2476500" y="2857500"/>
            <a:ext cx="4343400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43000" y="563880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itchFamily="2" charset="0"/>
                <a:cs typeface="NikoshBAN" pitchFamily="2" charset="0"/>
              </a:rPr>
              <a:t>ছবির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সবুজ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19400" y="4876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610618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latin typeface="NikoshBAN" pitchFamily="2" charset="0"/>
                <a:cs typeface="NikoshBAN" pitchFamily="2" charset="0"/>
              </a:rPr>
              <a:t>৪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9400" y="5631359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latin typeface="NikoshBAN" pitchFamily="2" charset="0"/>
                <a:cs typeface="NikoshBAN" pitchFamily="2" charset="0"/>
              </a:rPr>
              <a:t>১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819400" y="6248400"/>
            <a:ext cx="457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6096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457200" y="304800"/>
            <a:ext cx="8077200" cy="2057400"/>
          </a:xfrm>
          <a:prstGeom prst="flowChartPunchedTap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>
            <a:off x="0" y="0"/>
            <a:ext cx="9144000" cy="6858000"/>
          </a:xfrm>
          <a:prstGeom prst="flowChartProcess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 descr="C:\Users\USER\Desktop\000150kalerkantho.com-04-07-17-48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488882"/>
            <a:ext cx="6858000" cy="41405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3355" y="304800"/>
            <a:ext cx="43876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/>
              <a:t>পরিচিতি</a:t>
            </a:r>
            <a:endParaRPr lang="en-US" sz="6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"/>
            <a:ext cx="2133600" cy="2133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457200" y="3657600"/>
            <a:ext cx="541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/>
              <a:t>পলি খাতুন</a:t>
            </a:r>
          </a:p>
          <a:p>
            <a:r>
              <a:rPr lang="bn-IN" sz="2800" dirty="0"/>
              <a:t>সহকারী শিক্ষক</a:t>
            </a:r>
          </a:p>
          <a:p>
            <a:r>
              <a:rPr lang="bn-IN" sz="2800" dirty="0"/>
              <a:t>পাইকশা সরকারি প্রাথমিক বিদ্যালয়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86800" cy="6400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cmpd="thickThin">
                <a:solidFill>
                  <a:schemeClr val="tx1"/>
                </a:solidFill>
              </a:ln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381000"/>
            <a:ext cx="8458200" cy="563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r>
              <a:rPr kumimoji="0" lang="en-US" sz="13800" b="0" i="0" u="none" strike="noStrike" kern="1200" cap="none" spc="0" normalizeH="0" baseline="0" noProof="0" dirty="0" err="1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শ্রেণিঃ</a:t>
            </a:r>
            <a:r>
              <a:rPr kumimoji="0" lang="en-US" sz="13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দ্বিতীয়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r>
              <a:rPr kumimoji="0" lang="en-US" sz="115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বিষয়ঃ</a:t>
            </a:r>
            <a:r>
              <a:rPr kumimoji="0" lang="en-US" sz="11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115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গণিত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r>
              <a:rPr kumimoji="0" lang="en-US" sz="60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পাঠের</a:t>
            </a: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60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শিরোনামঃ</a:t>
            </a: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60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ভগ্নাংশের</a:t>
            </a:r>
            <a:r>
              <a:rPr kumimoji="0" lang="en-US" sz="6000" b="0" i="0" u="none" strike="noStrike" kern="1200" cap="none" spc="0" normalizeH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6000" b="0" i="0" u="none" strike="noStrike" kern="1200" cap="none" spc="0" normalizeH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ধারণা</a:t>
            </a:r>
            <a:r>
              <a:rPr kumimoji="0" lang="en-US" sz="6000" b="0" i="0" u="none" strike="noStrike" kern="1200" cap="none" spc="0" normalizeH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।</a:t>
            </a:r>
            <a:b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r>
              <a:rPr kumimoji="0" lang="en-US" sz="60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পাঠ্যাংশঃ</a:t>
            </a:r>
            <a:r>
              <a:rPr lang="en-US" sz="6000" dirty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9933FF"/>
                </a:solidFill>
                <a:latin typeface="NikoshBAN" pitchFamily="2" charset="0"/>
                <a:ea typeface="+mj-ea"/>
                <a:cs typeface="NikoshBAN" pitchFamily="2" charset="0"/>
              </a:rPr>
              <a:t>অর্ধেক</a:t>
            </a:r>
            <a:r>
              <a:rPr lang="en-US" sz="6000" dirty="0">
                <a:solidFill>
                  <a:srgbClr val="9933FF"/>
                </a:solidFill>
                <a:latin typeface="NikoshBAN" pitchFamily="2" charset="0"/>
                <a:ea typeface="+mj-ea"/>
                <a:cs typeface="NikoshBAN" pitchFamily="2" charset="0"/>
              </a:rPr>
              <a:t> ও </a:t>
            </a:r>
            <a:r>
              <a:rPr lang="en-US" sz="6000" dirty="0" err="1">
                <a:solidFill>
                  <a:srgbClr val="9933FF"/>
                </a:solidFill>
                <a:latin typeface="NikoshBAN" pitchFamily="2" charset="0"/>
                <a:ea typeface="+mj-ea"/>
                <a:cs typeface="NikoshBAN" pitchFamily="2" charset="0"/>
              </a:rPr>
              <a:t>এক</a:t>
            </a:r>
            <a:r>
              <a:rPr lang="en-US" sz="6000" dirty="0">
                <a:solidFill>
                  <a:srgbClr val="9933FF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9933FF"/>
                </a:solidFill>
                <a:latin typeface="NikoshBAN" pitchFamily="2" charset="0"/>
                <a:ea typeface="+mj-ea"/>
                <a:cs typeface="NikoshBAN" pitchFamily="2" charset="0"/>
              </a:rPr>
              <a:t>চতুর্থাংশ</a:t>
            </a:r>
            <a:r>
              <a:rPr lang="en-US" sz="6000" dirty="0">
                <a:solidFill>
                  <a:srgbClr val="9933FF"/>
                </a:solidFill>
                <a:latin typeface="NikoshBAN" pitchFamily="2" charset="0"/>
                <a:ea typeface="+mj-ea"/>
                <a:cs typeface="NikoshBAN" pitchFamily="2" charset="0"/>
              </a:rPr>
              <a:t>।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686800" cy="65864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5400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5400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পূর্ণ বস্তুর অর্ধেক চিনে বলতে পারবে</a:t>
            </a:r>
            <a:r>
              <a:rPr lang="bn-BD" sz="54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5400" b="1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5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</a:t>
            </a:r>
            <a:r>
              <a:rPr lang="bn-BD" sz="5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 বস্তুর চার ভাগের এক ভাগ চিনে বলতে পারবে। </a:t>
            </a:r>
          </a:p>
          <a:p>
            <a:r>
              <a:rPr lang="bn-BD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অর্ধেককে   , চার ভাগের এক ভাগকে          </a:t>
            </a:r>
          </a:p>
          <a:p>
            <a:r>
              <a:rPr lang="bn-BD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বলে তা চিনে বলতে পারবে।  </a:t>
            </a:r>
            <a:endParaRPr lang="en-US" sz="5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228600" y="228600"/>
            <a:ext cx="8686800" cy="6400800"/>
          </a:xfrm>
          <a:prstGeom prst="flowChartProcess">
            <a:avLst/>
          </a:prstGeom>
          <a:noFill/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24200" y="37338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endParaRPr lang="en-US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41910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 </a:t>
            </a:r>
            <a:endParaRPr lang="en-US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124200" y="4343400"/>
            <a:ext cx="381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71600" y="4945559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endParaRPr lang="en-US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5402759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  </a:t>
            </a:r>
            <a:endParaRPr lang="en-US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00" y="5561012"/>
            <a:ext cx="381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152400"/>
            <a:ext cx="8686800" cy="6477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0" y="1066800"/>
            <a:ext cx="6019800" cy="266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6200000" flipH="1">
            <a:off x="3237706" y="2399506"/>
            <a:ext cx="2667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524000" y="4419600"/>
            <a:ext cx="6096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 তা কাগজ </a:t>
            </a:r>
            <a:endParaRPr lang="en-GB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95400" y="7162800"/>
            <a:ext cx="6477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সমান দুই ভাগ করি </a:t>
            </a:r>
            <a:endParaRPr lang="en-GB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92137E-6 L -0.00416 -0.4107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2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219200"/>
            <a:ext cx="3733800" cy="1752600"/>
          </a:xfrm>
          <a:prstGeom prst="rect">
            <a:avLst/>
          </a:prstGeom>
          <a:solidFill>
            <a:srgbClr val="FFFFFF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1" descr="pencil_cartoon_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178840">
            <a:off x="-2396687" y="1447048"/>
            <a:ext cx="530713" cy="2045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 rot="5400000" flipH="1" flipV="1">
            <a:off x="2324894" y="2094706"/>
            <a:ext cx="17526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Connector 16"/>
          <p:cNvSpPr/>
          <p:nvPr/>
        </p:nvSpPr>
        <p:spPr>
          <a:xfrm>
            <a:off x="3200400" y="2971800"/>
            <a:ext cx="62132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Flowchart: Connector 17"/>
          <p:cNvSpPr/>
          <p:nvPr/>
        </p:nvSpPr>
        <p:spPr>
          <a:xfrm>
            <a:off x="5029200" y="2971800"/>
            <a:ext cx="62132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52600" y="533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১ ভাগ</a:t>
            </a:r>
            <a:endParaRPr lang="en-US" sz="24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81400" y="533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১ ভাগ</a:t>
            </a:r>
            <a:endParaRPr lang="en-US" sz="24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19200" y="3048000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দুই ভাগের এক  ভাগ </a:t>
            </a:r>
            <a:endParaRPr lang="en-US" sz="28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28800" y="4114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১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1885950" y="4507468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828800" y="4419600"/>
            <a:ext cx="409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২ 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09800" y="4278868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অংশ </a:t>
            </a:r>
            <a:endParaRPr lang="en-US" sz="20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10000" y="40386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১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3867150" y="4507468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810000" y="4419600"/>
            <a:ext cx="409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২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91000" y="4278868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অংশ </a:t>
            </a:r>
            <a:endParaRPr lang="en-US" sz="20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9" name="Picture 48" descr="rul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367054" y="1905000"/>
            <a:ext cx="7466722" cy="133837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3352800" y="3200400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দুই ভাগের এক  ভাগ </a:t>
            </a:r>
            <a:endParaRPr lang="en-US" sz="28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03515E-7 L 1.06666 -0.00856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3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2708 -0.00856 L 0.93542 -0.0085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5.82794E-7 L 0.51216 -0.0025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216 0.0044 L 0.50799 -0.2578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31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9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18" grpId="0" animBg="1"/>
      <p:bldP spid="24" grpId="0"/>
      <p:bldP spid="27" grpId="0"/>
      <p:bldP spid="37" grpId="0"/>
      <p:bldP spid="39" grpId="0"/>
      <p:bldP spid="40" grpId="0"/>
      <p:bldP spid="41" grpId="0"/>
      <p:bldP spid="43" grpId="0"/>
      <p:bldP spid="44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1200" y="8382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১ ভাগ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9144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১ ভাগ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44196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১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590800" y="4876800"/>
            <a:ext cx="457200" cy="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90800" y="4876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২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47244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দুইভাগের এক ভাগ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4724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অংশ 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00200" y="40386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1A04BC"/>
                </a:solidFill>
                <a:latin typeface="NikoshBAN" pitchFamily="2" charset="0"/>
                <a:cs typeface="NikoshBAN" pitchFamily="2" charset="0"/>
              </a:rPr>
              <a:t>অর্ধেক বা, অর্ধাংশ</a:t>
            </a:r>
            <a:endParaRPr lang="en-US" sz="2800" dirty="0">
              <a:solidFill>
                <a:srgbClr val="1A04B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343400" y="1828800"/>
            <a:ext cx="2743200" cy="19812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600200" y="1828800"/>
            <a:ext cx="2743200" cy="19812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72200" y="44196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১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6248400" y="48768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172200" y="4876800"/>
            <a:ext cx="409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২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114800" y="4724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1A04BC"/>
                </a:solidFill>
                <a:latin typeface="NikoshBAN" pitchFamily="2" charset="0"/>
                <a:cs typeface="NikoshBAN" pitchFamily="2" charset="0"/>
              </a:rPr>
              <a:t>দুইভাগের এক ভাগ</a:t>
            </a:r>
            <a:endParaRPr lang="en-US" sz="2400" dirty="0">
              <a:solidFill>
                <a:srgbClr val="1A04B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29400" y="4724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1A04BC"/>
                </a:solidFill>
                <a:latin typeface="NikoshBAN" pitchFamily="2" charset="0"/>
                <a:cs typeface="NikoshBAN" pitchFamily="2" charset="0"/>
              </a:rPr>
              <a:t>অংশ </a:t>
            </a:r>
            <a:endParaRPr lang="en-US" sz="2400" dirty="0">
              <a:solidFill>
                <a:srgbClr val="1A04B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648200" y="39624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অর্ধেক বা, অর্ধাংশ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2" grpId="0"/>
      <p:bldP spid="13" grpId="0"/>
      <p:bldP spid="14" grpId="0"/>
      <p:bldP spid="29" grpId="0"/>
      <p:bldP spid="34" grpId="0" animBg="1"/>
      <p:bldP spid="35" grpId="0" animBg="1"/>
      <p:bldP spid="45" grpId="0"/>
      <p:bldP spid="47" grpId="0"/>
      <p:bldP spid="48" grpId="0"/>
      <p:bldP spid="49" grpId="0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ord 1"/>
          <p:cNvSpPr/>
          <p:nvPr/>
        </p:nvSpPr>
        <p:spPr>
          <a:xfrm rot="16200000">
            <a:off x="1866901" y="1333500"/>
            <a:ext cx="2667000" cy="2743201"/>
          </a:xfrm>
          <a:prstGeom prst="chord">
            <a:avLst>
              <a:gd name="adj1" fmla="val 5382414"/>
              <a:gd name="adj2" fmla="val 16200000"/>
            </a:avLst>
          </a:prstGeom>
          <a:solidFill>
            <a:srgbClr val="FFFFFF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hord 2"/>
          <p:cNvSpPr/>
          <p:nvPr/>
        </p:nvSpPr>
        <p:spPr>
          <a:xfrm rot="5400000">
            <a:off x="1866901" y="1333499"/>
            <a:ext cx="2667000" cy="2743201"/>
          </a:xfrm>
          <a:prstGeom prst="chord">
            <a:avLst>
              <a:gd name="adj1" fmla="val 5382414"/>
              <a:gd name="adj2" fmla="val 16200000"/>
            </a:avLst>
          </a:prstGeom>
          <a:solidFill>
            <a:srgbClr val="FFFFFF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agonal Stripe 5"/>
          <p:cNvSpPr/>
          <p:nvPr/>
        </p:nvSpPr>
        <p:spPr>
          <a:xfrm rot="18642379" flipH="1">
            <a:off x="-2214140" y="2081550"/>
            <a:ext cx="1314178" cy="792565"/>
          </a:xfrm>
          <a:prstGeom prst="diagStripe">
            <a:avLst>
              <a:gd name="adj" fmla="val 69780"/>
            </a:avLst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524" y="482025"/>
            <a:ext cx="4043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বৃত্তটিকে ভাগ করা হলোঃ 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5334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1A04BC"/>
                </a:solidFill>
                <a:latin typeface="NikoshBAN" pitchFamily="2" charset="0"/>
                <a:cs typeface="NikoshBAN" pitchFamily="2" charset="0"/>
              </a:rPr>
              <a:t>সমান  দুই ভাগে</a:t>
            </a:r>
            <a:endParaRPr lang="en-US" sz="3600" dirty="0">
              <a:solidFill>
                <a:srgbClr val="1A04B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9800" y="25908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1A04BC"/>
                </a:solidFill>
                <a:latin typeface="NikoshBAN" pitchFamily="2" charset="0"/>
                <a:cs typeface="NikoshBAN" pitchFamily="2" charset="0"/>
              </a:rPr>
              <a:t>অর্ধেক বা, অর্ধাংশ</a:t>
            </a:r>
            <a:endParaRPr lang="en-US" sz="3200" dirty="0">
              <a:solidFill>
                <a:srgbClr val="1A04B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31242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 দুই ভাগের এক ভাগ, বা 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19"/>
          <p:cNvGrpSpPr/>
          <p:nvPr/>
        </p:nvGrpSpPr>
        <p:grpSpPr>
          <a:xfrm>
            <a:off x="7239000" y="2895600"/>
            <a:ext cx="685800" cy="842670"/>
            <a:chOff x="5715000" y="4338935"/>
            <a:chExt cx="685800" cy="695390"/>
          </a:xfrm>
        </p:grpSpPr>
        <p:sp>
          <p:nvSpPr>
            <p:cNvPr id="15" name="TextBox 14"/>
            <p:cNvSpPr txBox="1"/>
            <p:nvPr/>
          </p:nvSpPr>
          <p:spPr>
            <a:xfrm>
              <a:off x="5791200" y="4338935"/>
              <a:ext cx="381000" cy="380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srgbClr val="1A04BC"/>
                  </a:solidFill>
                  <a:latin typeface="NikoshBAN" pitchFamily="2" charset="0"/>
                  <a:cs typeface="NikoshBAN" pitchFamily="2" charset="0"/>
                </a:rPr>
                <a:t>১</a:t>
              </a:r>
              <a:endParaRPr lang="en-US" sz="2400" dirty="0">
                <a:solidFill>
                  <a:srgbClr val="1A04BC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5715000" y="4653344"/>
              <a:ext cx="4572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791200" y="4653350"/>
              <a:ext cx="609600" cy="380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srgbClr val="1A04BC"/>
                  </a:solidFill>
                  <a:latin typeface="NikoshBAN" pitchFamily="2" charset="0"/>
                  <a:cs typeface="NikoshBAN" pitchFamily="2" charset="0"/>
                </a:rPr>
                <a:t>২</a:t>
              </a:r>
              <a:endParaRPr lang="en-US" sz="2400" dirty="0">
                <a:solidFill>
                  <a:srgbClr val="1A04BC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7772400" y="3048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bn-BD" sz="2000" dirty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2600" y="41148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অর্ধেক বা, অর্ধাংশ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8200" y="48006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1A04BC"/>
                </a:solidFill>
                <a:latin typeface="NikoshBAN" pitchFamily="2" charset="0"/>
                <a:cs typeface="NikoshBAN" pitchFamily="2" charset="0"/>
              </a:rPr>
              <a:t>বা দুই ভাগের এক ভাগ, বা </a:t>
            </a:r>
            <a:endParaRPr lang="en-US" sz="2400" dirty="0">
              <a:solidFill>
                <a:srgbClr val="1A04B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62400" y="4800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1A04BC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bn-BD" dirty="0">
                <a:solidFill>
                  <a:srgbClr val="1A04BC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1A04BC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2" name="Group 37"/>
          <p:cNvGrpSpPr/>
          <p:nvPr/>
        </p:nvGrpSpPr>
        <p:grpSpPr>
          <a:xfrm>
            <a:off x="3429000" y="4648197"/>
            <a:ext cx="685800" cy="739257"/>
            <a:chOff x="5715000" y="4461015"/>
            <a:chExt cx="685800" cy="502381"/>
          </a:xfrm>
        </p:grpSpPr>
        <p:sp>
          <p:nvSpPr>
            <p:cNvPr id="39" name="TextBox 38"/>
            <p:cNvSpPr txBox="1"/>
            <p:nvPr/>
          </p:nvSpPr>
          <p:spPr>
            <a:xfrm>
              <a:off x="5791200" y="4461015"/>
              <a:ext cx="381000" cy="313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১</a:t>
              </a:r>
              <a:endParaRPr lang="en-US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5715000" y="4724400"/>
              <a:ext cx="4572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5791200" y="4649660"/>
              <a:ext cx="609600" cy="313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২</a:t>
              </a:r>
              <a:endParaRPr lang="en-US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0" name="Oval 49"/>
          <p:cNvSpPr/>
          <p:nvPr/>
        </p:nvSpPr>
        <p:spPr>
          <a:xfrm>
            <a:off x="-5257800" y="1294606"/>
            <a:ext cx="27432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>
            <a:stCxn id="50" idx="0"/>
            <a:endCxn id="50" idx="4"/>
          </p:cNvCxnSpPr>
          <p:nvPr/>
        </p:nvCxnSpPr>
        <p:spPr>
          <a:xfrm rot="16200000" flipH="1">
            <a:off x="-5219700" y="2628106"/>
            <a:ext cx="2667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50" idx="2"/>
            <a:endCxn id="50" idx="6"/>
          </p:cNvCxnSpPr>
          <p:nvPr/>
        </p:nvCxnSpPr>
        <p:spPr>
          <a:xfrm rot="10800000" flipH="1">
            <a:off x="-5257800" y="2628106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lowchart: Connector 56"/>
          <p:cNvSpPr/>
          <p:nvPr/>
        </p:nvSpPr>
        <p:spPr>
          <a:xfrm>
            <a:off x="-3906128" y="2604074"/>
            <a:ext cx="76200" cy="76200"/>
          </a:xfrm>
          <a:prstGeom prst="flowChartConnector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" name="Picture 50" descr="cutter.jpg"/>
          <p:cNvPicPr>
            <a:picLocks noChangeAspect="1"/>
          </p:cNvPicPr>
          <p:nvPr/>
        </p:nvPicPr>
        <p:blipFill>
          <a:blip r:embed="rId2"/>
          <a:srcRect l="8696" t="8419" r="4348" b="11603"/>
          <a:stretch>
            <a:fillRect/>
          </a:stretch>
        </p:blipFill>
        <p:spPr>
          <a:xfrm>
            <a:off x="-2286000" y="1797627"/>
            <a:ext cx="1143000" cy="945573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556E-17 4.16185E-6 L 1.02083 -0.00555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763 L 0 0.190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19288 L 0 -0.0034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3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60315E-7 L 0.44167 8.60315E-7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3" grpId="2" animBg="1"/>
      <p:bldP spid="3" grpId="3" animBg="1"/>
      <p:bldP spid="3" grpId="4" animBg="1"/>
      <p:bldP spid="3" grpId="5" animBg="1"/>
      <p:bldP spid="7" grpId="0"/>
      <p:bldP spid="8" grpId="0"/>
      <p:bldP spid="10" grpId="0"/>
      <p:bldP spid="11" grpId="0"/>
      <p:bldP spid="21" grpId="0"/>
      <p:bldP spid="22" grpId="0"/>
      <p:bldP spid="23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0" y="0"/>
            <a:ext cx="9144000" cy="6858000"/>
          </a:xfrm>
          <a:prstGeom prst="round2DiagRect">
            <a:avLst/>
          </a:prstGeom>
          <a:solidFill>
            <a:schemeClr val="bg1"/>
          </a:solidFill>
          <a:ln w="57150">
            <a:solidFill>
              <a:srgbClr val="A71B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pple-full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7" y="1905000"/>
            <a:ext cx="2633663" cy="2963159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2590800" y="3657600"/>
            <a:ext cx="2057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pple-full2.jpg"/>
          <p:cNvPicPr>
            <a:picLocks noChangeAspect="1"/>
          </p:cNvPicPr>
          <p:nvPr/>
        </p:nvPicPr>
        <p:blipFill>
          <a:blip r:embed="rId2"/>
          <a:srcRect t="13514" r="50352"/>
          <a:stretch>
            <a:fillRect/>
          </a:stretch>
        </p:blipFill>
        <p:spPr>
          <a:xfrm>
            <a:off x="4800600" y="2514600"/>
            <a:ext cx="1371600" cy="2438400"/>
          </a:xfrm>
          <a:prstGeom prst="rect">
            <a:avLst/>
          </a:prstGeom>
        </p:spPr>
      </p:pic>
      <p:pic>
        <p:nvPicPr>
          <p:cNvPr id="7" name="Picture 6" descr="apple-full2.jpg"/>
          <p:cNvPicPr>
            <a:picLocks noChangeAspect="1"/>
          </p:cNvPicPr>
          <p:nvPr/>
        </p:nvPicPr>
        <p:blipFill>
          <a:blip r:embed="rId2"/>
          <a:srcRect l="50435" t="19444"/>
          <a:stretch>
            <a:fillRect/>
          </a:stretch>
        </p:blipFill>
        <p:spPr>
          <a:xfrm>
            <a:off x="6172200" y="2667000"/>
            <a:ext cx="1198179" cy="2286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352800" y="5334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দুই ভাগের এক  ভাগ 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5200" y="464820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  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5200" y="525780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   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7315200" y="5410200"/>
            <a:ext cx="609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44444E-6 L 0.47622 4.44444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249</Words>
  <Application>Microsoft Office PowerPoint</Application>
  <PresentationFormat>On-screen Show (4:3)</PresentationFormat>
  <Paragraphs>103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model</dc:creator>
  <cp:lastModifiedBy>DPE</cp:lastModifiedBy>
  <cp:revision>80</cp:revision>
  <dcterms:created xsi:type="dcterms:W3CDTF">2006-08-16T00:00:00Z</dcterms:created>
  <dcterms:modified xsi:type="dcterms:W3CDTF">2019-10-31T04:42:51Z</dcterms:modified>
</cp:coreProperties>
</file>