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72" r:id="rId4"/>
    <p:sldId id="258" r:id="rId5"/>
    <p:sldId id="259" r:id="rId6"/>
    <p:sldId id="260" r:id="rId7"/>
    <p:sldId id="268" r:id="rId8"/>
    <p:sldId id="271" r:id="rId9"/>
    <p:sldId id="266" r:id="rId10"/>
    <p:sldId id="261" r:id="rId11"/>
    <p:sldId id="263" r:id="rId12"/>
    <p:sldId id="265" r:id="rId13"/>
    <p:sldId id="269" r:id="rId14"/>
    <p:sldId id="270" r:id="rId15"/>
    <p:sldId id="264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6BDB6D6-B3F1-4398-98BC-40A1195D46C2}" type="datetimeFigureOut">
              <a:rPr lang="en-US" smtClean="0"/>
              <a:pPr/>
              <a:t>03-Nov-19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BD5369-3ACA-465B-8C02-B040291B03B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2268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03-Nov-19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03-Nov-19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03-Nov-19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03-Nov-19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03-Nov-19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03-Nov-19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03-Nov-19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03-Nov-19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03-Nov-19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03-Nov-19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03-Nov-19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03-Nov-19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381000"/>
            <a:ext cx="8382000" cy="396239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530770"/>
            <a:ext cx="8305800" cy="1752600"/>
          </a:xfrm>
          <a:solidFill>
            <a:srgbClr val="00B050"/>
          </a:solidFill>
        </p:spPr>
        <p:txBody>
          <a:bodyPr>
            <a:noAutofit/>
          </a:bodyPr>
          <a:lstStyle/>
          <a:p>
            <a:r>
              <a:rPr lang="bn-BD" sz="115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সবাইকে শুভেচ্ছা</a:t>
            </a:r>
            <a:endParaRPr lang="en-US" sz="115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 descr="images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381000"/>
            <a:ext cx="8229600" cy="389096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838200"/>
            <a:ext cx="7162800" cy="707886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40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শ্রেণির সকলে একসঙ্গে নিরবে প্রশ্নটি  পড়।</a:t>
            </a:r>
            <a:endParaRPr lang="en-US" sz="4000" b="1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9600" y="2514600"/>
            <a:ext cx="7772400" cy="3046988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bn-BD" sz="48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চারটি ঘণ্টা  প্রথমে একত্রে বেজে প্রতি ৬</a:t>
            </a:r>
            <a:r>
              <a:rPr lang="en-US" sz="48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,</a:t>
            </a:r>
            <a:r>
              <a:rPr lang="bn-BD" sz="48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৯</a:t>
            </a:r>
            <a:r>
              <a:rPr lang="en-US" sz="48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,</a:t>
            </a:r>
            <a:r>
              <a:rPr lang="bn-BD" sz="4800" b="1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১২ ও  ১৫ সেকেন্ড অন্তর  বাজতে লাগল। ন্যুনতম কত সময় পড় ঘণ্টাগুলো আবার একত্রে বাজবে।  </a:t>
            </a:r>
            <a:endParaRPr lang="en-US" sz="4800" b="1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90600" y="762000"/>
            <a:ext cx="7391400" cy="347787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bn-BD" sz="4400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শিক্ষার্থীদের জন্য প্রশ্নঃ</a:t>
            </a:r>
          </a:p>
          <a:p>
            <a:r>
              <a:rPr lang="bn-BD" sz="4400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১। পুর্বের সমস্যার সাথে এই সমস্যার পার্থক্য কী?</a:t>
            </a:r>
          </a:p>
          <a:p>
            <a:r>
              <a:rPr lang="bn-BD" sz="4400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২। এই সমস্যাকে আমরা কিভাবে সমাধান করতে পারি?</a:t>
            </a:r>
            <a:endParaRPr lang="en-US" sz="4400" dirty="0">
              <a:solidFill>
                <a:schemeClr val="tx2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295400" y="4876800"/>
            <a:ext cx="7010400" cy="1200329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bn-BD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তাহলে তোমরা ল সা গু এর মাধ্যমে সমস্যাটির সমাধান নিজের খাতায়  কর।</a:t>
            </a:r>
            <a:endParaRPr lang="en-US" sz="36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457200"/>
            <a:ext cx="7848600" cy="1938992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bn-BD" sz="4000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চারটি ঘন্টা একটি সময়ের মধ্যে একত্রে বেজে উঠে, যা ৬, ৯, ১২ ও ১৫ এর ল সা গু এর সমান ।</a:t>
            </a:r>
          </a:p>
          <a:p>
            <a:r>
              <a:rPr lang="bn-BD" sz="4000" dirty="0" smtClean="0">
                <a:solidFill>
                  <a:schemeClr val="accent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৬, ৯, ১২ ও ১৫ এর ল সা গু হলঃ-</a:t>
            </a:r>
            <a:endParaRPr lang="en-US" sz="4000" dirty="0">
              <a:solidFill>
                <a:schemeClr val="accent2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81000" y="2590800"/>
            <a:ext cx="8991600" cy="3970318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bn-BD" sz="5400" dirty="0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  </a:t>
            </a:r>
            <a:r>
              <a:rPr lang="bn-BD" sz="6000" dirty="0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৩ ৬, ৯, ১২, ১৫</a:t>
            </a:r>
          </a:p>
          <a:p>
            <a:r>
              <a:rPr lang="bn-BD" sz="6000" dirty="0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  ২ ২,  ৩,  ৪,   ৫</a:t>
            </a:r>
          </a:p>
          <a:p>
            <a:r>
              <a:rPr lang="bn-BD" sz="6000" dirty="0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       ১,  ৩,  ২,  ৫</a:t>
            </a:r>
          </a:p>
          <a:p>
            <a:r>
              <a:rPr lang="bn-BD" sz="3600" dirty="0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সুতরাং ল সা গু=৩</a:t>
            </a:r>
            <a:r>
              <a:rPr lang="en-US" sz="3600" dirty="0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×</a:t>
            </a:r>
            <a:r>
              <a:rPr lang="bn-BD" sz="3600" dirty="0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২</a:t>
            </a:r>
            <a:r>
              <a:rPr lang="en-US" sz="3600" dirty="0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×</a:t>
            </a:r>
            <a:r>
              <a:rPr lang="bn-BD" sz="3600" dirty="0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৩</a:t>
            </a:r>
            <a:r>
              <a:rPr lang="en-US" sz="3600" dirty="0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×</a:t>
            </a:r>
            <a:r>
              <a:rPr lang="bn-BD" sz="3600" dirty="0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২</a:t>
            </a:r>
            <a:r>
              <a:rPr lang="en-US" sz="3600" dirty="0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×</a:t>
            </a:r>
            <a:r>
              <a:rPr lang="bn-BD" sz="3600" dirty="0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৫=১৮০</a:t>
            </a:r>
          </a:p>
          <a:p>
            <a:r>
              <a:rPr lang="bn-BD" sz="3600" dirty="0" smtClean="0">
                <a:solidFill>
                  <a:schemeClr val="tx2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ঘণ্টাগুলো পুনরায় ১৮০ সেকন্ড বা ৩ মিনিট পর একত্রে বাজবে।</a:t>
            </a:r>
            <a:endParaRPr lang="en-US" sz="3600" dirty="0">
              <a:solidFill>
                <a:schemeClr val="tx2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1447800" y="3657600"/>
            <a:ext cx="487680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" name="Arc 7"/>
          <p:cNvSpPr/>
          <p:nvPr/>
        </p:nvSpPr>
        <p:spPr>
          <a:xfrm>
            <a:off x="1173481" y="2667000"/>
            <a:ext cx="350519" cy="2057400"/>
          </a:xfrm>
          <a:prstGeom prst="arc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12" name="Arc 11"/>
          <p:cNvSpPr/>
          <p:nvPr/>
        </p:nvSpPr>
        <p:spPr>
          <a:xfrm>
            <a:off x="1295400" y="3657600"/>
            <a:ext cx="228600" cy="1981200"/>
          </a:xfrm>
          <a:prstGeom prst="arc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1600200" y="4646612"/>
            <a:ext cx="4495800" cy="1588"/>
          </a:xfrm>
          <a:prstGeom prst="lin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0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8" dur="2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9200" y="457200"/>
            <a:ext cx="7162800" cy="2215991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138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138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90600" y="3505200"/>
            <a:ext cx="74676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তিনটি ঘণ্টা  প্রথমে একত্রে বেজে প্রতি ৪</a:t>
            </a:r>
            <a:r>
              <a:rPr lang="en-US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,</a:t>
            </a:r>
            <a:r>
              <a:rPr lang="bn-BD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 ১২</a:t>
            </a:r>
            <a:r>
              <a:rPr lang="en-US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,</a:t>
            </a:r>
            <a:r>
              <a:rPr lang="bn-BD" sz="3600" dirty="0" smtClean="0">
                <a:solidFill>
                  <a:srgbClr val="C00000"/>
                </a:solidFill>
                <a:latin typeface="NikoshBAN" pitchFamily="2" charset="0"/>
                <a:cs typeface="NikoshBAN" pitchFamily="2" charset="0"/>
              </a:rPr>
              <a:t> ও ২৪ সেকেন্ড অন্তর  বাজতে লাগল। ন্যুনতম কত সময় পড় ঘণ্টাগুলো আবার একত্রে বাজবে।  </a:t>
            </a:r>
            <a:endParaRPr lang="en-US" sz="3600" dirty="0">
              <a:solidFill>
                <a:srgbClr val="C0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76400" y="533400"/>
            <a:ext cx="129540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600" dirty="0" smtClean="0">
                <a:latin typeface="NikoshBAN" pitchFamily="2" charset="0"/>
                <a:cs typeface="NikoshBAN" pitchFamily="2" charset="0"/>
              </a:rPr>
              <a:t>            ৩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362200" y="1524000"/>
            <a:ext cx="31242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600" dirty="0" smtClean="0">
                <a:latin typeface="NikoshBAN" pitchFamily="2" charset="0"/>
                <a:cs typeface="NikoshBAN" pitchFamily="2" charset="0"/>
              </a:rPr>
              <a:t>৪, ১২, ২৪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Arc 4"/>
          <p:cNvSpPr/>
          <p:nvPr/>
        </p:nvSpPr>
        <p:spPr>
          <a:xfrm>
            <a:off x="1219200" y="1600200"/>
            <a:ext cx="1143000" cy="1219200"/>
          </a:xfrm>
          <a:prstGeom prst="arc">
            <a:avLst>
              <a:gd name="adj1" fmla="val 18727924"/>
              <a:gd name="adj2" fmla="val 1283286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bn-BD" dirty="0" smtClean="0"/>
              <a:t>   </a:t>
            </a:r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2362200" y="2436812"/>
            <a:ext cx="2819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438400" y="2473404"/>
            <a:ext cx="33528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600" dirty="0" smtClean="0">
                <a:latin typeface="NikoshBAN" pitchFamily="2" charset="0"/>
                <a:cs typeface="NikoshBAN" pitchFamily="2" charset="0"/>
              </a:rPr>
              <a:t>৪,  ৪,  ৮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Arc 9"/>
          <p:cNvSpPr/>
          <p:nvPr/>
        </p:nvSpPr>
        <p:spPr>
          <a:xfrm>
            <a:off x="2209800" y="2514600"/>
            <a:ext cx="228600" cy="1524000"/>
          </a:xfrm>
          <a:prstGeom prst="arc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2514600" y="3352800"/>
            <a:ext cx="2743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1828800" y="2438400"/>
            <a:ext cx="381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600" dirty="0" smtClean="0">
                <a:latin typeface="NikoshBAN" pitchFamily="2" charset="0"/>
                <a:cs typeface="NikoshBAN" pitchFamily="2" charset="0"/>
              </a:rPr>
              <a:t>৪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514600" y="3124200"/>
            <a:ext cx="32004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6600" dirty="0" smtClean="0">
                <a:latin typeface="NikoshBAN" pitchFamily="2" charset="0"/>
                <a:cs typeface="NikoshBAN" pitchFamily="2" charset="0"/>
              </a:rPr>
              <a:t>১,  ১,  ২</a:t>
            </a:r>
            <a:endParaRPr lang="en-US" sz="6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81000" y="4648200"/>
            <a:ext cx="8305800" cy="70788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4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সুতরাং ল সা গু ৩</a:t>
            </a:r>
            <a:r>
              <a:rPr lang="en-US" sz="4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×</a:t>
            </a:r>
            <a:r>
              <a:rPr lang="bn-BD" sz="4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৪</a:t>
            </a:r>
            <a:r>
              <a:rPr lang="en-US" sz="4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×</a:t>
            </a:r>
            <a:r>
              <a:rPr lang="bn-BD" sz="40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২ = ২৪</a:t>
            </a:r>
            <a:endParaRPr lang="en-US" sz="4000" b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81000" y="5791200"/>
            <a:ext cx="8305800" cy="707886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4000" dirty="0" smtClean="0"/>
              <a:t> </a:t>
            </a:r>
            <a:r>
              <a:rPr lang="bn-BD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ঘণ্টাগুলো পুনরায় ২৪ সেকেন্ড পর একত্রে বাজবে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9" grpId="0"/>
      <p:bldP spid="14" grpId="0"/>
      <p:bldP spid="15" grpId="0"/>
      <p:bldP spid="16" grpId="0" animBg="1"/>
      <p:bldP spid="1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71600" y="1143000"/>
            <a:ext cx="6781800" cy="3154710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199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ধন্যবাদ</a:t>
            </a:r>
            <a:endParaRPr lang="en-US" sz="199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9200" y="709880"/>
            <a:ext cx="6934200" cy="156966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9600" b="1" dirty="0" smtClean="0">
                <a:solidFill>
                  <a:schemeClr val="accent1">
                    <a:lumMod val="50000"/>
                  </a:schemeClr>
                </a:solidFill>
                <a:latin typeface="NikoshBAN" pitchFamily="2" charset="0"/>
                <a:cs typeface="NikoshBAN" pitchFamily="2" charset="0"/>
              </a:rPr>
              <a:t>শিক্ষক পরিচিতি </a:t>
            </a:r>
            <a:endParaRPr lang="en-US" sz="9600" b="1" dirty="0">
              <a:solidFill>
                <a:schemeClr val="accent1">
                  <a:lumMod val="50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72440" y="2748677"/>
            <a:ext cx="8229600" cy="2585323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/>
              </a:rPr>
              <a:t>মোঃ</a:t>
            </a:r>
            <a:r>
              <a:rPr lang="en-US" sz="5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/>
              </a:rPr>
              <a:t> </a:t>
            </a:r>
            <a:r>
              <a:rPr lang="en-US" sz="54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/>
              </a:rPr>
              <a:t>জাকির</a:t>
            </a:r>
            <a:r>
              <a:rPr lang="en-US" sz="54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/>
              </a:rPr>
              <a:t> </a:t>
            </a:r>
            <a:r>
              <a:rPr lang="en-US" sz="5400" b="1" dirty="0" err="1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/>
              </a:rPr>
              <a:t>হোসেন</a:t>
            </a:r>
            <a:endParaRPr lang="bn-BD" sz="5400" b="1" dirty="0" smtClean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/>
            </a:endParaRPr>
          </a:p>
          <a:p>
            <a:pPr algn="ctr"/>
            <a:r>
              <a:rPr lang="bn-BD" sz="5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সহকারি শিক্ষক</a:t>
            </a:r>
          </a:p>
          <a:p>
            <a:pPr algn="ctr"/>
            <a:r>
              <a:rPr lang="en-US" sz="54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মৈশাদী</a:t>
            </a:r>
            <a:r>
              <a:rPr lang="bn-BD" sz="54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সরকারী প্রাথমিক বিদ্যালয়</a:t>
            </a:r>
            <a:endParaRPr lang="en-US" sz="54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1828800" y="533400"/>
            <a:ext cx="5562600" cy="1600200"/>
          </a:xfrm>
          <a:prstGeom prst="ellipse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0" b="1" dirty="0" err="1" smtClean="0">
                <a:latin typeface="NikoshBAN" pitchFamily="2" charset="0"/>
                <a:cs typeface="NikoshBAN" pitchFamily="2" charset="0"/>
              </a:rPr>
              <a:t>শ্রেণি</a:t>
            </a:r>
            <a:r>
              <a:rPr lang="en-US" sz="8000" b="1" dirty="0" smtClean="0">
                <a:latin typeface="NikoshBAN" pitchFamily="2" charset="0"/>
                <a:cs typeface="NikoshBAN" pitchFamily="2" charset="0"/>
              </a:rPr>
              <a:t>- </a:t>
            </a:r>
            <a:r>
              <a:rPr lang="en-US" sz="8000" b="1" dirty="0" err="1" smtClean="0">
                <a:latin typeface="NikoshBAN" pitchFamily="2" charset="0"/>
                <a:cs typeface="NikoshBAN" pitchFamily="2" charset="0"/>
              </a:rPr>
              <a:t>পঞ্চম</a:t>
            </a:r>
            <a:endParaRPr lang="en-US" sz="80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90600" y="2438400"/>
            <a:ext cx="7467600" cy="29718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6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বিষয়</a:t>
            </a:r>
            <a:r>
              <a:rPr lang="en-US" sz="6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- </a:t>
            </a:r>
            <a:r>
              <a:rPr lang="en-US" sz="60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গণিত</a:t>
            </a:r>
            <a:endParaRPr lang="en-US" sz="60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  <a:p>
            <a:r>
              <a:rPr lang="en-US" sz="6000" dirty="0" err="1" smtClean="0">
                <a:latin typeface="NikoshBAN" pitchFamily="2" charset="0"/>
                <a:cs typeface="NikoshBAN" pitchFamily="2" charset="0"/>
              </a:rPr>
              <a:t>অধ্যায়</a:t>
            </a:r>
            <a:r>
              <a:rPr lang="en-US" sz="6000" dirty="0" smtClean="0">
                <a:latin typeface="NikoshBAN" pitchFamily="2" charset="0"/>
                <a:cs typeface="NikoshBAN" pitchFamily="2" charset="0"/>
              </a:rPr>
              <a:t>- ৫</a:t>
            </a:r>
          </a:p>
          <a:p>
            <a:r>
              <a:rPr lang="en-US" sz="6000" b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পাঠ্যাংশ</a:t>
            </a:r>
            <a:r>
              <a:rPr lang="en-US" sz="60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- </a:t>
            </a:r>
            <a:r>
              <a:rPr lang="en-US" sz="6000" b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গুণিতক</a:t>
            </a:r>
            <a:r>
              <a:rPr lang="en-US" sz="6000" b="1" dirty="0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6000" b="1" dirty="0" err="1" smtClean="0">
                <a:solidFill>
                  <a:srgbClr val="FFFF00"/>
                </a:solidFill>
                <a:latin typeface="NikoshBAN" pitchFamily="2" charset="0"/>
                <a:cs typeface="NikoshBAN" pitchFamily="2" charset="0"/>
              </a:rPr>
              <a:t>গুণনীয়ক</a:t>
            </a:r>
            <a:endParaRPr lang="en-US" sz="6000" b="1" dirty="0">
              <a:solidFill>
                <a:srgbClr val="FFFF00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72093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28800" y="609600"/>
            <a:ext cx="5791200" cy="1862048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115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115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89560" y="2819400"/>
            <a:ext cx="8686800" cy="2308324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bn-BD" sz="72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ল সা গু সংক্রান্ত সহজ সমস্যার সমাধান করতে পারবে।</a:t>
            </a:r>
            <a:endParaRPr lang="en-US" sz="72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Box 20"/>
          <p:cNvSpPr txBox="1"/>
          <p:nvPr/>
        </p:nvSpPr>
        <p:spPr>
          <a:xfrm>
            <a:off x="304800" y="990600"/>
            <a:ext cx="8534400" cy="92333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bn-BD" sz="5400" b="1" dirty="0" smtClean="0">
                <a:solidFill>
                  <a:schemeClr val="tx2">
                    <a:lumMod val="75000"/>
                  </a:schemeClr>
                </a:solidFill>
                <a:latin typeface="NikoshBAN" pitchFamily="2" charset="0"/>
                <a:cs typeface="NikoshBAN" pitchFamily="2" charset="0"/>
              </a:rPr>
              <a:t>প্রশ্নটি সবাইকে খাতায় তুলে নিতে বলব। </a:t>
            </a:r>
            <a:endParaRPr lang="en-US" sz="5400" b="1" dirty="0">
              <a:solidFill>
                <a:schemeClr val="tx2">
                  <a:lumMod val="75000"/>
                </a:schemeClr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04800" y="2286000"/>
            <a:ext cx="8534400" cy="3046988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bn-BD" sz="4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দুইটি ঘন্টা প্রথমে একত্রে বেজে প্রতি ৬ ও  ৯ সেকেন্ড অন্তর অন্তর বাজতে লাগল। ন্যুনতম কত সময় পড় ঘণ্টাগুলো আবার একত্রে বাজবে।</a:t>
            </a:r>
            <a:endParaRPr lang="en-US" sz="48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66800" y="304800"/>
            <a:ext cx="7239000" cy="830997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48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নিচের ছবিটি সবাই লক্ষ কর।</a:t>
            </a:r>
            <a:endParaRPr lang="en-US" sz="48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grpSp>
        <p:nvGrpSpPr>
          <p:cNvPr id="92" name="Group 91"/>
          <p:cNvGrpSpPr/>
          <p:nvPr/>
        </p:nvGrpSpPr>
        <p:grpSpPr>
          <a:xfrm>
            <a:off x="76200" y="1828800"/>
            <a:ext cx="8915400" cy="1371600"/>
            <a:chOff x="228600" y="3581400"/>
            <a:chExt cx="8763000" cy="762000"/>
          </a:xfrm>
        </p:grpSpPr>
        <p:cxnSp>
          <p:nvCxnSpPr>
            <p:cNvPr id="7" name="Straight Connector 6"/>
            <p:cNvCxnSpPr/>
            <p:nvPr/>
          </p:nvCxnSpPr>
          <p:spPr>
            <a:xfrm flipV="1">
              <a:off x="381000" y="4267200"/>
              <a:ext cx="8153400" cy="762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rot="5400000">
              <a:off x="227806" y="4190206"/>
              <a:ext cx="30480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5400000">
              <a:off x="534194" y="4190206"/>
              <a:ext cx="30480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>
              <a:off x="1218406" y="4190206"/>
              <a:ext cx="30480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5400000">
              <a:off x="1524794" y="4190206"/>
              <a:ext cx="30480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837406" y="4190206"/>
              <a:ext cx="30480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5400000">
              <a:off x="1905794" y="4190206"/>
              <a:ext cx="30480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>
              <a:off x="2209006" y="4190206"/>
              <a:ext cx="30480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rot="5400000">
              <a:off x="2515394" y="4190206"/>
              <a:ext cx="30480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rot="5400000">
              <a:off x="2896394" y="4156339"/>
              <a:ext cx="30480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5400000">
              <a:off x="7773194" y="4114006"/>
              <a:ext cx="30480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>
              <a:off x="3199775" y="4156508"/>
              <a:ext cx="304800" cy="125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rot="5400000">
              <a:off x="3658394" y="4156339"/>
              <a:ext cx="30480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" name="TextBox 22"/>
            <p:cNvSpPr txBox="1"/>
            <p:nvPr/>
          </p:nvSpPr>
          <p:spPr>
            <a:xfrm>
              <a:off x="228600" y="3581400"/>
              <a:ext cx="87630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BD" sz="2400" dirty="0" smtClean="0">
                  <a:latin typeface="NikoshBAN" pitchFamily="2" charset="0"/>
                  <a:cs typeface="NikoshBAN" pitchFamily="2" charset="0"/>
                </a:rPr>
                <a:t>০   ১  ২   ৩  ৪   ৫  ৬  ৭   ৮   ৯   ১০  ১১  ১২   ১৩  ১৪   ১৫     ১৬   ১৭  ১৮  ১৯   ২০                      </a:t>
              </a:r>
              <a:endParaRPr lang="en-US" sz="2400" dirty="0">
                <a:latin typeface="NikoshBAN" pitchFamily="2" charset="0"/>
                <a:cs typeface="NikoshBAN" pitchFamily="2" charset="0"/>
              </a:endParaRPr>
            </a:p>
          </p:txBody>
        </p:sp>
        <p:cxnSp>
          <p:nvCxnSpPr>
            <p:cNvPr id="24" name="Straight Connector 23"/>
            <p:cNvCxnSpPr/>
            <p:nvPr/>
          </p:nvCxnSpPr>
          <p:spPr>
            <a:xfrm rot="5400000">
              <a:off x="4039394" y="4156339"/>
              <a:ext cx="30480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5400000">
              <a:off x="4870430" y="4156339"/>
              <a:ext cx="30480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5400000">
              <a:off x="4421045" y="4156339"/>
              <a:ext cx="30480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rot="5400000">
              <a:off x="5319815" y="4156339"/>
              <a:ext cx="30480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rot="5400000">
              <a:off x="5769199" y="4147872"/>
              <a:ext cx="30480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rot="5400000">
              <a:off x="6368379" y="4147872"/>
              <a:ext cx="30480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rot="5400000">
              <a:off x="6892661" y="4114006"/>
              <a:ext cx="30480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rot="5400000">
              <a:off x="7267148" y="4114006"/>
              <a:ext cx="30480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rot="5400000">
              <a:off x="8306594" y="4114006"/>
              <a:ext cx="304800" cy="158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8" name="TextBox 57"/>
          <p:cNvSpPr txBox="1"/>
          <p:nvPr/>
        </p:nvSpPr>
        <p:spPr>
          <a:xfrm>
            <a:off x="228600" y="4796135"/>
            <a:ext cx="876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০   ১  ২   ৩  ৪   ৫  ৬  ৭   ৮   ৯   ১০  ১১  ১২   ১৩  ১৪   ১৫     ১৬   ১৭  ১৮  ১৯   ২০                     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59" name="Straight Connector 58"/>
          <p:cNvCxnSpPr/>
          <p:nvPr/>
        </p:nvCxnSpPr>
        <p:spPr>
          <a:xfrm flipV="1">
            <a:off x="381000" y="5486400"/>
            <a:ext cx="8229600" cy="76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 rot="5400000">
            <a:off x="3277394" y="5409406"/>
            <a:ext cx="304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Connector 63"/>
          <p:cNvCxnSpPr/>
          <p:nvPr/>
        </p:nvCxnSpPr>
        <p:spPr>
          <a:xfrm rot="5400000">
            <a:off x="610394" y="5409406"/>
            <a:ext cx="304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 rot="5400000">
            <a:off x="2820194" y="5409406"/>
            <a:ext cx="304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 rot="5400000">
            <a:off x="915194" y="5409406"/>
            <a:ext cx="304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Straight Connector 66"/>
          <p:cNvCxnSpPr/>
          <p:nvPr/>
        </p:nvCxnSpPr>
        <p:spPr>
          <a:xfrm rot="5400000">
            <a:off x="1219994" y="5409406"/>
            <a:ext cx="304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 rot="5400000">
            <a:off x="1524794" y="5409406"/>
            <a:ext cx="304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 rot="5400000">
            <a:off x="1905794" y="5409406"/>
            <a:ext cx="304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/>
          <p:cNvCxnSpPr/>
          <p:nvPr/>
        </p:nvCxnSpPr>
        <p:spPr>
          <a:xfrm rot="5400000">
            <a:off x="2210594" y="5409406"/>
            <a:ext cx="304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 rot="5400000">
            <a:off x="2515394" y="5409406"/>
            <a:ext cx="304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3" name="Straight Connector 72"/>
          <p:cNvCxnSpPr/>
          <p:nvPr/>
        </p:nvCxnSpPr>
        <p:spPr>
          <a:xfrm rot="5400000">
            <a:off x="3658394" y="5409406"/>
            <a:ext cx="304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 rot="5400000">
            <a:off x="7011194" y="5333206"/>
            <a:ext cx="304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 rot="5400000">
            <a:off x="6553994" y="5333206"/>
            <a:ext cx="304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 rot="5400000">
            <a:off x="5944394" y="5333206"/>
            <a:ext cx="304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Connector 76"/>
          <p:cNvCxnSpPr/>
          <p:nvPr/>
        </p:nvCxnSpPr>
        <p:spPr>
          <a:xfrm rot="5400000">
            <a:off x="4039394" y="5409406"/>
            <a:ext cx="304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 rot="5400000">
            <a:off x="4496594" y="5409406"/>
            <a:ext cx="304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 rot="5400000">
            <a:off x="5029994" y="5333206"/>
            <a:ext cx="304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/>
          <p:nvPr/>
        </p:nvCxnSpPr>
        <p:spPr>
          <a:xfrm rot="5400000">
            <a:off x="5410994" y="5333206"/>
            <a:ext cx="304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 rot="5400000">
            <a:off x="7847805" y="5333206"/>
            <a:ext cx="304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 rot="5400000">
            <a:off x="7392194" y="5333206"/>
            <a:ext cx="304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 rot="5400000">
            <a:off x="229394" y="5409406"/>
            <a:ext cx="304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 rot="5400000">
            <a:off x="8381206" y="5333206"/>
            <a:ext cx="304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Oval 84"/>
          <p:cNvSpPr/>
          <p:nvPr/>
        </p:nvSpPr>
        <p:spPr>
          <a:xfrm>
            <a:off x="0" y="1905000"/>
            <a:ext cx="381000" cy="30480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6" name="Oval 85"/>
          <p:cNvSpPr/>
          <p:nvPr/>
        </p:nvSpPr>
        <p:spPr>
          <a:xfrm>
            <a:off x="2057400" y="1905000"/>
            <a:ext cx="304800" cy="30480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8" name="Oval 87"/>
          <p:cNvSpPr/>
          <p:nvPr/>
        </p:nvSpPr>
        <p:spPr>
          <a:xfrm>
            <a:off x="228600" y="4876800"/>
            <a:ext cx="304800" cy="30480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4" name="Rectangle 93"/>
          <p:cNvSpPr/>
          <p:nvPr/>
        </p:nvSpPr>
        <p:spPr>
          <a:xfrm>
            <a:off x="7239000" y="1905000"/>
            <a:ext cx="304800" cy="381000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5" name="Rectangle 94"/>
          <p:cNvSpPr/>
          <p:nvPr/>
        </p:nvSpPr>
        <p:spPr>
          <a:xfrm>
            <a:off x="7391400" y="4876800"/>
            <a:ext cx="304800" cy="381000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/>
          <p:nvPr/>
        </p:nvSpPr>
        <p:spPr>
          <a:xfrm>
            <a:off x="4267200" y="1905000"/>
            <a:ext cx="381000" cy="30480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2" name="Straight Arrow Connector 71"/>
          <p:cNvCxnSpPr/>
          <p:nvPr/>
        </p:nvCxnSpPr>
        <p:spPr>
          <a:xfrm flipV="1">
            <a:off x="457200" y="1752600"/>
            <a:ext cx="228600" cy="1524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TextBox 86"/>
          <p:cNvSpPr txBox="1"/>
          <p:nvPr/>
        </p:nvSpPr>
        <p:spPr>
          <a:xfrm>
            <a:off x="533400" y="1295400"/>
            <a:ext cx="1371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১ সেকেন্ড</a:t>
            </a:r>
            <a:endParaRPr lang="en-US" sz="28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0" name="Oval 89"/>
          <p:cNvSpPr/>
          <p:nvPr/>
        </p:nvSpPr>
        <p:spPr>
          <a:xfrm>
            <a:off x="457200" y="1981200"/>
            <a:ext cx="304800" cy="22860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3" name="Oval 92"/>
          <p:cNvSpPr/>
          <p:nvPr/>
        </p:nvSpPr>
        <p:spPr>
          <a:xfrm>
            <a:off x="609600" y="4876800"/>
            <a:ext cx="304800" cy="30480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1" name="Straight Arrow Connector 90"/>
          <p:cNvCxnSpPr/>
          <p:nvPr/>
        </p:nvCxnSpPr>
        <p:spPr>
          <a:xfrm rot="5400000" flipH="1" flipV="1">
            <a:off x="571500" y="4533900"/>
            <a:ext cx="228600" cy="15240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TextBox 95"/>
          <p:cNvSpPr txBox="1"/>
          <p:nvPr/>
        </p:nvSpPr>
        <p:spPr>
          <a:xfrm>
            <a:off x="609600" y="4038600"/>
            <a:ext cx="160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2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১ সেকেন্ড</a:t>
            </a:r>
            <a:endParaRPr lang="en-US" sz="2800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7" name="Oval 96"/>
          <p:cNvSpPr/>
          <p:nvPr/>
        </p:nvSpPr>
        <p:spPr>
          <a:xfrm>
            <a:off x="3200400" y="4876800"/>
            <a:ext cx="381000" cy="30480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" dur="2000" fill="hold"/>
                                        <p:tgtEl>
                                          <p:spTgt spid="8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5" dur="2000" fill="hold"/>
                                        <p:tgtEl>
                                          <p:spTgt spid="90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9" dur="2000" fill="hold"/>
                                        <p:tgtEl>
                                          <p:spTgt spid="8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5" dur="2000" fill="hold"/>
                                        <p:tgtEl>
                                          <p:spTgt spid="9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39" dur="2000" fill="hold"/>
                                        <p:tgtEl>
                                          <p:spTgt spid="88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3" dur="2000" fill="hold"/>
                                        <p:tgtEl>
                                          <p:spTgt spid="9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7" dur="2000" fill="hold"/>
                                        <p:tgtEl>
                                          <p:spTgt spid="96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2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20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57" dur="2000" fill="hold"/>
                                        <p:tgtEl>
                                          <p:spTgt spid="9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5" grpId="0" animBg="1"/>
      <p:bldP spid="86" grpId="0" animBg="1"/>
      <p:bldP spid="88" grpId="0" animBg="1"/>
      <p:bldP spid="94" grpId="0" animBg="1"/>
      <p:bldP spid="95" grpId="0" animBg="1"/>
      <p:bldP spid="61" grpId="0" animBg="1"/>
      <p:bldP spid="87" grpId="0"/>
      <p:bldP spid="90" grpId="0" animBg="1"/>
      <p:bldP spid="93" grpId="0" animBg="1"/>
      <p:bldP spid="96" grpId="0"/>
      <p:bldP spid="9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0" y="1295401"/>
            <a:ext cx="8001000" cy="2585323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bn-BD" sz="5400" b="1" dirty="0" smtClean="0">
                <a:solidFill>
                  <a:srgbClr val="002060"/>
                </a:solidFill>
                <a:latin typeface="NikoshBAN" pitchFamily="2" charset="0"/>
                <a:cs typeface="NikoshBAN" pitchFamily="2" charset="0"/>
              </a:rPr>
              <a:t>প্রতি ১৮ সেকেন্ড পর ঘন্টাগুলো পুনরায় একত্রে বাজবে যা হল ৬ও ৯ এর ল সা গু।</a:t>
            </a:r>
            <a:endParaRPr lang="en-US" sz="5400" b="1" dirty="0">
              <a:solidFill>
                <a:srgbClr val="00206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/>
        </p:nvGraphicFramePr>
        <p:xfrm>
          <a:off x="381011" y="4084320"/>
          <a:ext cx="8610589" cy="640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7241"/>
                <a:gridCol w="232593"/>
                <a:gridCol w="232593"/>
                <a:gridCol w="232593"/>
                <a:gridCol w="232593"/>
                <a:gridCol w="232593"/>
                <a:gridCol w="232593"/>
                <a:gridCol w="232593"/>
                <a:gridCol w="232593"/>
                <a:gridCol w="232593"/>
                <a:gridCol w="232593"/>
                <a:gridCol w="232593"/>
                <a:gridCol w="232593"/>
                <a:gridCol w="232593"/>
                <a:gridCol w="232593"/>
                <a:gridCol w="232593"/>
                <a:gridCol w="232593"/>
                <a:gridCol w="232593"/>
                <a:gridCol w="232593"/>
                <a:gridCol w="232593"/>
                <a:gridCol w="232593"/>
                <a:gridCol w="232593"/>
                <a:gridCol w="232593"/>
                <a:gridCol w="232593"/>
                <a:gridCol w="232593"/>
                <a:gridCol w="232593"/>
                <a:gridCol w="232593"/>
                <a:gridCol w="232593"/>
                <a:gridCol w="232593"/>
                <a:gridCol w="232593"/>
                <a:gridCol w="232593"/>
                <a:gridCol w="232593"/>
                <a:gridCol w="232593"/>
                <a:gridCol w="232593"/>
                <a:gridCol w="232593"/>
                <a:gridCol w="232593"/>
                <a:gridCol w="232593"/>
              </a:tblGrid>
              <a:tr h="609600">
                <a:tc>
                  <a:txBody>
                    <a:bodyPr/>
                    <a:lstStyle/>
                    <a:p>
                      <a:r>
                        <a:rPr lang="bn-BD" dirty="0" smtClean="0">
                          <a:latin typeface="NikoshBAN" pitchFamily="2" charset="0"/>
                          <a:cs typeface="NikoshBAN" pitchFamily="2" charset="0"/>
                        </a:rPr>
                        <a:t>০</a:t>
                      </a:r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bn-BD" dirty="0" smtClean="0">
                          <a:latin typeface="NikoshBAN" pitchFamily="2" charset="0"/>
                          <a:cs typeface="NikoshBAN" pitchFamily="2" charset="0"/>
                        </a:rPr>
                        <a:t>১</a:t>
                      </a:r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bn-BD" dirty="0" smtClean="0">
                          <a:latin typeface="NikoshBAN" pitchFamily="2" charset="0"/>
                          <a:cs typeface="NikoshBAN" pitchFamily="2" charset="0"/>
                        </a:rPr>
                        <a:t>২</a:t>
                      </a:r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bn-BD" dirty="0" smtClean="0">
                          <a:latin typeface="NikoshBAN" pitchFamily="2" charset="0"/>
                          <a:cs typeface="NikoshBAN" pitchFamily="2" charset="0"/>
                        </a:rPr>
                        <a:t>৩</a:t>
                      </a:r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bn-BD" dirty="0" smtClean="0">
                          <a:latin typeface="NikoshBAN" pitchFamily="2" charset="0"/>
                          <a:cs typeface="NikoshBAN" pitchFamily="2" charset="0"/>
                        </a:rPr>
                        <a:t>৪</a:t>
                      </a:r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bn-BD" dirty="0" smtClean="0">
                          <a:latin typeface="NikoshBAN" pitchFamily="2" charset="0"/>
                          <a:cs typeface="NikoshBAN" pitchFamily="2" charset="0"/>
                        </a:rPr>
                        <a:t>৫</a:t>
                      </a:r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bn-BD" dirty="0" smtClean="0">
                          <a:latin typeface="NikoshBAN" pitchFamily="2" charset="0"/>
                          <a:cs typeface="NikoshBAN" pitchFamily="2" charset="0"/>
                        </a:rPr>
                        <a:t>৬</a:t>
                      </a:r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bn-BD" dirty="0" smtClean="0">
                          <a:latin typeface="NikoshBAN" pitchFamily="2" charset="0"/>
                          <a:cs typeface="NikoshBAN" pitchFamily="2" charset="0"/>
                        </a:rPr>
                        <a:t>৭</a:t>
                      </a:r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bn-BD" dirty="0" smtClean="0">
                          <a:latin typeface="NikoshBAN" pitchFamily="2" charset="0"/>
                          <a:cs typeface="NikoshBAN" pitchFamily="2" charset="0"/>
                        </a:rPr>
                        <a:t>৮</a:t>
                      </a:r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bn-BD" dirty="0" smtClean="0">
                          <a:latin typeface="NikoshBAN" pitchFamily="2" charset="0"/>
                          <a:cs typeface="NikoshBAN" pitchFamily="2" charset="0"/>
                        </a:rPr>
                        <a:t>৯</a:t>
                      </a:r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bn-BD" dirty="0" smtClean="0">
                          <a:latin typeface="NikoshBAN" pitchFamily="2" charset="0"/>
                          <a:cs typeface="NikoshBAN" pitchFamily="2" charset="0"/>
                        </a:rPr>
                        <a:t>১০</a:t>
                      </a:r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bn-BD" dirty="0" smtClean="0">
                          <a:latin typeface="NikoshBAN" pitchFamily="2" charset="0"/>
                          <a:cs typeface="NikoshBAN" pitchFamily="2" charset="0"/>
                        </a:rPr>
                        <a:t>১১</a:t>
                      </a:r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bn-BD" dirty="0" smtClean="0">
                          <a:latin typeface="NikoshBAN" pitchFamily="2" charset="0"/>
                          <a:cs typeface="NikoshBAN" pitchFamily="2" charset="0"/>
                        </a:rPr>
                        <a:t>১২</a:t>
                      </a:r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bn-BD" dirty="0" smtClean="0">
                          <a:latin typeface="NikoshBAN" pitchFamily="2" charset="0"/>
                          <a:cs typeface="NikoshBAN" pitchFamily="2" charset="0"/>
                        </a:rPr>
                        <a:t>১৩</a:t>
                      </a:r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bn-BD" dirty="0" smtClean="0">
                          <a:latin typeface="NikoshBAN" pitchFamily="2" charset="0"/>
                          <a:cs typeface="NikoshBAN" pitchFamily="2" charset="0"/>
                        </a:rPr>
                        <a:t>১৪</a:t>
                      </a:r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bn-BD" dirty="0" smtClean="0">
                          <a:latin typeface="NikoshBAN" pitchFamily="2" charset="0"/>
                          <a:cs typeface="NikoshBAN" pitchFamily="2" charset="0"/>
                        </a:rPr>
                        <a:t>১৫</a:t>
                      </a:r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bn-BD" dirty="0" smtClean="0">
                          <a:latin typeface="NikoshBAN" pitchFamily="2" charset="0"/>
                          <a:cs typeface="NikoshBAN" pitchFamily="2" charset="0"/>
                        </a:rPr>
                        <a:t>১৬</a:t>
                      </a:r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bn-BD" dirty="0" smtClean="0">
                          <a:latin typeface="NikoshBAN" pitchFamily="2" charset="0"/>
                          <a:cs typeface="NikoshBAN" pitchFamily="2" charset="0"/>
                        </a:rPr>
                        <a:t>১৭</a:t>
                      </a:r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bn-BD" dirty="0" smtClean="0">
                          <a:latin typeface="NikoshBAN" pitchFamily="2" charset="0"/>
                          <a:cs typeface="NikoshBAN" pitchFamily="2" charset="0"/>
                        </a:rPr>
                        <a:t>১৮</a:t>
                      </a:r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bn-BD" dirty="0" smtClean="0">
                          <a:latin typeface="NikoshBAN" pitchFamily="2" charset="0"/>
                          <a:cs typeface="NikoshBAN" pitchFamily="2" charset="0"/>
                        </a:rPr>
                        <a:t>১৯</a:t>
                      </a:r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bn-BD" dirty="0" smtClean="0">
                          <a:latin typeface="NikoshBAN" pitchFamily="2" charset="0"/>
                          <a:cs typeface="NikoshBAN" pitchFamily="2" charset="0"/>
                        </a:rPr>
                        <a:t>২০</a:t>
                      </a:r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bn-BD" dirty="0" smtClean="0">
                          <a:latin typeface="NikoshBAN" pitchFamily="2" charset="0"/>
                          <a:cs typeface="NikoshBAN" pitchFamily="2" charset="0"/>
                        </a:rPr>
                        <a:t>২১</a:t>
                      </a:r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bn-BD" dirty="0" smtClean="0">
                          <a:latin typeface="NikoshBAN" pitchFamily="2" charset="0"/>
                          <a:cs typeface="NikoshBAN" pitchFamily="2" charset="0"/>
                        </a:rPr>
                        <a:t>২২</a:t>
                      </a:r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bn-BD" dirty="0" smtClean="0">
                          <a:latin typeface="NikoshBAN" pitchFamily="2" charset="0"/>
                          <a:cs typeface="NikoshBAN" pitchFamily="2" charset="0"/>
                        </a:rPr>
                        <a:t>২৩</a:t>
                      </a:r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bn-BD" dirty="0" smtClean="0">
                          <a:latin typeface="NikoshBAN" pitchFamily="2" charset="0"/>
                          <a:cs typeface="NikoshBAN" pitchFamily="2" charset="0"/>
                        </a:rPr>
                        <a:t>২৪</a:t>
                      </a:r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bn-BD" dirty="0" smtClean="0">
                          <a:latin typeface="NikoshBAN" pitchFamily="2" charset="0"/>
                          <a:cs typeface="NikoshBAN" pitchFamily="2" charset="0"/>
                        </a:rPr>
                        <a:t>২৫</a:t>
                      </a:r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bn-BD" dirty="0" smtClean="0">
                          <a:latin typeface="NikoshBAN" pitchFamily="2" charset="0"/>
                          <a:cs typeface="NikoshBAN" pitchFamily="2" charset="0"/>
                        </a:rPr>
                        <a:t>২৬</a:t>
                      </a:r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bn-BD" dirty="0" smtClean="0">
                          <a:latin typeface="NikoshBAN" pitchFamily="2" charset="0"/>
                          <a:cs typeface="NikoshBAN" pitchFamily="2" charset="0"/>
                        </a:rPr>
                        <a:t>২৭</a:t>
                      </a:r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bn-BD" dirty="0" smtClean="0">
                          <a:latin typeface="NikoshBAN" pitchFamily="2" charset="0"/>
                          <a:cs typeface="NikoshBAN" pitchFamily="2" charset="0"/>
                        </a:rPr>
                        <a:t>২৮</a:t>
                      </a:r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bn-BD" dirty="0" smtClean="0">
                          <a:latin typeface="NikoshBAN" pitchFamily="2" charset="0"/>
                          <a:cs typeface="NikoshBAN" pitchFamily="2" charset="0"/>
                        </a:rPr>
                        <a:t>২৯</a:t>
                      </a:r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bn-BD" dirty="0" smtClean="0">
                          <a:latin typeface="NikoshBAN" pitchFamily="2" charset="0"/>
                          <a:cs typeface="NikoshBAN" pitchFamily="2" charset="0"/>
                        </a:rPr>
                        <a:t>৩০</a:t>
                      </a:r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bn-BD" dirty="0" smtClean="0">
                          <a:latin typeface="NikoshBAN" pitchFamily="2" charset="0"/>
                          <a:cs typeface="NikoshBAN" pitchFamily="2" charset="0"/>
                        </a:rPr>
                        <a:t>৩১</a:t>
                      </a:r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bn-BD" dirty="0" smtClean="0">
                          <a:latin typeface="NikoshBAN" pitchFamily="2" charset="0"/>
                          <a:cs typeface="NikoshBAN" pitchFamily="2" charset="0"/>
                        </a:rPr>
                        <a:t>৩২</a:t>
                      </a:r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bn-BD" dirty="0" smtClean="0">
                          <a:latin typeface="NikoshBAN" pitchFamily="2" charset="0"/>
                          <a:cs typeface="NikoshBAN" pitchFamily="2" charset="0"/>
                        </a:rPr>
                        <a:t>৩৩</a:t>
                      </a:r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bn-BD" dirty="0" smtClean="0">
                          <a:latin typeface="NikoshBAN" pitchFamily="2" charset="0"/>
                          <a:cs typeface="NikoshBAN" pitchFamily="2" charset="0"/>
                        </a:rPr>
                        <a:t>৩৪</a:t>
                      </a:r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bn-BD" dirty="0" smtClean="0">
                          <a:latin typeface="NikoshBAN" pitchFamily="2" charset="0"/>
                          <a:cs typeface="NikoshBAN" pitchFamily="2" charset="0"/>
                        </a:rPr>
                        <a:t>৩৫</a:t>
                      </a:r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bn-BD" dirty="0" smtClean="0">
                          <a:latin typeface="NikoshBAN" pitchFamily="2" charset="0"/>
                          <a:cs typeface="NikoshBAN" pitchFamily="2" charset="0"/>
                        </a:rPr>
                        <a:t>৩৬</a:t>
                      </a:r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81000" y="4826000"/>
          <a:ext cx="8534383" cy="889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0659"/>
                <a:gridCol w="230659"/>
                <a:gridCol w="230659"/>
                <a:gridCol w="230659"/>
                <a:gridCol w="230659"/>
                <a:gridCol w="230659"/>
                <a:gridCol w="230659"/>
                <a:gridCol w="230659"/>
                <a:gridCol w="230659"/>
                <a:gridCol w="230659"/>
                <a:gridCol w="230659"/>
                <a:gridCol w="230659"/>
                <a:gridCol w="230659"/>
                <a:gridCol w="230659"/>
                <a:gridCol w="230659"/>
                <a:gridCol w="230659"/>
                <a:gridCol w="230659"/>
                <a:gridCol w="230659"/>
                <a:gridCol w="230659"/>
                <a:gridCol w="230659"/>
                <a:gridCol w="230659"/>
                <a:gridCol w="230659"/>
                <a:gridCol w="230659"/>
                <a:gridCol w="230659"/>
                <a:gridCol w="230659"/>
                <a:gridCol w="230659"/>
                <a:gridCol w="230659"/>
                <a:gridCol w="230659"/>
                <a:gridCol w="230659"/>
                <a:gridCol w="230659"/>
                <a:gridCol w="230659"/>
                <a:gridCol w="230659"/>
                <a:gridCol w="230659"/>
                <a:gridCol w="230659"/>
                <a:gridCol w="230659"/>
                <a:gridCol w="230659"/>
                <a:gridCol w="230659"/>
              </a:tblGrid>
              <a:tr h="8890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381000" y="1549400"/>
          <a:ext cx="8534383" cy="889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0659"/>
                <a:gridCol w="230659"/>
                <a:gridCol w="230659"/>
                <a:gridCol w="230659"/>
                <a:gridCol w="230659"/>
                <a:gridCol w="230659"/>
                <a:gridCol w="230659"/>
                <a:gridCol w="230659"/>
                <a:gridCol w="230659"/>
                <a:gridCol w="230659"/>
                <a:gridCol w="230659"/>
                <a:gridCol w="230659"/>
                <a:gridCol w="230659"/>
                <a:gridCol w="230659"/>
                <a:gridCol w="230659"/>
                <a:gridCol w="230659"/>
                <a:gridCol w="230659"/>
                <a:gridCol w="230659"/>
                <a:gridCol w="230659"/>
                <a:gridCol w="230659"/>
                <a:gridCol w="230659"/>
                <a:gridCol w="230659"/>
                <a:gridCol w="230659"/>
                <a:gridCol w="230659"/>
                <a:gridCol w="230659"/>
                <a:gridCol w="230659"/>
                <a:gridCol w="230659"/>
                <a:gridCol w="230659"/>
                <a:gridCol w="230659"/>
                <a:gridCol w="230659"/>
                <a:gridCol w="230659"/>
                <a:gridCol w="230659"/>
                <a:gridCol w="230659"/>
                <a:gridCol w="230659"/>
                <a:gridCol w="230659"/>
                <a:gridCol w="230659"/>
                <a:gridCol w="230659"/>
              </a:tblGrid>
              <a:tr h="8890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381000" y="838200"/>
          <a:ext cx="8610589" cy="6400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7241"/>
                <a:gridCol w="232593"/>
                <a:gridCol w="232593"/>
                <a:gridCol w="232593"/>
                <a:gridCol w="232593"/>
                <a:gridCol w="232593"/>
                <a:gridCol w="232593"/>
                <a:gridCol w="232593"/>
                <a:gridCol w="232593"/>
                <a:gridCol w="232593"/>
                <a:gridCol w="232593"/>
                <a:gridCol w="232593"/>
                <a:gridCol w="232593"/>
                <a:gridCol w="232593"/>
                <a:gridCol w="232593"/>
                <a:gridCol w="232593"/>
                <a:gridCol w="232593"/>
                <a:gridCol w="232593"/>
                <a:gridCol w="232593"/>
                <a:gridCol w="232593"/>
                <a:gridCol w="232593"/>
                <a:gridCol w="232593"/>
                <a:gridCol w="232593"/>
                <a:gridCol w="232593"/>
                <a:gridCol w="232593"/>
                <a:gridCol w="232593"/>
                <a:gridCol w="232593"/>
                <a:gridCol w="232593"/>
                <a:gridCol w="232593"/>
                <a:gridCol w="232593"/>
                <a:gridCol w="232593"/>
                <a:gridCol w="232593"/>
                <a:gridCol w="232593"/>
                <a:gridCol w="232593"/>
                <a:gridCol w="232593"/>
                <a:gridCol w="232593"/>
                <a:gridCol w="232593"/>
              </a:tblGrid>
              <a:tr h="609600">
                <a:tc>
                  <a:txBody>
                    <a:bodyPr/>
                    <a:lstStyle/>
                    <a:p>
                      <a:r>
                        <a:rPr lang="bn-BD" dirty="0" smtClean="0">
                          <a:latin typeface="NikoshBAN" pitchFamily="2" charset="0"/>
                          <a:cs typeface="NikoshBAN" pitchFamily="2" charset="0"/>
                        </a:rPr>
                        <a:t>০</a:t>
                      </a:r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bn-BD" dirty="0" smtClean="0">
                          <a:latin typeface="NikoshBAN" pitchFamily="2" charset="0"/>
                          <a:cs typeface="NikoshBAN" pitchFamily="2" charset="0"/>
                        </a:rPr>
                        <a:t>১</a:t>
                      </a:r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bn-BD" dirty="0" smtClean="0">
                          <a:latin typeface="NikoshBAN" pitchFamily="2" charset="0"/>
                          <a:cs typeface="NikoshBAN" pitchFamily="2" charset="0"/>
                        </a:rPr>
                        <a:t>২</a:t>
                      </a:r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bn-BD" dirty="0" smtClean="0">
                          <a:latin typeface="NikoshBAN" pitchFamily="2" charset="0"/>
                          <a:cs typeface="NikoshBAN" pitchFamily="2" charset="0"/>
                        </a:rPr>
                        <a:t>৩</a:t>
                      </a:r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bn-BD" dirty="0" smtClean="0">
                          <a:latin typeface="NikoshBAN" pitchFamily="2" charset="0"/>
                          <a:cs typeface="NikoshBAN" pitchFamily="2" charset="0"/>
                        </a:rPr>
                        <a:t>৪</a:t>
                      </a:r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bn-BD" dirty="0" smtClean="0">
                          <a:latin typeface="NikoshBAN" pitchFamily="2" charset="0"/>
                          <a:cs typeface="NikoshBAN" pitchFamily="2" charset="0"/>
                        </a:rPr>
                        <a:t>৫</a:t>
                      </a:r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bn-BD" dirty="0" smtClean="0">
                          <a:latin typeface="NikoshBAN" pitchFamily="2" charset="0"/>
                          <a:cs typeface="NikoshBAN" pitchFamily="2" charset="0"/>
                        </a:rPr>
                        <a:t>৬</a:t>
                      </a:r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bn-BD" dirty="0" smtClean="0">
                          <a:latin typeface="NikoshBAN" pitchFamily="2" charset="0"/>
                          <a:cs typeface="NikoshBAN" pitchFamily="2" charset="0"/>
                        </a:rPr>
                        <a:t>৭</a:t>
                      </a:r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bn-BD" dirty="0" smtClean="0">
                          <a:latin typeface="NikoshBAN" pitchFamily="2" charset="0"/>
                          <a:cs typeface="NikoshBAN" pitchFamily="2" charset="0"/>
                        </a:rPr>
                        <a:t>৮</a:t>
                      </a:r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bn-BD" dirty="0" smtClean="0">
                          <a:latin typeface="NikoshBAN" pitchFamily="2" charset="0"/>
                          <a:cs typeface="NikoshBAN" pitchFamily="2" charset="0"/>
                        </a:rPr>
                        <a:t>৯</a:t>
                      </a:r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bn-BD" dirty="0" smtClean="0">
                          <a:latin typeface="NikoshBAN" pitchFamily="2" charset="0"/>
                          <a:cs typeface="NikoshBAN" pitchFamily="2" charset="0"/>
                        </a:rPr>
                        <a:t>১০</a:t>
                      </a:r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bn-BD" dirty="0" smtClean="0">
                          <a:latin typeface="NikoshBAN" pitchFamily="2" charset="0"/>
                          <a:cs typeface="NikoshBAN" pitchFamily="2" charset="0"/>
                        </a:rPr>
                        <a:t>১১</a:t>
                      </a:r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bn-BD" dirty="0" smtClean="0">
                          <a:latin typeface="NikoshBAN" pitchFamily="2" charset="0"/>
                          <a:cs typeface="NikoshBAN" pitchFamily="2" charset="0"/>
                        </a:rPr>
                        <a:t>১২</a:t>
                      </a:r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bn-BD" dirty="0" smtClean="0">
                          <a:latin typeface="NikoshBAN" pitchFamily="2" charset="0"/>
                          <a:cs typeface="NikoshBAN" pitchFamily="2" charset="0"/>
                        </a:rPr>
                        <a:t>১৩</a:t>
                      </a:r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bn-BD" dirty="0" smtClean="0">
                          <a:latin typeface="NikoshBAN" pitchFamily="2" charset="0"/>
                          <a:cs typeface="NikoshBAN" pitchFamily="2" charset="0"/>
                        </a:rPr>
                        <a:t>১৪</a:t>
                      </a:r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bn-BD" dirty="0" smtClean="0">
                          <a:latin typeface="NikoshBAN" pitchFamily="2" charset="0"/>
                          <a:cs typeface="NikoshBAN" pitchFamily="2" charset="0"/>
                        </a:rPr>
                        <a:t>১৫</a:t>
                      </a:r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bn-BD" dirty="0" smtClean="0">
                          <a:latin typeface="NikoshBAN" pitchFamily="2" charset="0"/>
                          <a:cs typeface="NikoshBAN" pitchFamily="2" charset="0"/>
                        </a:rPr>
                        <a:t>১৬</a:t>
                      </a:r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bn-BD" dirty="0" smtClean="0">
                          <a:latin typeface="NikoshBAN" pitchFamily="2" charset="0"/>
                          <a:cs typeface="NikoshBAN" pitchFamily="2" charset="0"/>
                        </a:rPr>
                        <a:t>১৭</a:t>
                      </a:r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bn-BD" dirty="0" smtClean="0">
                          <a:latin typeface="NikoshBAN" pitchFamily="2" charset="0"/>
                          <a:cs typeface="NikoshBAN" pitchFamily="2" charset="0"/>
                        </a:rPr>
                        <a:t>১৮</a:t>
                      </a:r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bn-BD" dirty="0" smtClean="0">
                          <a:latin typeface="NikoshBAN" pitchFamily="2" charset="0"/>
                          <a:cs typeface="NikoshBAN" pitchFamily="2" charset="0"/>
                        </a:rPr>
                        <a:t>১৯</a:t>
                      </a:r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bn-BD" dirty="0" smtClean="0">
                          <a:latin typeface="NikoshBAN" pitchFamily="2" charset="0"/>
                          <a:cs typeface="NikoshBAN" pitchFamily="2" charset="0"/>
                        </a:rPr>
                        <a:t>২০</a:t>
                      </a:r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bn-BD" dirty="0" smtClean="0">
                          <a:latin typeface="NikoshBAN" pitchFamily="2" charset="0"/>
                          <a:cs typeface="NikoshBAN" pitchFamily="2" charset="0"/>
                        </a:rPr>
                        <a:t>২১</a:t>
                      </a:r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bn-BD" dirty="0" smtClean="0">
                          <a:latin typeface="NikoshBAN" pitchFamily="2" charset="0"/>
                          <a:cs typeface="NikoshBAN" pitchFamily="2" charset="0"/>
                        </a:rPr>
                        <a:t>২২</a:t>
                      </a:r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bn-BD" dirty="0" smtClean="0">
                          <a:latin typeface="NikoshBAN" pitchFamily="2" charset="0"/>
                          <a:cs typeface="NikoshBAN" pitchFamily="2" charset="0"/>
                        </a:rPr>
                        <a:t>২৩</a:t>
                      </a:r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bn-BD" dirty="0" smtClean="0">
                          <a:latin typeface="NikoshBAN" pitchFamily="2" charset="0"/>
                          <a:cs typeface="NikoshBAN" pitchFamily="2" charset="0"/>
                        </a:rPr>
                        <a:t>২৪</a:t>
                      </a:r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bn-BD" dirty="0" smtClean="0">
                          <a:latin typeface="NikoshBAN" pitchFamily="2" charset="0"/>
                          <a:cs typeface="NikoshBAN" pitchFamily="2" charset="0"/>
                        </a:rPr>
                        <a:t>২৫</a:t>
                      </a:r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bn-BD" dirty="0" smtClean="0">
                          <a:latin typeface="NikoshBAN" pitchFamily="2" charset="0"/>
                          <a:cs typeface="NikoshBAN" pitchFamily="2" charset="0"/>
                        </a:rPr>
                        <a:t>২৬</a:t>
                      </a:r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bn-BD" dirty="0" smtClean="0">
                          <a:latin typeface="NikoshBAN" pitchFamily="2" charset="0"/>
                          <a:cs typeface="NikoshBAN" pitchFamily="2" charset="0"/>
                        </a:rPr>
                        <a:t>২৭</a:t>
                      </a:r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bn-BD" dirty="0" smtClean="0">
                          <a:latin typeface="NikoshBAN" pitchFamily="2" charset="0"/>
                          <a:cs typeface="NikoshBAN" pitchFamily="2" charset="0"/>
                        </a:rPr>
                        <a:t>২৮</a:t>
                      </a:r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bn-BD" dirty="0" smtClean="0">
                          <a:latin typeface="NikoshBAN" pitchFamily="2" charset="0"/>
                          <a:cs typeface="NikoshBAN" pitchFamily="2" charset="0"/>
                        </a:rPr>
                        <a:t>২৯</a:t>
                      </a:r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bn-BD" dirty="0" smtClean="0">
                          <a:latin typeface="NikoshBAN" pitchFamily="2" charset="0"/>
                          <a:cs typeface="NikoshBAN" pitchFamily="2" charset="0"/>
                        </a:rPr>
                        <a:t>৩০</a:t>
                      </a:r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bn-BD" dirty="0" smtClean="0">
                          <a:latin typeface="NikoshBAN" pitchFamily="2" charset="0"/>
                          <a:cs typeface="NikoshBAN" pitchFamily="2" charset="0"/>
                        </a:rPr>
                        <a:t>৩১</a:t>
                      </a:r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bn-BD" dirty="0" smtClean="0">
                          <a:latin typeface="NikoshBAN" pitchFamily="2" charset="0"/>
                          <a:cs typeface="NikoshBAN" pitchFamily="2" charset="0"/>
                        </a:rPr>
                        <a:t>৩২</a:t>
                      </a:r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bn-BD" dirty="0" smtClean="0">
                          <a:latin typeface="NikoshBAN" pitchFamily="2" charset="0"/>
                          <a:cs typeface="NikoshBAN" pitchFamily="2" charset="0"/>
                        </a:rPr>
                        <a:t>৩৩</a:t>
                      </a:r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bn-BD" dirty="0" smtClean="0">
                          <a:latin typeface="NikoshBAN" pitchFamily="2" charset="0"/>
                          <a:cs typeface="NikoshBAN" pitchFamily="2" charset="0"/>
                        </a:rPr>
                        <a:t>৩৪</a:t>
                      </a:r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bn-BD" dirty="0" smtClean="0">
                          <a:latin typeface="NikoshBAN" pitchFamily="2" charset="0"/>
                          <a:cs typeface="NikoshBAN" pitchFamily="2" charset="0"/>
                        </a:rPr>
                        <a:t>৩৫</a:t>
                      </a:r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bn-BD" dirty="0" smtClean="0">
                          <a:latin typeface="NikoshBAN" pitchFamily="2" charset="0"/>
                          <a:cs typeface="NikoshBAN" pitchFamily="2" charset="0"/>
                        </a:rPr>
                        <a:t>৩৬</a:t>
                      </a:r>
                      <a:endParaRPr lang="en-US" dirty="0">
                        <a:latin typeface="NikoshBAN" pitchFamily="2" charset="0"/>
                        <a:cs typeface="NikoshBAN" pitchFamily="2" charset="0"/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7" name="Oval 6"/>
          <p:cNvSpPr/>
          <p:nvPr/>
        </p:nvSpPr>
        <p:spPr>
          <a:xfrm>
            <a:off x="228600" y="1295400"/>
            <a:ext cx="304800" cy="457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228600" y="4572000"/>
            <a:ext cx="304800" cy="4572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1828800" y="762000"/>
            <a:ext cx="304800" cy="914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8763000" y="762000"/>
            <a:ext cx="304800" cy="914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6705600" y="4038600"/>
            <a:ext cx="304800" cy="914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5943600" y="762000"/>
            <a:ext cx="304800" cy="914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4572000" y="3962400"/>
            <a:ext cx="304800" cy="914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4572000" y="762000"/>
            <a:ext cx="304800" cy="914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3200400" y="762000"/>
            <a:ext cx="304800" cy="914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2514600" y="4038600"/>
            <a:ext cx="304800" cy="914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7391400" y="762000"/>
            <a:ext cx="304800" cy="914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8763000" y="4038600"/>
            <a:ext cx="304800" cy="91440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sndAc>
      <p:stSnd>
        <p:snd r:embed="rId2" name="hammer.wav"/>
      </p:stSnd>
    </p:sndAc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905000" y="304800"/>
            <a:ext cx="5867400" cy="64633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13800" dirty="0" smtClean="0">
                <a:latin typeface="NikoshBAN" pitchFamily="2" charset="0"/>
                <a:cs typeface="NikoshBAN" pitchFamily="2" charset="0"/>
              </a:rPr>
              <a:t>  ৩ ৬,৯</a:t>
            </a:r>
          </a:p>
          <a:p>
            <a:r>
              <a:rPr lang="bn-BD" sz="13800" dirty="0" smtClean="0">
                <a:latin typeface="NikoshBAN" pitchFamily="2" charset="0"/>
                <a:cs typeface="NikoshBAN" pitchFamily="2" charset="0"/>
              </a:rPr>
              <a:t>     </a:t>
            </a:r>
          </a:p>
          <a:p>
            <a:endParaRPr lang="en-US" sz="13800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4038600" y="2194520"/>
            <a:ext cx="23622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Arc 7"/>
          <p:cNvSpPr/>
          <p:nvPr/>
        </p:nvSpPr>
        <p:spPr>
          <a:xfrm>
            <a:off x="3276600" y="976908"/>
            <a:ext cx="685800" cy="2311505"/>
          </a:xfrm>
          <a:prstGeom prst="arc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 rot="10800000" flipV="1">
            <a:off x="3429000" y="1586508"/>
            <a:ext cx="3124200" cy="26468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3600" dirty="0" smtClean="0">
                <a:latin typeface="NikoshBAN" pitchFamily="2" charset="0"/>
                <a:cs typeface="NikoshBAN" pitchFamily="2" charset="0"/>
              </a:rPr>
              <a:t>   </a:t>
            </a:r>
            <a:r>
              <a:rPr lang="bn-BD" sz="16600" dirty="0" smtClean="0">
                <a:latin typeface="NikoshBAN" pitchFamily="2" charset="0"/>
                <a:cs typeface="NikoshBAN" pitchFamily="2" charset="0"/>
              </a:rPr>
              <a:t>২,৩</a:t>
            </a:r>
            <a:endParaRPr lang="en-US" sz="16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447800" y="4101108"/>
            <a:ext cx="6553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সুতরাং ল সা গু  ৩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×</a:t>
            </a:r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২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×</a:t>
            </a:r>
            <a:r>
              <a:rPr lang="bn-BD" sz="4800" dirty="0" smtClean="0">
                <a:latin typeface="NikoshBAN" pitchFamily="2" charset="0"/>
                <a:cs typeface="NikoshBAN" pitchFamily="2" charset="0"/>
              </a:rPr>
              <a:t>৩= ১৮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3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472</TotalTime>
  <Words>446</Words>
  <Application>Microsoft Office PowerPoint</Application>
  <PresentationFormat>On-screen Show (4:3)</PresentationFormat>
  <Paragraphs>121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pti feni</dc:creator>
  <cp:lastModifiedBy>JAKIR</cp:lastModifiedBy>
  <cp:revision>92</cp:revision>
  <dcterms:created xsi:type="dcterms:W3CDTF">2006-08-16T00:00:00Z</dcterms:created>
  <dcterms:modified xsi:type="dcterms:W3CDTF">2019-11-03T10:02:23Z</dcterms:modified>
</cp:coreProperties>
</file>