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6" r:id="rId3"/>
    <p:sldId id="256" r:id="rId4"/>
    <p:sldId id="259" r:id="rId5"/>
    <p:sldId id="261" r:id="rId6"/>
    <p:sldId id="257" r:id="rId7"/>
    <p:sldId id="258" r:id="rId8"/>
    <p:sldId id="267" r:id="rId9"/>
    <p:sldId id="268" r:id="rId10"/>
    <p:sldId id="269" r:id="rId11"/>
    <p:sldId id="271" r:id="rId12"/>
    <p:sldId id="272" r:id="rId13"/>
    <p:sldId id="273" r:id="rId14"/>
    <p:sldId id="270" r:id="rId15"/>
    <p:sldId id="260" r:id="rId16"/>
    <p:sldId id="263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F2"/>
    <a:srgbClr val="E8FEE6"/>
    <a:srgbClr val="E2FBFE"/>
    <a:srgbClr val="12AA06"/>
    <a:srgbClr val="000000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10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80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2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6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2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6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9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9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67D6F-92AE-467B-9320-7AD20087F12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1D0984-9355-409C-9B98-9B8EB9CD1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59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636" y="0"/>
            <a:ext cx="10556725" cy="83099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C0508-A2AB-484E-8697-34C228709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7" y="830997"/>
            <a:ext cx="10556725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34456"/>
            <a:ext cx="10778836" cy="574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91906-D378-4C51-BAB8-A25C5D14363E}"/>
              </a:ext>
            </a:extLst>
          </p:cNvPr>
          <p:cNvSpPr txBox="1"/>
          <p:nvPr/>
        </p:nvSpPr>
        <p:spPr>
          <a:xfrm>
            <a:off x="4125419" y="3429000"/>
            <a:ext cx="674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দিয়ে গড়া= মনগড়া;</a:t>
            </a:r>
          </a:p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বসতের নিমিত্ত বাড়ি= বসতবাড়ি।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09A37-A9D3-4DA1-B53B-66C95B42B357}"/>
              </a:ext>
            </a:extLst>
          </p:cNvPr>
          <p:cNvSpPr txBox="1"/>
          <p:nvPr/>
        </p:nvSpPr>
        <p:spPr>
          <a:xfrm>
            <a:off x="1918741" y="734518"/>
            <a:ext cx="8784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পূর্বপদের বিভক্তি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লোপে যে সমাস হয় এবং যে সমাসে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পরপদের অর্থ 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প্রধানভাবে বোঝায় তাকে তৎপুরুষ সমাস বলে।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269368"/>
            <a:ext cx="10778836" cy="574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F1815C-36C9-4EE5-9843-8905F10F74E3}"/>
              </a:ext>
            </a:extLst>
          </p:cNvPr>
          <p:cNvSpPr txBox="1"/>
          <p:nvPr/>
        </p:nvSpPr>
        <p:spPr>
          <a:xfrm>
            <a:off x="1321633" y="1169233"/>
            <a:ext cx="9548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সমাসে সমস্যমান পদগুলোর কোনটির অর্থ না বুঝিয়ে, অন্য কোনো পদকে বুঝায়, তাকে বহুব্রীহি সমাস বলে।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978A1-8BB8-401A-8CC7-0D5A8614B020}"/>
              </a:ext>
            </a:extLst>
          </p:cNvPr>
          <p:cNvSpPr txBox="1"/>
          <p:nvPr/>
        </p:nvSpPr>
        <p:spPr>
          <a:xfrm>
            <a:off x="1321633" y="3429000"/>
            <a:ext cx="9441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বীণা পানিতে যার= বীণাপানি; এখানে ‘বীণা’ অথবা পাণি (অর্থাৎ হাত) কোনোটাই না বুঝিয়ে দেবী স্ররস্বতীকে বোঝানো হয়েছে।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449251"/>
            <a:ext cx="10778836" cy="574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BEF15-F219-411A-8EF6-FA80538E49DB}"/>
              </a:ext>
            </a:extLst>
          </p:cNvPr>
          <p:cNvSpPr txBox="1"/>
          <p:nvPr/>
        </p:nvSpPr>
        <p:spPr>
          <a:xfrm>
            <a:off x="1918741" y="1454046"/>
            <a:ext cx="876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সমাহার (সমষ্টি) বা মিলন অর্থে সংখ্যাবাচক শব্দের সংগে বিশেষ্য পদের যে সমাস হয়, তাকে দিগু সমাস বলে।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0E787-4C93-4EA6-BE2F-936B18C87439}"/>
              </a:ext>
            </a:extLst>
          </p:cNvPr>
          <p:cNvSpPr txBox="1"/>
          <p:nvPr/>
        </p:nvSpPr>
        <p:spPr>
          <a:xfrm>
            <a:off x="3913909" y="3788128"/>
            <a:ext cx="6715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</a:p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 অব্দের সমাহার= শতাব্দি;</a:t>
            </a:r>
          </a:p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কালের সমাহার= ত্রিকাল।</a:t>
            </a:r>
            <a:endParaRPr lang="en-US" sz="3200" dirty="0">
              <a:solidFill>
                <a:srgbClr val="12AA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187689"/>
            <a:ext cx="10778836" cy="5749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9E035-EED8-447D-AE2B-BDDAFBEA02DF}"/>
              </a:ext>
            </a:extLst>
          </p:cNvPr>
          <p:cNvSpPr txBox="1"/>
          <p:nvPr/>
        </p:nvSpPr>
        <p:spPr>
          <a:xfrm>
            <a:off x="1850348" y="1121592"/>
            <a:ext cx="8979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পূর্বপদে অব্যয়যোগে নিষ্পন্ন সমাসে যদি অব্যয়েরই অর্থের প্রাধান্য থাকে, তবে তাকে অব্যয়ীভাব সমাস বলে।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F5E23-88DB-46ED-ABF9-58D259483616}"/>
              </a:ext>
            </a:extLst>
          </p:cNvPr>
          <p:cNvSpPr txBox="1"/>
          <p:nvPr/>
        </p:nvSpPr>
        <p:spPr>
          <a:xfrm>
            <a:off x="4005497" y="2863948"/>
            <a:ext cx="4991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</a:p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 পর্যন্ত= আমরণ;</a:t>
            </a:r>
          </a:p>
          <a:p>
            <a:r>
              <a:rPr lang="bn-IN" sz="3200" dirty="0">
                <a:solidFill>
                  <a:srgbClr val="12AA0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অভাব= নিরামিষ।</a:t>
            </a:r>
            <a:endParaRPr lang="en-US" sz="3200" dirty="0">
              <a:solidFill>
                <a:srgbClr val="12AA0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3653" y="28069"/>
            <a:ext cx="6400800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BC500-83A7-4C10-88EE-0A68859B76F1}"/>
              </a:ext>
            </a:extLst>
          </p:cNvPr>
          <p:cNvSpPr txBox="1"/>
          <p:nvPr/>
        </p:nvSpPr>
        <p:spPr>
          <a:xfrm>
            <a:off x="3687581" y="553338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নিজেরা চেষ্টা করি-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C8457-199B-481E-8BA2-68A53CC4DAB9}"/>
              </a:ext>
            </a:extLst>
          </p:cNvPr>
          <p:cNvSpPr txBox="1"/>
          <p:nvPr/>
        </p:nvSpPr>
        <p:spPr>
          <a:xfrm>
            <a:off x="824459" y="2782669"/>
            <a:ext cx="5271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উঁচু নিচু- দ্বন্দ্ব </a:t>
            </a:r>
          </a:p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ত্রিফলা- দ্বিগু</a:t>
            </a:r>
          </a:p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রথ দেখা- তৎপুরুষ</a:t>
            </a:r>
          </a:p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সিংহ পুরুষ-  কর্মধারয়</a:t>
            </a:r>
          </a:p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বেতার- বহুব্রীহি</a:t>
            </a:r>
          </a:p>
          <a:p>
            <a:pPr lvl="0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উপজেলা,দুর্নীতি-অব্যয়ীভাব</a:t>
            </a:r>
          </a:p>
        </p:txBody>
      </p:sp>
    </p:spTree>
    <p:extLst>
      <p:ext uri="{BB962C8B-B14F-4D97-AF65-F5344CB8AC3E}">
        <p14:creationId xmlns:p14="http://schemas.microsoft.com/office/powerpoint/2010/main" val="11966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8872" y="509571"/>
            <a:ext cx="379614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052" y="1628507"/>
            <a:ext cx="8229600" cy="36009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IN" sz="36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 সহ সমাস নির্ণয় করঃ</a:t>
            </a: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মধুমাখা</a:t>
            </a: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মৌমাছি</a:t>
            </a: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সিংহাসন</a:t>
            </a: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মা-বাবা</a:t>
            </a: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হাট-বাজার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দা-কুমড়া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854" y="615408"/>
            <a:ext cx="225829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050" y="2050473"/>
            <a:ext cx="100203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সমাস শব্দের অর্থ কী 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সমাস কয় প্রকার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হাট-বাজার কোন সমাস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মা-বাবা কোন সমাস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7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767" y="762853"/>
            <a:ext cx="3726873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818" y="1951672"/>
            <a:ext cx="7966363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 সমাসের ব্যাসবাক্য সহ ২টি করে উদাহরণ লিখে আনবে।</a:t>
            </a:r>
          </a:p>
          <a:p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42359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9683" y="207818"/>
            <a:ext cx="7217216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6717D-37D8-41F2-B599-A21728EF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83" y="1223481"/>
            <a:ext cx="7244925" cy="54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37670" y="261487"/>
            <a:ext cx="2608065" cy="30245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C47E3-20D0-4DB3-A24F-ECD8218B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6" y="370014"/>
            <a:ext cx="2506465" cy="31330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7523F-48E6-4279-9CBC-62E38F8581A1}"/>
              </a:ext>
            </a:extLst>
          </p:cNvPr>
          <p:cNvSpPr txBox="1"/>
          <p:nvPr/>
        </p:nvSpPr>
        <p:spPr>
          <a:xfrm>
            <a:off x="512506" y="3918857"/>
            <a:ext cx="3304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বিদ্যাল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 ময়মনসিংহ।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D5A0F-28DB-4C1B-AAE3-D786173FC178}"/>
              </a:ext>
            </a:extLst>
          </p:cNvPr>
          <p:cNvSpPr txBox="1"/>
          <p:nvPr/>
        </p:nvSpPr>
        <p:spPr>
          <a:xfrm>
            <a:off x="8432800" y="4513943"/>
            <a:ext cx="2817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2717AB-3E14-44DB-8205-502C1152A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22" y="0"/>
            <a:ext cx="1429936" cy="61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727" y="429491"/>
            <a:ext cx="6165273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607809"/>
            <a:ext cx="3768437" cy="43537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</p:pic>
      <p:sp>
        <p:nvSpPr>
          <p:cNvPr id="8" name="Down Arrow 7"/>
          <p:cNvSpPr/>
          <p:nvPr/>
        </p:nvSpPr>
        <p:spPr>
          <a:xfrm rot="19401362">
            <a:off x="2323607" y="3322594"/>
            <a:ext cx="152235" cy="687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65635" y="2695688"/>
            <a:ext cx="11991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A3C993-82AB-406F-A528-75DF08F32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59" y="1680541"/>
            <a:ext cx="3974441" cy="4281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1392CD-EDB0-4FCC-883F-F18D1B976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07" y="1607808"/>
            <a:ext cx="3684160" cy="43537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27F79F-F991-4584-BD4A-A96AB086DAA6}"/>
              </a:ext>
            </a:extLst>
          </p:cNvPr>
          <p:cNvSpPr txBox="1"/>
          <p:nvPr/>
        </p:nvSpPr>
        <p:spPr>
          <a:xfrm>
            <a:off x="8279156" y="1680541"/>
            <a:ext cx="17296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77002-EB6F-4C17-8647-E2981D7B6C03}"/>
              </a:ext>
            </a:extLst>
          </p:cNvPr>
          <p:cNvSpPr txBox="1"/>
          <p:nvPr/>
        </p:nvSpPr>
        <p:spPr>
          <a:xfrm>
            <a:off x="6415720" y="2814138"/>
            <a:ext cx="7886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67" y="817418"/>
            <a:ext cx="1092783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৫টা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১+১+১+১+১ =৫টা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৫টা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ব্যপারটা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4172" y="2757481"/>
            <a:ext cx="2008910" cy="1015663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891" y="255318"/>
            <a:ext cx="493221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7" y="1927826"/>
            <a:ext cx="8423563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345" y="341156"/>
            <a:ext cx="576349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সিংহ চিহ্নিত যে আসন-        সিংহাসন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6909" y="1758361"/>
            <a:ext cx="65947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lang="bn-IN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1025237" y="2604655"/>
            <a:ext cx="4585854" cy="31865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85801" y="2923310"/>
            <a:ext cx="2632363" cy="211974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বিগ্রহ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।সমাস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778034" y="2473186"/>
            <a:ext cx="4211782" cy="214052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শব্দের অর্থ-</a:t>
            </a:r>
          </a:p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একপদীকরণ</a:t>
            </a:r>
          </a:p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সংক্ষেপ “</a:t>
            </a:r>
          </a:p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পদের মিলন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9859" y="3336851"/>
            <a:ext cx="177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224529" y="3983183"/>
            <a:ext cx="487506" cy="652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7476" y="4724675"/>
            <a:ext cx="20296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সমস্ত পদ বা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সমাসবদ্ধ 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0075718" y="1925098"/>
            <a:ext cx="1766454" cy="1165151"/>
          </a:xfrm>
          <a:prstGeom prst="wedgeEllipseCallout">
            <a:avLst>
              <a:gd name="adj1" fmla="val -41288"/>
              <a:gd name="adj2" fmla="val 76037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অংশ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3818" y="4666453"/>
            <a:ext cx="43503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 সংগ্রহ করে যে মাছি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5400000">
            <a:off x="3030682" y="5381576"/>
            <a:ext cx="387926" cy="187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3818" y="5698960"/>
            <a:ext cx="87283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-Right Arrow 30"/>
          <p:cNvSpPr/>
          <p:nvPr/>
        </p:nvSpPr>
        <p:spPr>
          <a:xfrm>
            <a:off x="3532910" y="5361710"/>
            <a:ext cx="2459182" cy="53975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544291" y="5415685"/>
            <a:ext cx="249382" cy="333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6206838" y="5361709"/>
            <a:ext cx="374073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3424" y="5717908"/>
            <a:ext cx="1059873" cy="383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79628" y="5731946"/>
            <a:ext cx="21647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পরপদ বা উত্তর 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8666019" y="2119745"/>
            <a:ext cx="1156854" cy="692452"/>
          </a:xfrm>
          <a:prstGeom prst="wedgeRectCallout">
            <a:avLst>
              <a:gd name="adj1" fmla="val -36402"/>
              <a:gd name="adj2" fmla="val 12452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  <p:bldP spid="20" grpId="0" animBg="1"/>
      <p:bldP spid="21" grpId="0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1709" y="997527"/>
                <a:ext cx="8631382" cy="261610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u="sng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সমাসঃ</a:t>
                </a:r>
                <a:endParaRPr lang="en-US" sz="4400" u="sng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সমাস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-(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+∙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অস+ত= সমাস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করণ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মিলন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বহু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একপদী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করণ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এক বা একাধিক পদকে একপদে পরিনত করাকে সমাস বলে ।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09" y="997527"/>
                <a:ext cx="8631382" cy="2616101"/>
              </a:xfrm>
              <a:prstGeom prst="rect">
                <a:avLst/>
              </a:prstGeom>
              <a:blipFill>
                <a:blip r:embed="rId2"/>
                <a:stretch>
                  <a:fillRect l="-2823" t="-4640" r="-2399" b="-649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28801" y="4447310"/>
            <a:ext cx="299258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 – ৬ প্রকার ।     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1710" y="4447310"/>
            <a:ext cx="522316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দ্বন্দ্ব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বহুব্রীহি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কর্মধারয়        ৫। দ্বিগু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তৎপুরুষ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অব্যয়ীভাব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সমাস।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637" y="323850"/>
            <a:ext cx="10662725" cy="2440025"/>
          </a:xfrm>
          <a:prstGeom prst="rect">
            <a:avLst/>
          </a:prstGeom>
          <a:pattFill prst="pct5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সমাসে প্রত্যেকটি সমস্যমান পদের অর্থের প্রাধান্য থাকে, তাকে দ্বন্দ্ব সমাস বলে।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646EE-BB48-407C-9CAE-BDE04A727FF3}"/>
              </a:ext>
            </a:extLst>
          </p:cNvPr>
          <p:cNvSpPr txBox="1"/>
          <p:nvPr/>
        </p:nvSpPr>
        <p:spPr>
          <a:xfrm>
            <a:off x="919088" y="3429000"/>
            <a:ext cx="10353822" cy="1569660"/>
          </a:xfrm>
          <a:prstGeom prst="rect">
            <a:avLst/>
          </a:prstGeom>
          <a:solidFill>
            <a:srgbClr val="FBE9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দোয়াত ও কলম= দোয়াত-কলম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দোয়াত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পদেরই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প্রাধান্য সমস্ত পদে রক্ষিত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0543A-EE87-4CE9-9E6E-6AE0C3AD17A5}"/>
              </a:ext>
            </a:extLst>
          </p:cNvPr>
          <p:cNvSpPr txBox="1"/>
          <p:nvPr/>
        </p:nvSpPr>
        <p:spPr>
          <a:xfrm>
            <a:off x="731520" y="604910"/>
            <a:ext cx="10874326" cy="1569660"/>
          </a:xfrm>
          <a:prstGeom prst="rect">
            <a:avLst/>
          </a:prstGeom>
          <a:pattFill prst="pct5">
            <a:fgClr>
              <a:srgbClr val="FBE9F2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বিশেষণ বা বিশেষণভাবাপন্ন পদের সাথে বিশেষ্য বা বিশেষ্যভাবাপন্ন পদের যে সমাস হয় এবং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পরপদের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অর্থই প্রাধান্য পায় তাকে কর্মধারয় সমাস বলে।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DC218-78D3-4329-920E-E1E9B4B991B3}"/>
              </a:ext>
            </a:extLst>
          </p:cNvPr>
          <p:cNvSpPr txBox="1"/>
          <p:nvPr/>
        </p:nvSpPr>
        <p:spPr>
          <a:xfrm>
            <a:off x="3702570" y="2893101"/>
            <a:ext cx="5891135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নীল যে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 নীলপদ্ম</a:t>
            </a:r>
            <a:endParaRPr lang="en-US" sz="3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5255E1-86E8-42D6-BE1A-4B67EA2B893F}"/>
              </a:ext>
            </a:extLst>
          </p:cNvPr>
          <p:cNvCxnSpPr/>
          <p:nvPr/>
        </p:nvCxnSpPr>
        <p:spPr>
          <a:xfrm>
            <a:off x="2338466" y="1499017"/>
            <a:ext cx="3830217" cy="149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9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1130</TotalTime>
  <Words>528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130</cp:revision>
  <dcterms:created xsi:type="dcterms:W3CDTF">2019-09-08T18:49:09Z</dcterms:created>
  <dcterms:modified xsi:type="dcterms:W3CDTF">2019-11-02T20:10:16Z</dcterms:modified>
</cp:coreProperties>
</file>