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75" r:id="rId5"/>
    <p:sldId id="259" r:id="rId6"/>
    <p:sldId id="260" r:id="rId7"/>
    <p:sldId id="261" r:id="rId8"/>
    <p:sldId id="262" r:id="rId9"/>
    <p:sldId id="263" r:id="rId10"/>
    <p:sldId id="268" r:id="rId11"/>
    <p:sldId id="264" r:id="rId12"/>
    <p:sldId id="269" r:id="rId13"/>
    <p:sldId id="265" r:id="rId14"/>
    <p:sldId id="266" r:id="rId15"/>
    <p:sldId id="267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CC"/>
    <a:srgbClr val="FF0066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22" y="-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মোট উৎপাদন</c:v>
                </c:pt>
              </c:strCache>
            </c:strRef>
          </c:tx>
          <c:explosion val="1"/>
          <c:dPt>
            <c:idx val="1"/>
            <c:bubble3D val="0"/>
          </c:dPt>
          <c:cat>
            <c:strRef>
              <c:f>Sheet1!$A$2:$A$7</c:f>
              <c:strCache>
                <c:ptCount val="6"/>
                <c:pt idx="0">
                  <c:v>১৯৯০-৯১</c:v>
                </c:pt>
                <c:pt idx="1">
                  <c:v>১৯৯৫-৯৬</c:v>
                </c:pt>
                <c:pt idx="2">
                  <c:v>২০০০-০১</c:v>
                </c:pt>
                <c:pt idx="3">
                  <c:v>২০০৫-০৬</c:v>
                </c:pt>
                <c:pt idx="4">
                  <c:v>২০০৯-১০</c:v>
                </c:pt>
                <c:pt idx="5">
                  <c:v>২০১০-১১</c:v>
                </c:pt>
              </c:strCache>
            </c:strRef>
          </c:cat>
          <c:val>
            <c:numRef>
              <c:f>Sheet1!$B$2:$B$7</c:f>
              <c:numCache>
                <c:formatCode>[$-5000445]0</c:formatCode>
                <c:ptCount val="6"/>
                <c:pt idx="0" formatCode="[$-5000445]0.#">
                  <c:v>188.6</c:v>
                </c:pt>
                <c:pt idx="1">
                  <c:v>190</c:v>
                </c:pt>
                <c:pt idx="2" formatCode="[$-5000445]0.##">
                  <c:v>269.06</c:v>
                </c:pt>
                <c:pt idx="3" formatCode="[$-5000445]0.##">
                  <c:v>277.87</c:v>
                </c:pt>
                <c:pt idx="4" formatCode="[$-5000445]0.##">
                  <c:v>341.13</c:v>
                </c:pt>
                <c:pt idx="5" formatCode="[$-5000445]0.##">
                  <c:v>370.41999999999973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</cdr:x>
      <cdr:y>0.2375</cdr:y>
    </cdr:from>
    <cdr:to>
      <cdr:x>0.4</cdr:x>
      <cdr:y>0.4625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24000" y="965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0.1875</cdr:x>
      <cdr:y>0.21875</cdr:y>
    </cdr:from>
    <cdr:to>
      <cdr:x>0.3375</cdr:x>
      <cdr:y>0.44375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143000" y="889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২০১০-১১</a:t>
          </a:r>
        </a:p>
        <a:p xmlns:a="http://schemas.openxmlformats.org/drawingml/2006/main">
          <a:r>
            <a:rPr lang="en-US" sz="1800" dirty="0" smtClean="0"/>
            <a:t>৩৭০.৪২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0.4</cdr:x>
      <cdr:y>0.10625</cdr:y>
    </cdr:from>
    <cdr:to>
      <cdr:x>0.55</cdr:x>
      <cdr:y>0.33125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438400" y="431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১৯৯০-৯১</a:t>
          </a:r>
        </a:p>
        <a:p xmlns:a="http://schemas.openxmlformats.org/drawingml/2006/main">
          <a:r>
            <a:rPr lang="en-US" sz="1600" dirty="0" smtClean="0"/>
            <a:t>১৮৮.৬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0.55</cdr:x>
      <cdr:y>0.2</cdr:y>
    </cdr:from>
    <cdr:to>
      <cdr:x>0.7</cdr:x>
      <cdr:y>0.48125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52800" y="812800"/>
          <a:ext cx="914400" cy="1143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0.5125</cdr:x>
      <cdr:y>0.3125</cdr:y>
    </cdr:from>
    <cdr:to>
      <cdr:x>0.6625</cdr:x>
      <cdr:y>0.5375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124200" y="1270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১৯৯৫-৯৬</a:t>
          </a:r>
        </a:p>
        <a:p xmlns:a="http://schemas.openxmlformats.org/drawingml/2006/main">
          <a:r>
            <a:rPr lang="en-US" sz="1600" dirty="0" smtClean="0"/>
            <a:t>১৯০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0.5125</cdr:x>
      <cdr:y>0.5</cdr:y>
    </cdr:from>
    <cdr:to>
      <cdr:x>0.6625</cdr:x>
      <cdr:y>0.725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124200" y="2032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২০০০-০১</a:t>
          </a:r>
        </a:p>
        <a:p xmlns:a="http://schemas.openxmlformats.org/drawingml/2006/main">
          <a:r>
            <a:rPr lang="en-US" sz="1800" dirty="0" smtClean="0"/>
            <a:t>২৬৯.০৬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0.15</cdr:x>
      <cdr:y>0.6125</cdr:y>
    </cdr:from>
    <cdr:to>
      <cdr:x>0.3</cdr:x>
      <cdr:y>0.8375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914400" y="2489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২০০৯-১০</a:t>
          </a:r>
        </a:p>
        <a:p xmlns:a="http://schemas.openxmlformats.org/drawingml/2006/main">
          <a:r>
            <a:rPr lang="en-US" sz="1800" dirty="0" smtClean="0"/>
            <a:t>৩৪১.১৩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0.3375</cdr:x>
      <cdr:y>0.70625</cdr:y>
    </cdr:from>
    <cdr:to>
      <cdr:x>0.4875</cdr:x>
      <cdr:y>0.93125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057400" y="2870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400" dirty="0" smtClean="0"/>
            <a:t>২০০৫-০৬</a:t>
          </a:r>
        </a:p>
        <a:p xmlns:a="http://schemas.openxmlformats.org/drawingml/2006/main">
          <a:r>
            <a:rPr lang="en-US" sz="1400" dirty="0" smtClean="0"/>
            <a:t>২৭৭.৮৭</a:t>
          </a:r>
          <a:endParaRPr lang="en-US" sz="14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&#2439;&#2478;&#2503;&#2439;&#2482;&#2435;ahsanpress@gmail.com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s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1905000"/>
            <a:ext cx="3810000" cy="35699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0800" y="609600"/>
            <a:ext cx="2895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96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4343400" cy="4754563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>
              <a:buNone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   </a:t>
            </a:r>
          </a:p>
          <a:p>
            <a:pPr>
              <a:buNone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pPr>
              <a:buNone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মোঃআহসান হাবীব</a:t>
            </a:r>
            <a:endParaRPr lang="en-US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2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2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2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বিজ্ঞান)</a:t>
            </a:r>
          </a:p>
          <a:p>
            <a:pPr>
              <a:buNone/>
            </a:pPr>
            <a:r>
              <a:rPr lang="en-US" sz="22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2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এস</a:t>
            </a:r>
            <a:r>
              <a:rPr lang="bn-IN" sz="22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পি পি এম</a:t>
            </a:r>
            <a:r>
              <a:rPr lang="en-US" sz="22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উচ্চ বিদ্যালয়।</a:t>
            </a:r>
          </a:p>
          <a:p>
            <a:pPr>
              <a:buNone/>
            </a:pPr>
            <a:r>
              <a:rPr lang="en-US" sz="2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IN" sz="2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ছাতক,</a:t>
            </a:r>
            <a:r>
              <a:rPr lang="en-US" sz="2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সুনামগঞ্জ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IN" sz="24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sz="2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IN" sz="2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2"/>
              </a:rPr>
              <a:t>ইমেইলঃ</a:t>
            </a:r>
            <a:r>
              <a:rPr lang="en-US" sz="2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2"/>
              </a:rPr>
              <a:t>ahsanpress@gmail.com</a:t>
            </a:r>
            <a:r>
              <a:rPr lang="en-US" sz="2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.</a:t>
            </a:r>
          </a:p>
          <a:p>
            <a:pPr>
              <a:buNone/>
            </a:pPr>
            <a:r>
              <a:rPr lang="en-US" sz="2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মোবাইলঃ০১৭২০৫৬৫২৯০</a:t>
            </a:r>
            <a:r>
              <a:rPr lang="bn-IN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447801"/>
            <a:ext cx="4648200" cy="4648200"/>
          </a:xfrm>
          <a:solidFill>
            <a:schemeClr val="accent1"/>
          </a:solidFill>
        </p:spPr>
        <p:txBody>
          <a:bodyPr>
            <a:normAutofit/>
          </a:bodyPr>
          <a:lstStyle/>
          <a:p>
            <a:endParaRPr lang="bn-IN" sz="2000" dirty="0" smtClean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20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শ্রেণিঃনবম</a:t>
            </a:r>
            <a:endParaRPr lang="en-US" sz="2000" dirty="0" smtClean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bn-IN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bn-IN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বিশ্বপরিচয়</a:t>
            </a:r>
            <a:r>
              <a:rPr lang="en-US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অধ্যায়ঃ  দ্বাদশ</a:t>
            </a:r>
          </a:p>
          <a:p>
            <a:r>
              <a:rPr lang="en-US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পাঠঃ বাংলাদেশের অর্থনীতির বৈশিষ্ট্যসমূহ।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সময়ঃ ৫০ মিনিট</a:t>
            </a:r>
          </a:p>
          <a:p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bn-IN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০২/১১/১৯ ইং</a:t>
            </a:r>
            <a:endParaRPr lang="en-US" sz="32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295400"/>
            <a:ext cx="4343400" cy="3352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525" y="1295400"/>
            <a:ext cx="4495800" cy="335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2925" y="58674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/>
              </a:rPr>
              <a:t>                    </a:t>
            </a:r>
            <a:r>
              <a:rPr lang="bn-IN" dirty="0" smtClean="0">
                <a:latin typeface="NikoshBAN"/>
              </a:rPr>
              <a:t>    </a:t>
            </a:r>
            <a:r>
              <a:rPr lang="en-US" dirty="0" err="1" smtClean="0">
                <a:latin typeface="NikoshBAN"/>
              </a:rPr>
              <a:t>কৃষি</a:t>
            </a:r>
            <a:r>
              <a:rPr lang="en-US" dirty="0" smtClean="0">
                <a:latin typeface="NikoshBAN"/>
              </a:rPr>
              <a:t> </a:t>
            </a:r>
            <a:r>
              <a:rPr lang="en-US" dirty="0" err="1" smtClean="0">
                <a:latin typeface="NikoshBAN"/>
              </a:rPr>
              <a:t>প্রধান</a:t>
            </a:r>
            <a:r>
              <a:rPr lang="en-US" dirty="0" smtClean="0">
                <a:latin typeface="NikoshBAN"/>
              </a:rPr>
              <a:t> </a:t>
            </a:r>
            <a:r>
              <a:rPr lang="en-US" dirty="0" err="1" smtClean="0">
                <a:latin typeface="NikoshBAN"/>
              </a:rPr>
              <a:t>দেশ</a:t>
            </a:r>
            <a:r>
              <a:rPr lang="en-US" dirty="0" smtClean="0">
                <a:latin typeface="NikoshBAN"/>
              </a:rPr>
              <a:t> </a:t>
            </a:r>
            <a:r>
              <a:rPr lang="en-US" dirty="0" err="1" smtClean="0">
                <a:latin typeface="NikoshBAN"/>
              </a:rPr>
              <a:t>হিসেবেই</a:t>
            </a:r>
            <a:r>
              <a:rPr lang="en-US" dirty="0" smtClean="0">
                <a:latin typeface="NikoshBAN"/>
              </a:rPr>
              <a:t> </a:t>
            </a:r>
            <a:r>
              <a:rPr lang="en-US" dirty="0" err="1" smtClean="0">
                <a:latin typeface="NikoshBAN"/>
              </a:rPr>
              <a:t>বাংলাদেশ</a:t>
            </a:r>
            <a:r>
              <a:rPr lang="en-US" dirty="0" smtClean="0">
                <a:latin typeface="NikoshBAN"/>
              </a:rPr>
              <a:t> </a:t>
            </a:r>
            <a:r>
              <a:rPr lang="en-US" dirty="0" err="1" smtClean="0">
                <a:latin typeface="NikoshBAN"/>
              </a:rPr>
              <a:t>বেশি</a:t>
            </a:r>
            <a:r>
              <a:rPr lang="en-US" dirty="0" smtClean="0">
                <a:latin typeface="NikoshBAN"/>
              </a:rPr>
              <a:t> </a:t>
            </a:r>
            <a:r>
              <a:rPr lang="en-US" dirty="0" err="1" smtClean="0">
                <a:latin typeface="NikoshBAN"/>
              </a:rPr>
              <a:t>পরিচিত</a:t>
            </a:r>
            <a:r>
              <a:rPr lang="en-US" dirty="0" smtClean="0">
                <a:latin typeface="NikoshBAN"/>
              </a:rPr>
              <a:t>।</a:t>
            </a:r>
            <a:endParaRPr lang="en-US" dirty="0">
              <a:latin typeface="NikoshB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81400" y="5158859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          </a:t>
            </a:r>
            <a:endParaRPr lang="en-US" sz="3600" dirty="0"/>
          </a:p>
        </p:txBody>
      </p:sp>
      <p:sp>
        <p:nvSpPr>
          <p:cNvPr id="2" name="Oval 1"/>
          <p:cNvSpPr/>
          <p:nvPr/>
        </p:nvSpPr>
        <p:spPr>
          <a:xfrm>
            <a:off x="3171825" y="4924425"/>
            <a:ext cx="28194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খাত</a:t>
            </a:r>
            <a:r>
              <a:rPr lang="en-US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318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53" y="381000"/>
            <a:ext cx="4288722" cy="3429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81000"/>
            <a:ext cx="4572000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62200" y="39624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400" y="5504765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/>
              <a:t>      </a:t>
            </a:r>
            <a:r>
              <a:rPr lang="bn-IN" u="sng" dirty="0" smtClean="0"/>
              <a:t>দেশজ উ</a:t>
            </a:r>
            <a:r>
              <a:rPr lang="en-US" u="sng" dirty="0" smtClean="0">
                <a:latin typeface="NikoshBAN" pitchFamily="2" charset="0"/>
                <a:cs typeface="NikoshBAN" pitchFamily="2" charset="0"/>
              </a:rPr>
              <a:t>ৎ</a:t>
            </a:r>
            <a:r>
              <a:rPr lang="bn-IN" u="sng" dirty="0" smtClean="0">
                <a:latin typeface="NikoshBAN" pitchFamily="2" charset="0"/>
                <a:cs typeface="NikoshBAN" pitchFamily="2" charset="0"/>
              </a:rPr>
              <a:t>পাদনে </a:t>
            </a:r>
            <a:r>
              <a:rPr lang="en-US" u="sng" dirty="0" err="1">
                <a:latin typeface="NikoshBAN" pitchFamily="2" charset="0"/>
                <a:cs typeface="NikoshBAN" pitchFamily="2" charset="0"/>
              </a:rPr>
              <a:t>মৎস্য</a:t>
            </a:r>
            <a:r>
              <a:rPr lang="en-US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u="sng" dirty="0" err="1" smtClean="0">
                <a:latin typeface="NikoshBAN" pitchFamily="2" charset="0"/>
                <a:cs typeface="NikoshBAN" pitchFamily="2" charset="0"/>
              </a:rPr>
              <a:t>খাত</a:t>
            </a:r>
            <a:r>
              <a:rPr lang="bn-IN" u="sng" dirty="0" smtClean="0">
                <a:latin typeface="NikoshBAN" pitchFamily="2" charset="0"/>
                <a:cs typeface="NikoshBAN" pitchFamily="2" charset="0"/>
              </a:rPr>
              <a:t>সহ কৃষিখাতের অবদান ১৬%। </a:t>
            </a:r>
            <a:endParaRPr lang="en-US" u="sng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857500" y="4185166"/>
            <a:ext cx="30480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24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মৎস্য</a:t>
            </a:r>
            <a:r>
              <a:rPr lang="en-US" sz="2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খাত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492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ustry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90600"/>
            <a:ext cx="8190343" cy="4392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6600" y="55626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পোশাক শিল্প</a:t>
            </a:r>
            <a:endParaRPr lang="en-US" sz="40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5715000"/>
            <a:ext cx="381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চামড়া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শিল্প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48" y="609600"/>
            <a:ext cx="8186530" cy="5021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609600" y="1600200"/>
            <a:ext cx="8077200" cy="3505200"/>
          </a:xfrm>
          <a:prstGeom prst="horizontalScroll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বাংলাদেশের অর্থনীতির বৈশিষ্ট্যসমূহ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9144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00B0F0"/>
                </a:solidFill>
              </a:rPr>
              <a:t>আজকের পাঠঃ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600200" y="228600"/>
            <a:ext cx="5334000" cy="1295400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133600"/>
            <a:ext cx="8534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অর্থনীতির  প্রধান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বৈশিষ্ট্যসমূহ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 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প্রধান অর্থনীতির খাদ্যশষ্য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পরিস্থিতি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সারণি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আকারে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r>
              <a:rPr lang="en-US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।  </a:t>
            </a:r>
            <a:r>
              <a:rPr lang="en-US" sz="32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অর্থনৈতিক অগ্রসরতার </a:t>
            </a:r>
            <a:r>
              <a:rPr lang="en-US" sz="32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3200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পূর্ণ</a:t>
            </a:r>
            <a:r>
              <a:rPr lang="en-US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প্রতিবন্ধকতা সমূহ বর্ণনা পারবে।</a:t>
            </a:r>
            <a:endParaRPr lang="en-US" sz="32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a-garden-2201407152234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152400"/>
            <a:ext cx="6019800" cy="33443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102561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40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362200"/>
            <a:ext cx="4800600" cy="355692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38200" y="4162747"/>
            <a:ext cx="20955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চা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u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81000"/>
            <a:ext cx="7239000" cy="5429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95600" y="601980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পাট শিল্প</a:t>
            </a:r>
            <a:endParaRPr lang="en-US" sz="4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40779836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" y="838200"/>
            <a:ext cx="10416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খাদ্যশষ্যের</a:t>
            </a:r>
            <a:r>
              <a:rPr lang="en-US" sz="2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2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পরিস্থিতি</a:t>
            </a:r>
            <a:r>
              <a:rPr lang="en-US" sz="2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2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2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মেট্রিক</a:t>
            </a:r>
            <a:r>
              <a:rPr lang="en-US" sz="2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টন</a:t>
            </a:r>
            <a:r>
              <a:rPr lang="en-US" sz="2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24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2" grpId="1">
        <p:bldAsOne/>
      </p:bldGraphic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gs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09600"/>
            <a:ext cx="7239000" cy="5105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5943600"/>
            <a:ext cx="457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ক্ষেত্রে অবদান</a:t>
            </a:r>
            <a:endParaRPr lang="en-US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rrig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38262"/>
            <a:ext cx="6096000" cy="41814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5791200"/>
            <a:ext cx="56204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সেচের অভাব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ffect of na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950444"/>
            <a:ext cx="6581775" cy="45550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400" y="5762625"/>
            <a:ext cx="23775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পানির অভাব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employment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609600"/>
            <a:ext cx="7152409" cy="487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5791200"/>
            <a:ext cx="541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             </a:t>
            </a:r>
            <a:r>
              <a:rPr lang="en-US" sz="32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বেকার</a:t>
            </a:r>
            <a:r>
              <a:rPr lang="en-US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জনগোষ্ঠি</a:t>
            </a:r>
            <a:endParaRPr lang="en-US" sz="32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1219200" y="1066800"/>
            <a:ext cx="6705600" cy="1414272"/>
          </a:xfrm>
          <a:prstGeom prst="flowChartPunchedTap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72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581400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কৃষিকে বাংলাদেশের অর্থনীতির গুরুত্বপূর্ণ খাত বলা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bn-IN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?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81200"/>
            <a:ext cx="8077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শিল্প গুলি কী কী ?</a:t>
            </a:r>
          </a:p>
          <a:p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খাতের প্রকৃতি ব্যাখ্যা কর।</a:t>
            </a:r>
          </a:p>
          <a:p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অর্থনীতির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প্রতিবন্ধকতা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সমূহ উল্লেখ কর।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5000" y="381000"/>
            <a:ext cx="4495800" cy="13716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609600" y="609600"/>
            <a:ext cx="7772400" cy="2328672"/>
          </a:xfrm>
          <a:prstGeom prst="horizont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96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810000"/>
            <a:ext cx="853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IN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অর্থনৈতিক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উন্নয়নে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প্রতিবন্ধকতা</a:t>
            </a:r>
            <a:r>
              <a:rPr lang="bn-IN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গুলির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কোনটি তোমার কাছে অধিক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পেয়েছে</a:t>
            </a:r>
            <a:r>
              <a:rPr lang="bn-IN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?  </a:t>
            </a:r>
          </a:p>
          <a:p>
            <a:r>
              <a:rPr lang="bn-IN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মতামত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দাও।</a:t>
            </a:r>
            <a:endParaRPr lang="en-US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se 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533400"/>
            <a:ext cx="6197600" cy="464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5334000"/>
            <a:ext cx="42274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233</Words>
  <Application>Microsoft Office PowerPoint</Application>
  <PresentationFormat>On-screen Show (4:3)</PresentationFormat>
  <Paragraphs>67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Lab_3</dc:creator>
  <cp:lastModifiedBy>USER</cp:lastModifiedBy>
  <cp:revision>119</cp:revision>
  <dcterms:created xsi:type="dcterms:W3CDTF">2006-08-16T00:00:00Z</dcterms:created>
  <dcterms:modified xsi:type="dcterms:W3CDTF">2019-11-03T14:34:17Z</dcterms:modified>
</cp:coreProperties>
</file>