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notesMasterIdLst>
    <p:notesMasterId r:id="rId23"/>
  </p:notesMasterIdLst>
  <p:sldIdLst>
    <p:sldId id="266" r:id="rId2"/>
    <p:sldId id="310" r:id="rId3"/>
    <p:sldId id="316" r:id="rId4"/>
    <p:sldId id="317" r:id="rId5"/>
    <p:sldId id="260" r:id="rId6"/>
    <p:sldId id="261" r:id="rId7"/>
    <p:sldId id="304" r:id="rId8"/>
    <p:sldId id="318" r:id="rId9"/>
    <p:sldId id="269" r:id="rId10"/>
    <p:sldId id="288" r:id="rId11"/>
    <p:sldId id="315" r:id="rId12"/>
    <p:sldId id="296" r:id="rId13"/>
    <p:sldId id="286" r:id="rId14"/>
    <p:sldId id="294" r:id="rId15"/>
    <p:sldId id="313" r:id="rId16"/>
    <p:sldId id="293" r:id="rId17"/>
    <p:sldId id="272" r:id="rId18"/>
    <p:sldId id="314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81" d="100"/>
          <a:sy n="81" d="100"/>
        </p:scale>
        <p:origin x="148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FCEA3E-153D-4944-BDFE-4D6ABF776D63}" type="doc">
      <dgm:prSet loTypeId="urn:microsoft.com/office/officeart/2005/8/layout/radial4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67C2C6CF-F42C-4AD5-BB58-4B546BCD4B43}">
      <dgm:prSet phldrT="[Text]" custT="1"/>
      <dgm:spPr/>
      <dgm:t>
        <a:bodyPr/>
        <a:lstStyle/>
        <a:p>
          <a:r>
            <a:rPr lang="bn-BD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কর্মসংস্থান</a:t>
          </a:r>
          <a:endParaRPr lang="en-GB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534B74-F4AD-49E3-AF99-5EA19D7EEF84}" type="parTrans" cxnId="{DF264D83-1A2A-44C4-9A32-130A0C69534F}">
      <dgm:prSet/>
      <dgm:spPr/>
      <dgm:t>
        <a:bodyPr/>
        <a:lstStyle/>
        <a:p>
          <a:endParaRPr lang="en-GB"/>
        </a:p>
      </dgm:t>
    </dgm:pt>
    <dgm:pt modelId="{B3FB0AFB-C00E-497D-9137-E0D0D11B84B3}" type="sibTrans" cxnId="{DF264D83-1A2A-44C4-9A32-130A0C69534F}">
      <dgm:prSet/>
      <dgm:spPr/>
      <dgm:t>
        <a:bodyPr/>
        <a:lstStyle/>
        <a:p>
          <a:endParaRPr lang="en-GB"/>
        </a:p>
      </dgm:t>
    </dgm:pt>
    <dgm:pt modelId="{99ABBAB5-F4FE-42A3-93C5-FC9376A5CA8E}">
      <dgm:prSet phldrT="[Text]"/>
      <dgm:spPr/>
      <dgm:t>
        <a:bodyPr/>
        <a:lstStyle/>
        <a:p>
          <a:r>
            <a:rPr lang="bn-BD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rPr>
            <a:t>মজুরি বা বেতনভিত্তিক</a:t>
          </a:r>
        </a:p>
        <a:p>
          <a:r>
            <a:rPr lang="bn-BD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rPr>
            <a:t>চাকরি</a:t>
          </a:r>
          <a:endParaRPr lang="en-GB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honar Bangla" panose="02020603050405020304" pitchFamily="18" charset="0"/>
            <a:cs typeface="Shonar Bangla" panose="02020603050405020304" pitchFamily="18" charset="0"/>
          </a:endParaRPr>
        </a:p>
      </dgm:t>
    </dgm:pt>
    <dgm:pt modelId="{6E68F876-AACA-406F-AF50-459B8FE9C382}" type="parTrans" cxnId="{E2809D0B-CE64-4B25-9E58-6007823C4428}">
      <dgm:prSet/>
      <dgm:spPr/>
      <dgm:t>
        <a:bodyPr/>
        <a:lstStyle/>
        <a:p>
          <a:endParaRPr lang="en-GB"/>
        </a:p>
      </dgm:t>
    </dgm:pt>
    <dgm:pt modelId="{13D0E6A7-4922-4DCA-AC4F-C3CCFB987773}" type="sibTrans" cxnId="{E2809D0B-CE64-4B25-9E58-6007823C4428}">
      <dgm:prSet/>
      <dgm:spPr/>
      <dgm:t>
        <a:bodyPr/>
        <a:lstStyle/>
        <a:p>
          <a:endParaRPr lang="en-GB"/>
        </a:p>
      </dgm:t>
    </dgm:pt>
    <dgm:pt modelId="{BB2C0002-882F-49E0-9F7E-09D959A538AC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rPr>
            <a:t>আত্ম</a:t>
          </a:r>
          <a:r>
            <a:rPr lang="bn-BD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rPr>
            <a:t>কর্মসংস্থান </a:t>
          </a:r>
          <a:endParaRPr lang="en-GB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honar Bangla" panose="02020603050405020304" pitchFamily="18" charset="0"/>
            <a:cs typeface="Shonar Bangla" panose="02020603050405020304" pitchFamily="18" charset="0"/>
          </a:endParaRPr>
        </a:p>
      </dgm:t>
    </dgm:pt>
    <dgm:pt modelId="{0BDBEE4A-16FE-440C-B190-6CD694184DDC}" type="parTrans" cxnId="{9CC1A386-1D46-404E-BB08-0DB352E83322}">
      <dgm:prSet/>
      <dgm:spPr/>
      <dgm:t>
        <a:bodyPr/>
        <a:lstStyle/>
        <a:p>
          <a:endParaRPr lang="en-GB"/>
        </a:p>
      </dgm:t>
    </dgm:pt>
    <dgm:pt modelId="{7CD82BBB-5168-40E4-A210-99F616894336}" type="sibTrans" cxnId="{9CC1A386-1D46-404E-BB08-0DB352E83322}">
      <dgm:prSet/>
      <dgm:spPr/>
      <dgm:t>
        <a:bodyPr/>
        <a:lstStyle/>
        <a:p>
          <a:endParaRPr lang="en-GB"/>
        </a:p>
      </dgm:t>
    </dgm:pt>
    <dgm:pt modelId="{3B6ED1C9-B26F-4028-B6E6-1C007BAA40FD}">
      <dgm:prSet/>
      <dgm:spPr/>
      <dgm:t>
        <a:bodyPr/>
        <a:lstStyle/>
        <a:p>
          <a:r>
            <a:rPr lang="bn-BD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rPr>
            <a:t>ব্যবসায়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honar Bangla" panose="02020603050405020304" pitchFamily="18" charset="0"/>
            <a:cs typeface="Shonar Bangla" panose="02020603050405020304" pitchFamily="18" charset="0"/>
          </a:endParaRPr>
        </a:p>
      </dgm:t>
    </dgm:pt>
    <dgm:pt modelId="{EFEC7AC8-3B97-41CB-BB1F-8D8194E798F6}" type="parTrans" cxnId="{84E2D1A4-DF76-4BDF-8C56-5C94A1D2B07E}">
      <dgm:prSet/>
      <dgm:spPr/>
      <dgm:t>
        <a:bodyPr/>
        <a:lstStyle/>
        <a:p>
          <a:endParaRPr lang="en-GB"/>
        </a:p>
      </dgm:t>
    </dgm:pt>
    <dgm:pt modelId="{9AFAED7E-2AF2-471A-AB07-B541679A694B}" type="sibTrans" cxnId="{84E2D1A4-DF76-4BDF-8C56-5C94A1D2B07E}">
      <dgm:prSet/>
      <dgm:spPr/>
      <dgm:t>
        <a:bodyPr/>
        <a:lstStyle/>
        <a:p>
          <a:endParaRPr lang="en-GB"/>
        </a:p>
      </dgm:t>
    </dgm:pt>
    <dgm:pt modelId="{788DDF7F-F4C0-40E2-BE72-93EB96F22700}" type="pres">
      <dgm:prSet presAssocID="{D5FCEA3E-153D-4944-BDFE-4D6ABF776D6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CE5CF2F-B4DA-4E52-BDDF-040D30461B99}" type="pres">
      <dgm:prSet presAssocID="{67C2C6CF-F42C-4AD5-BB58-4B546BCD4B43}" presName="centerShape" presStyleLbl="node0" presStyleIdx="0" presStyleCnt="1"/>
      <dgm:spPr/>
    </dgm:pt>
    <dgm:pt modelId="{636FB947-9DA0-4D0A-85C4-6E20589F550E}" type="pres">
      <dgm:prSet presAssocID="{6E68F876-AACA-406F-AF50-459B8FE9C382}" presName="parTrans" presStyleLbl="bgSibTrans2D1" presStyleIdx="0" presStyleCnt="3"/>
      <dgm:spPr/>
    </dgm:pt>
    <dgm:pt modelId="{50CA3814-374F-487A-A57F-0B60B3321BB5}" type="pres">
      <dgm:prSet presAssocID="{99ABBAB5-F4FE-42A3-93C5-FC9376A5CA8E}" presName="node" presStyleLbl="node1" presStyleIdx="0" presStyleCnt="3">
        <dgm:presLayoutVars>
          <dgm:bulletEnabled val="1"/>
        </dgm:presLayoutVars>
      </dgm:prSet>
      <dgm:spPr/>
    </dgm:pt>
    <dgm:pt modelId="{77B0F7EC-3685-4700-8EBC-20292E0EC385}" type="pres">
      <dgm:prSet presAssocID="{0BDBEE4A-16FE-440C-B190-6CD694184DDC}" presName="parTrans" presStyleLbl="bgSibTrans2D1" presStyleIdx="1" presStyleCnt="3"/>
      <dgm:spPr/>
    </dgm:pt>
    <dgm:pt modelId="{F0E5419B-F6A7-4855-BF98-B07FCAD61E18}" type="pres">
      <dgm:prSet presAssocID="{BB2C0002-882F-49E0-9F7E-09D959A538AC}" presName="node" presStyleLbl="node1" presStyleIdx="1" presStyleCnt="3">
        <dgm:presLayoutVars>
          <dgm:bulletEnabled val="1"/>
        </dgm:presLayoutVars>
      </dgm:prSet>
      <dgm:spPr/>
    </dgm:pt>
    <dgm:pt modelId="{7967C817-B2EF-44CE-94D2-B3A8C1610526}" type="pres">
      <dgm:prSet presAssocID="{EFEC7AC8-3B97-41CB-BB1F-8D8194E798F6}" presName="parTrans" presStyleLbl="bgSibTrans2D1" presStyleIdx="2" presStyleCnt="3"/>
      <dgm:spPr/>
    </dgm:pt>
    <dgm:pt modelId="{83151647-3EEE-484F-AB61-94D05D073546}" type="pres">
      <dgm:prSet presAssocID="{3B6ED1C9-B26F-4028-B6E6-1C007BAA40FD}" presName="node" presStyleLbl="node1" presStyleIdx="2" presStyleCnt="3">
        <dgm:presLayoutVars>
          <dgm:bulletEnabled val="1"/>
        </dgm:presLayoutVars>
      </dgm:prSet>
      <dgm:spPr/>
    </dgm:pt>
  </dgm:ptLst>
  <dgm:cxnLst>
    <dgm:cxn modelId="{33FE7602-0BD3-46C2-9ECC-A4A4676599ED}" type="presOf" srcId="{3B6ED1C9-B26F-4028-B6E6-1C007BAA40FD}" destId="{83151647-3EEE-484F-AB61-94D05D073546}" srcOrd="0" destOrd="0" presId="urn:microsoft.com/office/officeart/2005/8/layout/radial4"/>
    <dgm:cxn modelId="{E2809D0B-CE64-4B25-9E58-6007823C4428}" srcId="{67C2C6CF-F42C-4AD5-BB58-4B546BCD4B43}" destId="{99ABBAB5-F4FE-42A3-93C5-FC9376A5CA8E}" srcOrd="0" destOrd="0" parTransId="{6E68F876-AACA-406F-AF50-459B8FE9C382}" sibTransId="{13D0E6A7-4922-4DCA-AC4F-C3CCFB987773}"/>
    <dgm:cxn modelId="{C7AB582D-C745-4D0B-9C5F-C7328B8FDF79}" type="presOf" srcId="{BB2C0002-882F-49E0-9F7E-09D959A538AC}" destId="{F0E5419B-F6A7-4855-BF98-B07FCAD61E18}" srcOrd="0" destOrd="0" presId="urn:microsoft.com/office/officeart/2005/8/layout/radial4"/>
    <dgm:cxn modelId="{11E43A4B-CF3F-439B-8875-731D7003E890}" type="presOf" srcId="{99ABBAB5-F4FE-42A3-93C5-FC9376A5CA8E}" destId="{50CA3814-374F-487A-A57F-0B60B3321BB5}" srcOrd="0" destOrd="0" presId="urn:microsoft.com/office/officeart/2005/8/layout/radial4"/>
    <dgm:cxn modelId="{0E05EE6E-0785-4C82-B611-C481C7F6C353}" type="presOf" srcId="{6E68F876-AACA-406F-AF50-459B8FE9C382}" destId="{636FB947-9DA0-4D0A-85C4-6E20589F550E}" srcOrd="0" destOrd="0" presId="urn:microsoft.com/office/officeart/2005/8/layout/radial4"/>
    <dgm:cxn modelId="{0380017E-7AC0-4724-8909-2412A2B276E3}" type="presOf" srcId="{67C2C6CF-F42C-4AD5-BB58-4B546BCD4B43}" destId="{1CE5CF2F-B4DA-4E52-BDDF-040D30461B99}" srcOrd="0" destOrd="0" presId="urn:microsoft.com/office/officeart/2005/8/layout/radial4"/>
    <dgm:cxn modelId="{DF264D83-1A2A-44C4-9A32-130A0C69534F}" srcId="{D5FCEA3E-153D-4944-BDFE-4D6ABF776D63}" destId="{67C2C6CF-F42C-4AD5-BB58-4B546BCD4B43}" srcOrd="0" destOrd="0" parTransId="{30534B74-F4AD-49E3-AF99-5EA19D7EEF84}" sibTransId="{B3FB0AFB-C00E-497D-9137-E0D0D11B84B3}"/>
    <dgm:cxn modelId="{9CC1A386-1D46-404E-BB08-0DB352E83322}" srcId="{67C2C6CF-F42C-4AD5-BB58-4B546BCD4B43}" destId="{BB2C0002-882F-49E0-9F7E-09D959A538AC}" srcOrd="1" destOrd="0" parTransId="{0BDBEE4A-16FE-440C-B190-6CD694184DDC}" sibTransId="{7CD82BBB-5168-40E4-A210-99F616894336}"/>
    <dgm:cxn modelId="{84E2D1A4-DF76-4BDF-8C56-5C94A1D2B07E}" srcId="{67C2C6CF-F42C-4AD5-BB58-4B546BCD4B43}" destId="{3B6ED1C9-B26F-4028-B6E6-1C007BAA40FD}" srcOrd="2" destOrd="0" parTransId="{EFEC7AC8-3B97-41CB-BB1F-8D8194E798F6}" sibTransId="{9AFAED7E-2AF2-471A-AB07-B541679A694B}"/>
    <dgm:cxn modelId="{80C235B3-07FC-4C68-A4FF-EA8B88150579}" type="presOf" srcId="{D5FCEA3E-153D-4944-BDFE-4D6ABF776D63}" destId="{788DDF7F-F4C0-40E2-BE72-93EB96F22700}" srcOrd="0" destOrd="0" presId="urn:microsoft.com/office/officeart/2005/8/layout/radial4"/>
    <dgm:cxn modelId="{EE7E51CE-9909-4215-B134-250DBCDF9311}" type="presOf" srcId="{0BDBEE4A-16FE-440C-B190-6CD694184DDC}" destId="{77B0F7EC-3685-4700-8EBC-20292E0EC385}" srcOrd="0" destOrd="0" presId="urn:microsoft.com/office/officeart/2005/8/layout/radial4"/>
    <dgm:cxn modelId="{4061E2F3-5DEF-4AF8-8796-14A8CB4E6E93}" type="presOf" srcId="{EFEC7AC8-3B97-41CB-BB1F-8D8194E798F6}" destId="{7967C817-B2EF-44CE-94D2-B3A8C1610526}" srcOrd="0" destOrd="0" presId="urn:microsoft.com/office/officeart/2005/8/layout/radial4"/>
    <dgm:cxn modelId="{E8FC5337-A4AD-47A3-AEED-92B64467BB1B}" type="presParOf" srcId="{788DDF7F-F4C0-40E2-BE72-93EB96F22700}" destId="{1CE5CF2F-B4DA-4E52-BDDF-040D30461B99}" srcOrd="0" destOrd="0" presId="urn:microsoft.com/office/officeart/2005/8/layout/radial4"/>
    <dgm:cxn modelId="{445A8E52-E3B2-4402-AEE1-8D8241EE89AC}" type="presParOf" srcId="{788DDF7F-F4C0-40E2-BE72-93EB96F22700}" destId="{636FB947-9DA0-4D0A-85C4-6E20589F550E}" srcOrd="1" destOrd="0" presId="urn:microsoft.com/office/officeart/2005/8/layout/radial4"/>
    <dgm:cxn modelId="{56CC70CE-7AA5-4FE6-89E5-1B075EE0881C}" type="presParOf" srcId="{788DDF7F-F4C0-40E2-BE72-93EB96F22700}" destId="{50CA3814-374F-487A-A57F-0B60B3321BB5}" srcOrd="2" destOrd="0" presId="urn:microsoft.com/office/officeart/2005/8/layout/radial4"/>
    <dgm:cxn modelId="{4AE26827-A51A-4628-A9F7-47BA34A4A88D}" type="presParOf" srcId="{788DDF7F-F4C0-40E2-BE72-93EB96F22700}" destId="{77B0F7EC-3685-4700-8EBC-20292E0EC385}" srcOrd="3" destOrd="0" presId="urn:microsoft.com/office/officeart/2005/8/layout/radial4"/>
    <dgm:cxn modelId="{24042773-7962-44AF-A442-635DDD2362F2}" type="presParOf" srcId="{788DDF7F-F4C0-40E2-BE72-93EB96F22700}" destId="{F0E5419B-F6A7-4855-BF98-B07FCAD61E18}" srcOrd="4" destOrd="0" presId="urn:microsoft.com/office/officeart/2005/8/layout/radial4"/>
    <dgm:cxn modelId="{5A6065C8-6C54-4378-8102-178494813AA2}" type="presParOf" srcId="{788DDF7F-F4C0-40E2-BE72-93EB96F22700}" destId="{7967C817-B2EF-44CE-94D2-B3A8C1610526}" srcOrd="5" destOrd="0" presId="urn:microsoft.com/office/officeart/2005/8/layout/radial4"/>
    <dgm:cxn modelId="{A978CE98-EDBE-4313-B178-890D223A60E4}" type="presParOf" srcId="{788DDF7F-F4C0-40E2-BE72-93EB96F22700}" destId="{83151647-3EEE-484F-AB61-94D05D07354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5CF2F-B4DA-4E52-BDDF-040D30461B99}">
      <dsp:nvSpPr>
        <dsp:cNvPr id="0" name=""/>
        <dsp:cNvSpPr/>
      </dsp:nvSpPr>
      <dsp:spPr>
        <a:xfrm>
          <a:off x="2171062" y="2206579"/>
          <a:ext cx="1797866" cy="17978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কর্মসংস্থান</a:t>
          </a:r>
          <a:endParaRPr lang="en-GB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4353" y="2469870"/>
        <a:ext cx="1271284" cy="1271284"/>
      </dsp:txXfrm>
    </dsp:sp>
    <dsp:sp modelId="{636FB947-9DA0-4D0A-85C4-6E20589F550E}">
      <dsp:nvSpPr>
        <dsp:cNvPr id="0" name=""/>
        <dsp:cNvSpPr/>
      </dsp:nvSpPr>
      <dsp:spPr>
        <a:xfrm rot="12900000">
          <a:off x="955673" y="1872824"/>
          <a:ext cx="1439496" cy="51239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A3814-374F-487A-A57F-0B60B3321BB5}">
      <dsp:nvSpPr>
        <dsp:cNvPr id="0" name=""/>
        <dsp:cNvSpPr/>
      </dsp:nvSpPr>
      <dsp:spPr>
        <a:xfrm>
          <a:off x="231851" y="1033000"/>
          <a:ext cx="1707973" cy="13663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rPr>
            <a:t>মজুরি বা বেতনভিত্তিক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rPr>
            <a:t>চাকরি</a:t>
          </a:r>
          <a:endParaRPr lang="en-GB" sz="2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honar Bangla" panose="02020603050405020304" pitchFamily="18" charset="0"/>
            <a:cs typeface="Shonar Bangla" panose="02020603050405020304" pitchFamily="18" charset="0"/>
          </a:endParaRPr>
        </a:p>
      </dsp:txBody>
      <dsp:txXfrm>
        <a:off x="271871" y="1073020"/>
        <a:ext cx="1627933" cy="1286338"/>
      </dsp:txXfrm>
    </dsp:sp>
    <dsp:sp modelId="{77B0F7EC-3685-4700-8EBC-20292E0EC385}">
      <dsp:nvSpPr>
        <dsp:cNvPr id="0" name=""/>
        <dsp:cNvSpPr/>
      </dsp:nvSpPr>
      <dsp:spPr>
        <a:xfrm rot="16200000">
          <a:off x="2350247" y="1146854"/>
          <a:ext cx="1439496" cy="51239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5419B-F6A7-4855-BF98-B07FCAD61E18}">
      <dsp:nvSpPr>
        <dsp:cNvPr id="0" name=""/>
        <dsp:cNvSpPr/>
      </dsp:nvSpPr>
      <dsp:spPr>
        <a:xfrm>
          <a:off x="2216009" y="113"/>
          <a:ext cx="1707973" cy="13663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rPr>
            <a:t>আত্ম</a:t>
          </a:r>
          <a:r>
            <a:rPr lang="bn-BD" sz="2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rPr>
            <a:t>কর্মসংস্থান </a:t>
          </a:r>
          <a:endParaRPr lang="en-GB" sz="2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honar Bangla" panose="02020603050405020304" pitchFamily="18" charset="0"/>
            <a:cs typeface="Shonar Bangla" panose="02020603050405020304" pitchFamily="18" charset="0"/>
          </a:endParaRPr>
        </a:p>
      </dsp:txBody>
      <dsp:txXfrm>
        <a:off x="2256029" y="40133"/>
        <a:ext cx="1627933" cy="1286338"/>
      </dsp:txXfrm>
    </dsp:sp>
    <dsp:sp modelId="{7967C817-B2EF-44CE-94D2-B3A8C1610526}">
      <dsp:nvSpPr>
        <dsp:cNvPr id="0" name=""/>
        <dsp:cNvSpPr/>
      </dsp:nvSpPr>
      <dsp:spPr>
        <a:xfrm rot="19500000">
          <a:off x="3744822" y="1872824"/>
          <a:ext cx="1439496" cy="51239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51647-3EEE-484F-AB61-94D05D073546}">
      <dsp:nvSpPr>
        <dsp:cNvPr id="0" name=""/>
        <dsp:cNvSpPr/>
      </dsp:nvSpPr>
      <dsp:spPr>
        <a:xfrm>
          <a:off x="4200167" y="1033000"/>
          <a:ext cx="1707973" cy="13663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rPr>
            <a:t>ব্যবসায়</a:t>
          </a:r>
          <a:endParaRPr lang="en-US" sz="2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honar Bangla" panose="02020603050405020304" pitchFamily="18" charset="0"/>
            <a:cs typeface="Shonar Bangla" panose="02020603050405020304" pitchFamily="18" charset="0"/>
          </a:endParaRPr>
        </a:p>
      </dsp:txBody>
      <dsp:txXfrm>
        <a:off x="4240187" y="1073020"/>
        <a:ext cx="1627933" cy="1286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31007-380A-4134-9802-F44DC9BF3FA7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4FA32-2609-441B-AEFF-63A7B7BD1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4FA32-2609-441B-AEFF-63A7B7BD110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6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4FA32-2609-441B-AEFF-63A7B7BD110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31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4FA32-2609-441B-AEFF-63A7B7BD110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56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4FA32-2609-441B-AEFF-63A7B7BD110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3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3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91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26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26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18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2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5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3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77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07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7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64FEE8-FCAB-4BDA-8B13-20D9799ABB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86991"/>
            <a:ext cx="5943600" cy="472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51B86B-BDDC-4E97-B045-F846CA7B66D4}"/>
              </a:ext>
            </a:extLst>
          </p:cNvPr>
          <p:cNvSpPr/>
          <p:nvPr/>
        </p:nvSpPr>
        <p:spPr>
          <a:xfrm>
            <a:off x="419100" y="195681"/>
            <a:ext cx="8305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000" b="1" cap="none" spc="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সবাইকে</a:t>
            </a:r>
            <a:r>
              <a:rPr lang="en-GB" sz="6000" b="1" cap="none" spc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6000" b="1" cap="none" spc="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স্বাগতম</a:t>
            </a:r>
            <a:endParaRPr lang="en-GB" sz="60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an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5" name="Picture 4" descr="A person standing in a room&#10;&#10;Description automatically generated">
            <a:extLst>
              <a:ext uri="{FF2B5EF4-FFF2-40B4-BE49-F238E27FC236}">
                <a16:creationId xmlns:a16="http://schemas.microsoft.com/office/drawing/2014/main" id="{AC53EA6F-D292-4CA7-8F96-A9A1BEB97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18" y="1846082"/>
            <a:ext cx="4476750" cy="1981200"/>
          </a:xfrm>
          <a:prstGeom prst="rect">
            <a:avLst/>
          </a:prstGeom>
        </p:spPr>
      </p:pic>
      <p:pic>
        <p:nvPicPr>
          <p:cNvPr id="7" name="Picture 6" descr="A group of people sitting at a picnic table&#10;&#10;Description automatically generated">
            <a:extLst>
              <a:ext uri="{FF2B5EF4-FFF2-40B4-BE49-F238E27FC236}">
                <a16:creationId xmlns:a16="http://schemas.microsoft.com/office/drawing/2014/main" id="{DE48E9DC-5B77-4AF2-996F-8DAF55AF9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18" y="4191000"/>
            <a:ext cx="4458682" cy="2047721"/>
          </a:xfrm>
          <a:prstGeom prst="rect">
            <a:avLst/>
          </a:prstGeom>
        </p:spPr>
      </p:pic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182A93F0-5362-4D4D-9432-AEEBA3B5A0B9}"/>
              </a:ext>
            </a:extLst>
          </p:cNvPr>
          <p:cNvSpPr/>
          <p:nvPr/>
        </p:nvSpPr>
        <p:spPr>
          <a:xfrm>
            <a:off x="381000" y="2138363"/>
            <a:ext cx="3429000" cy="1443037"/>
          </a:xfrm>
          <a:prstGeom prst="strip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স্বাধীন পেশা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endParaRPr lang="en-GB" dirty="0"/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CBBE53B4-C4BD-4184-9D4B-7A55C4FCAF42}"/>
              </a:ext>
            </a:extLst>
          </p:cNvPr>
          <p:cNvSpPr/>
          <p:nvPr/>
        </p:nvSpPr>
        <p:spPr>
          <a:xfrm>
            <a:off x="381001" y="4800600"/>
            <a:ext cx="3429000" cy="1219200"/>
          </a:xfrm>
          <a:prstGeom prst="strip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latin typeface="NikoshBAN" pitchFamily="2" charset="0"/>
              <a:cs typeface="NikoshBAN" pitchFamily="2" charset="0"/>
            </a:endParaRPr>
          </a:p>
          <a:p>
            <a:r>
              <a:rPr lang="en-GB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 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মৌসুমি বেকারত্ব</a:t>
            </a:r>
            <a:r>
              <a:rPr lang="en-GB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দূরীকরণ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14A946-09CB-4E49-9B77-CD0FC84D5D4A}"/>
              </a:ext>
            </a:extLst>
          </p:cNvPr>
          <p:cNvSpPr/>
          <p:nvPr/>
        </p:nvSpPr>
        <p:spPr>
          <a:xfrm>
            <a:off x="948204" y="227380"/>
            <a:ext cx="7257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আত্মকর্মসংস্থানের  প্রয়োজনীয়তা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eft Arrow 16"/>
          <p:cNvSpPr/>
          <p:nvPr/>
        </p:nvSpPr>
        <p:spPr>
          <a:xfrm>
            <a:off x="4572000" y="1905000"/>
            <a:ext cx="4556958" cy="3048000"/>
          </a:xfrm>
          <a:prstGeom prst="leftArrow">
            <a:avLst>
              <a:gd name="adj1" fmla="val 66296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আত্মকর্মসংস্থান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এর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মাধ্যমে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অতি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সহজে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নিজের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অবস্থার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পরির্বতন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করা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যায়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02572C-2C92-459A-9EDA-60954E8FBF72}"/>
              </a:ext>
            </a:extLst>
          </p:cNvPr>
          <p:cNvSpPr/>
          <p:nvPr/>
        </p:nvSpPr>
        <p:spPr>
          <a:xfrm>
            <a:off x="990600" y="0"/>
            <a:ext cx="7257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আত্মকর্মসংস্থানের  প্রয়োজনীয়তা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 descr="A cow is standing in the dirt&#10;&#10;Description automatically generated">
            <a:extLst>
              <a:ext uri="{FF2B5EF4-FFF2-40B4-BE49-F238E27FC236}">
                <a16:creationId xmlns:a16="http://schemas.microsoft.com/office/drawing/2014/main" id="{0F38C66E-B9ED-4386-A8A3-D536790D2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62400"/>
            <a:ext cx="4129842" cy="2171740"/>
          </a:xfrm>
          <a:prstGeom prst="rect">
            <a:avLst/>
          </a:prstGeom>
        </p:spPr>
      </p:pic>
      <p:pic>
        <p:nvPicPr>
          <p:cNvPr id="10" name="Picture 9" descr="A picture containing man, standing, holding, yellow&#10;&#10;Description automatically generated">
            <a:extLst>
              <a:ext uri="{FF2B5EF4-FFF2-40B4-BE49-F238E27FC236}">
                <a16:creationId xmlns:a16="http://schemas.microsoft.com/office/drawing/2014/main" id="{778CC7C8-C80D-431F-9C35-30A0629D3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39041"/>
            <a:ext cx="4129842" cy="241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7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eft Arrow 20"/>
          <p:cNvSpPr/>
          <p:nvPr/>
        </p:nvSpPr>
        <p:spPr>
          <a:xfrm>
            <a:off x="5029200" y="1524000"/>
            <a:ext cx="3886200" cy="2057400"/>
          </a:xfrm>
          <a:prstGeom prst="leftArrow">
            <a:avLst>
              <a:gd name="adj1" fmla="val 64815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সামাজিক মর্যাদা বৃদ্ধি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5029200" y="4114800"/>
            <a:ext cx="3886200" cy="2438400"/>
          </a:xfrm>
          <a:prstGeom prst="leftArrow">
            <a:avLst>
              <a:gd name="adj1" fmla="val 64815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নিজের দক্ষতা প্রদর্শনের সুযোগ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B6B26A-A13A-4FEA-A2EF-F0C43C71A46F}"/>
              </a:ext>
            </a:extLst>
          </p:cNvPr>
          <p:cNvSpPr/>
          <p:nvPr/>
        </p:nvSpPr>
        <p:spPr>
          <a:xfrm>
            <a:off x="943442" y="17242"/>
            <a:ext cx="7257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আত্মকর্মসংস্থানের  প্রয়োজনীয়তা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97B4795-21B8-42F1-9151-00872AFD3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4572000" cy="2286000"/>
          </a:xfrm>
          <a:prstGeom prst="rect">
            <a:avLst/>
          </a:prstGeom>
        </p:spPr>
      </p:pic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174EC270-0194-487F-A696-B617AFD45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4572000" cy="2333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ft Arrow 12"/>
          <p:cNvSpPr/>
          <p:nvPr/>
        </p:nvSpPr>
        <p:spPr>
          <a:xfrm>
            <a:off x="4681310" y="2268099"/>
            <a:ext cx="4480758" cy="2651760"/>
          </a:xfrm>
          <a:prstGeom prst="leftArrow">
            <a:avLst>
              <a:gd name="adj1" fmla="val 64815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শহরমুখী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না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হতে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অনুপ্রানিত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করে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pic>
        <p:nvPicPr>
          <p:cNvPr id="4" name="Picture 3" descr="A group of people looking at the camera&#10;&#10;Description automatically generated">
            <a:extLst>
              <a:ext uri="{FF2B5EF4-FFF2-40B4-BE49-F238E27FC236}">
                <a16:creationId xmlns:a16="http://schemas.microsoft.com/office/drawing/2014/main" id="{7721FB6F-5735-41E7-93DB-2CD59D5B1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3765"/>
            <a:ext cx="4267200" cy="2175235"/>
          </a:xfrm>
          <a:prstGeom prst="rect">
            <a:avLst/>
          </a:prstGeom>
        </p:spPr>
      </p:pic>
      <p:pic>
        <p:nvPicPr>
          <p:cNvPr id="6" name="Picture 5" descr="A crowded city street&#10;&#10;Description automatically generated">
            <a:extLst>
              <a:ext uri="{FF2B5EF4-FFF2-40B4-BE49-F238E27FC236}">
                <a16:creationId xmlns:a16="http://schemas.microsoft.com/office/drawing/2014/main" id="{1BCBAA75-20A9-41A3-9DE9-0081B83F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9260"/>
            <a:ext cx="4358442" cy="20443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9F8DAF-C529-4B02-9B9D-BAA296C505B6}"/>
              </a:ext>
            </a:extLst>
          </p:cNvPr>
          <p:cNvSpPr/>
          <p:nvPr/>
        </p:nvSpPr>
        <p:spPr>
          <a:xfrm>
            <a:off x="990600" y="0"/>
            <a:ext cx="7257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আত্মকর্মসংস্থানের  প্রয়োজনীয়তা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Notched Right 4">
            <a:extLst>
              <a:ext uri="{FF2B5EF4-FFF2-40B4-BE49-F238E27FC236}">
                <a16:creationId xmlns:a16="http://schemas.microsoft.com/office/drawing/2014/main" id="{1A2517B6-A011-4874-BCB9-DC1ED6552C3F}"/>
              </a:ext>
            </a:extLst>
          </p:cNvPr>
          <p:cNvSpPr/>
          <p:nvPr/>
        </p:nvSpPr>
        <p:spPr>
          <a:xfrm>
            <a:off x="180680" y="2269986"/>
            <a:ext cx="3934120" cy="1997214"/>
          </a:xfrm>
          <a:prstGeom prst="notched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GB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ৈতিক</a:t>
            </a:r>
            <a:r>
              <a:rPr lang="en-GB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অবক্ষয়</a:t>
            </a:r>
            <a:r>
              <a:rPr lang="en-GB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থেকে</a:t>
            </a:r>
            <a:r>
              <a:rPr lang="en-GB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যুব</a:t>
            </a:r>
            <a:r>
              <a:rPr lang="en-GB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সমাজকে</a:t>
            </a:r>
            <a:r>
              <a:rPr lang="en-GB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রক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en-GB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ষ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GB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GB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GB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।</a:t>
            </a:r>
          </a:p>
        </p:txBody>
      </p:sp>
      <p:pic>
        <p:nvPicPr>
          <p:cNvPr id="7" name="Picture 6" descr="A picture containing drawing, bedroom, room&#10;&#10;Description automatically generated">
            <a:extLst>
              <a:ext uri="{FF2B5EF4-FFF2-40B4-BE49-F238E27FC236}">
                <a16:creationId xmlns:a16="http://schemas.microsoft.com/office/drawing/2014/main" id="{C5FAF785-47CD-4769-BFBF-230D8816C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90600"/>
            <a:ext cx="4419600" cy="2057400"/>
          </a:xfrm>
          <a:prstGeom prst="rect">
            <a:avLst/>
          </a:prstGeom>
        </p:spPr>
      </p:pic>
      <p:pic>
        <p:nvPicPr>
          <p:cNvPr id="10" name="Picture 9" descr="A picture containing person, table, man, sitting&#10;&#10;Description automatically generated">
            <a:extLst>
              <a:ext uri="{FF2B5EF4-FFF2-40B4-BE49-F238E27FC236}">
                <a16:creationId xmlns:a16="http://schemas.microsoft.com/office/drawing/2014/main" id="{6266F3C0-445A-45AF-A988-E8599CD58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3429000"/>
            <a:ext cx="4343400" cy="21717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5DB1739-4CEC-47E4-A388-BAB0379EF9BC}"/>
              </a:ext>
            </a:extLst>
          </p:cNvPr>
          <p:cNvSpPr/>
          <p:nvPr/>
        </p:nvSpPr>
        <p:spPr>
          <a:xfrm>
            <a:off x="990600" y="0"/>
            <a:ext cx="7257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আত্মকর্মসংস্থানের  প্রয়োজনীয়তা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ft Arrow 12"/>
          <p:cNvSpPr/>
          <p:nvPr/>
        </p:nvSpPr>
        <p:spPr>
          <a:xfrm>
            <a:off x="4814590" y="2383877"/>
            <a:ext cx="4299388" cy="2247900"/>
          </a:xfrm>
          <a:prstGeom prst="leftArrow">
            <a:avLst>
              <a:gd name="adj1" fmla="val 64815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সামাজিক</a:t>
            </a:r>
            <a:r>
              <a:rPr lang="en-GB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কাজে</a:t>
            </a:r>
            <a:r>
              <a:rPr lang="en-GB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নিয়োজিত</a:t>
            </a:r>
            <a:r>
              <a:rPr lang="en-GB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হতে</a:t>
            </a:r>
            <a:r>
              <a:rPr lang="en-GB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উৎসাহিত করে</a:t>
            </a:r>
            <a:r>
              <a:rPr lang="en-GB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10A317F-661F-47AA-AA6C-71F40FEEB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4955"/>
            <a:ext cx="4495800" cy="1937845"/>
          </a:xfrm>
          <a:prstGeom prst="rect">
            <a:avLst/>
          </a:prstGeom>
        </p:spPr>
      </p:pic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FC3C9C51-8228-433B-810A-D5FD13631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4572000" cy="2057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A623B1E-74C4-4E73-94A0-6D48905B8702}"/>
              </a:ext>
            </a:extLst>
          </p:cNvPr>
          <p:cNvSpPr/>
          <p:nvPr/>
        </p:nvSpPr>
        <p:spPr>
          <a:xfrm>
            <a:off x="990600" y="0"/>
            <a:ext cx="7257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আত্মকর্মসংস্থানের  প্রয়োজনীয়তা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524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/>
          <p:cNvSpPr/>
          <p:nvPr/>
        </p:nvSpPr>
        <p:spPr>
          <a:xfrm>
            <a:off x="4419600" y="2173664"/>
            <a:ext cx="4495800" cy="3200400"/>
          </a:xfrm>
          <a:prstGeom prst="leftArrow">
            <a:avLst>
              <a:gd name="adj1" fmla="val 64815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যে কোনো বয়সের মানুষ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আত্নকর্মসংস্থানে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 person holding a cat in a cage&#10;&#10;Description automatically generated">
            <a:extLst>
              <a:ext uri="{FF2B5EF4-FFF2-40B4-BE49-F238E27FC236}">
                <a16:creationId xmlns:a16="http://schemas.microsoft.com/office/drawing/2014/main" id="{D6E851E4-6BCB-45AE-8BD0-EB8803426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4572000" cy="2209800"/>
          </a:xfrm>
          <a:prstGeom prst="rect">
            <a:avLst/>
          </a:prstGeom>
        </p:spPr>
      </p:pic>
      <p:pic>
        <p:nvPicPr>
          <p:cNvPr id="10" name="Picture 9" descr="A person standing in front of a cow&#10;&#10;Description automatically generated">
            <a:extLst>
              <a:ext uri="{FF2B5EF4-FFF2-40B4-BE49-F238E27FC236}">
                <a16:creationId xmlns:a16="http://schemas.microsoft.com/office/drawing/2014/main" id="{8F8E8F92-A038-40E6-B645-2AC6E3284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4572000" cy="1905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A2B2CF-8894-4338-9C3D-4F88F3255D45}"/>
              </a:ext>
            </a:extLst>
          </p:cNvPr>
          <p:cNvSpPr/>
          <p:nvPr/>
        </p:nvSpPr>
        <p:spPr>
          <a:xfrm>
            <a:off x="990600" y="0"/>
            <a:ext cx="7257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আত্মকর্মসংস্থানের  প্রয়োজনীয়তা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Callout 12"/>
          <p:cNvSpPr/>
          <p:nvPr/>
        </p:nvSpPr>
        <p:spPr>
          <a:xfrm>
            <a:off x="762000" y="297954"/>
            <a:ext cx="7696200" cy="1683246"/>
          </a:xfrm>
          <a:prstGeom prst="downArrow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11396" y="457200"/>
            <a:ext cx="37946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19" y="4772561"/>
            <a:ext cx="8717281" cy="132343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আত্মকর্মসংস্থান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হলো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সনির্ভ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অ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র্জনের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সবচেয়ে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সহজ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প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্থা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বিশ্লেষণ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কর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pic>
        <p:nvPicPr>
          <p:cNvPr id="4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1F964B31-8755-400F-B3BD-612FC4BB7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85440"/>
            <a:ext cx="4495800" cy="221509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066800" y="257461"/>
            <a:ext cx="7010400" cy="1683246"/>
          </a:xfrm>
          <a:prstGeom prst="downArrow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358985"/>
            <a:ext cx="85344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IN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চাকরি </a:t>
            </a:r>
            <a:r>
              <a:rPr lang="en-GB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ও </a:t>
            </a:r>
            <a:r>
              <a:rPr lang="en-GB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আত্নকর্মসংস্থানের</a:t>
            </a:r>
            <a:r>
              <a:rPr lang="en-GB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মধ্যে</a:t>
            </a:r>
            <a:r>
              <a:rPr lang="en-GB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পার্থক্য</a:t>
            </a:r>
            <a:r>
              <a:rPr lang="en-GB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কী ? </a:t>
            </a:r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3522071"/>
            <a:ext cx="8534400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বাংলাদেশ</a:t>
            </a:r>
            <a:r>
              <a:rPr lang="en-GB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থেকে</a:t>
            </a:r>
            <a:r>
              <a:rPr lang="en-GB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কিভাবে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বেকার </a:t>
            </a:r>
            <a:r>
              <a:rPr lang="en-GB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সমস্যা</a:t>
            </a:r>
            <a:r>
              <a:rPr lang="en-GB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দূরীকরন</a:t>
            </a:r>
            <a:r>
              <a:rPr lang="en-GB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সম্ভব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? ব্যাখ্যা কর।</a:t>
            </a:r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3866" y="4967014"/>
            <a:ext cx="85344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IN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আত্মকর্মসংস্থান </a:t>
            </a:r>
            <a:r>
              <a:rPr lang="en-GB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কিভাবে</a:t>
            </a:r>
            <a:r>
              <a:rPr lang="en-GB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একটি স্বাধীন পেশা?</a:t>
            </a:r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345D5A20-4B3C-45FB-AEFF-C882268AC02F}"/>
              </a:ext>
            </a:extLst>
          </p:cNvPr>
          <p:cNvSpPr/>
          <p:nvPr/>
        </p:nvSpPr>
        <p:spPr>
          <a:xfrm>
            <a:off x="376680" y="2664150"/>
            <a:ext cx="228600" cy="198328"/>
          </a:xfrm>
          <a:prstGeom prst="star7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tar: 7 Points 13">
            <a:extLst>
              <a:ext uri="{FF2B5EF4-FFF2-40B4-BE49-F238E27FC236}">
                <a16:creationId xmlns:a16="http://schemas.microsoft.com/office/drawing/2014/main" id="{A134909B-93E1-4E55-A1C1-657A2F203A84}"/>
              </a:ext>
            </a:extLst>
          </p:cNvPr>
          <p:cNvSpPr/>
          <p:nvPr/>
        </p:nvSpPr>
        <p:spPr>
          <a:xfrm>
            <a:off x="376680" y="3719451"/>
            <a:ext cx="228600" cy="198328"/>
          </a:xfrm>
          <a:prstGeom prst="star7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tar: 7 Points 14">
            <a:extLst>
              <a:ext uri="{FF2B5EF4-FFF2-40B4-BE49-F238E27FC236}">
                <a16:creationId xmlns:a16="http://schemas.microsoft.com/office/drawing/2014/main" id="{5B0D8F57-32B6-4303-B0D9-DEC7061EBDB4}"/>
              </a:ext>
            </a:extLst>
          </p:cNvPr>
          <p:cNvSpPr/>
          <p:nvPr/>
        </p:nvSpPr>
        <p:spPr>
          <a:xfrm>
            <a:off x="398676" y="5221793"/>
            <a:ext cx="228600" cy="198328"/>
          </a:xfrm>
          <a:prstGeom prst="star7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84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3810000"/>
            <a:ext cx="8229600" cy="1981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তোমার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এলাকায়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আত্নকর্মসংস্থানে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নিয়োজিত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একজন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ব্যক্তির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সম্পর্কে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প্রতিবেদন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তৈরি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6D4AECB9-10B2-473A-BEC7-ECD99D1BE26C}"/>
              </a:ext>
            </a:extLst>
          </p:cNvPr>
          <p:cNvSpPr/>
          <p:nvPr/>
        </p:nvSpPr>
        <p:spPr>
          <a:xfrm>
            <a:off x="2362200" y="381000"/>
            <a:ext cx="3886200" cy="236220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বাড়ির কাজ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3124200"/>
            <a:ext cx="4631192" cy="3418778"/>
          </a:xfrm>
          <a:prstGeom prst="rect">
            <a:avLst/>
          </a:prstGeom>
          <a:noFill/>
        </p:spPr>
        <p:txBody>
          <a:bodyPr wrap="square" anchor="ctr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IN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মোঃ</a:t>
            </a:r>
            <a:r>
              <a:rPr lang="en-GB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রেজাউল</a:t>
            </a:r>
            <a:r>
              <a:rPr lang="en-GB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ইসলাম</a:t>
            </a:r>
            <a:r>
              <a:rPr lang="en-GB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</a:p>
          <a:p>
            <a:pPr algn="ctr"/>
            <a:r>
              <a:rPr lang="bn-IN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সহকারী</a:t>
            </a:r>
            <a:r>
              <a:rPr lang="bn-BD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শিক্ষক</a:t>
            </a:r>
            <a:r>
              <a:rPr lang="en-GB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(</a:t>
            </a:r>
            <a:r>
              <a:rPr lang="bn-BD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ব্যব</a:t>
            </a:r>
            <a:r>
              <a:rPr lang="bn-IN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সায় শিক্ষা</a:t>
            </a:r>
            <a:r>
              <a:rPr lang="en-GB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)</a:t>
            </a:r>
            <a:endParaRPr lang="en-US" sz="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r>
              <a:rPr lang="en-GB" sz="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সিলাম</a:t>
            </a:r>
            <a:r>
              <a:rPr lang="en-GB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পি.এল</a:t>
            </a:r>
            <a:r>
              <a:rPr lang="en-GB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বহুমুখী</a:t>
            </a:r>
            <a:r>
              <a:rPr lang="en-GB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উচ্চ</a:t>
            </a:r>
            <a:r>
              <a:rPr lang="bn-IN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বিদ্যালয়</a:t>
            </a:r>
            <a:r>
              <a:rPr lang="en-GB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।</a:t>
            </a:r>
            <a:endParaRPr lang="bn-BD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070F0-C985-4991-AC67-7945A901ED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92" y="1052653"/>
            <a:ext cx="2667000" cy="208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0DACE2-43C4-4A4A-BB5A-577DF7F7A94E}"/>
              </a:ext>
            </a:extLst>
          </p:cNvPr>
          <p:cNvSpPr/>
          <p:nvPr/>
        </p:nvSpPr>
        <p:spPr>
          <a:xfrm>
            <a:off x="2447043" y="129323"/>
            <a:ext cx="4631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5400" b="0" u="sng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শিক্ষক</a:t>
            </a:r>
            <a:r>
              <a:rPr lang="en-GB" sz="5400" b="0" u="sng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as-IN" sz="5400" b="0" u="sng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GB" sz="5400" u="sng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রিচিতি</a:t>
            </a:r>
            <a:r>
              <a:rPr lang="en-GB" sz="3200" b="0" u="sng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GB" sz="5400" b="0" u="sng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758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5C891A4-014E-4CEB-8C2B-E8F14935C3F6}"/>
              </a:ext>
            </a:extLst>
          </p:cNvPr>
          <p:cNvSpPr/>
          <p:nvPr/>
        </p:nvSpPr>
        <p:spPr>
          <a:xfrm>
            <a:off x="1524000" y="1066800"/>
            <a:ext cx="6248400" cy="3733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“</a:t>
            </a:r>
            <a:r>
              <a:rPr lang="en-GB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এসো</a:t>
            </a:r>
            <a:r>
              <a:rPr lang="en-GB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সবে</a:t>
            </a:r>
            <a:r>
              <a:rPr lang="en-GB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মিলি</a:t>
            </a:r>
            <a:r>
              <a:rPr lang="en-GB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আত্নকর্মসংস্থান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GB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en-GB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ক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GB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েশায়</a:t>
            </a:r>
            <a:r>
              <a:rPr lang="en-GB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নিয়োজিত</a:t>
            </a:r>
            <a:r>
              <a:rPr lang="en-GB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হয়ে</a:t>
            </a:r>
            <a:r>
              <a:rPr lang="en-GB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ডিজিটাল</a:t>
            </a:r>
            <a:r>
              <a:rPr lang="en-GB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বা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ং</a:t>
            </a:r>
            <a:r>
              <a:rPr lang="en-GB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GB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GB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শ </a:t>
            </a:r>
            <a:r>
              <a:rPr lang="en-GB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গড়ি</a:t>
            </a:r>
            <a:r>
              <a:rPr lang="en-GB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।”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15DD8D0-A1AB-464A-8349-FFECBFB05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6705600" cy="4352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B13F42C-FF2C-4763-A69C-11C2C3F71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7080" y="1559894"/>
            <a:ext cx="7202753" cy="2240220"/>
          </a:xfrm>
          <a:gradFill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</p:spPr>
        <p:txBody>
          <a:bodyPr>
            <a:no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বিষয়ঃ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ব্যবসায় উদ্যোগ</a:t>
            </a:r>
          </a:p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শ্রেণীঃ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নবম-দশম</a:t>
            </a:r>
          </a:p>
        </p:txBody>
      </p:sp>
    </p:spTree>
    <p:extLst>
      <p:ext uri="{BB962C8B-B14F-4D97-AF65-F5344CB8AC3E}">
        <p14:creationId xmlns:p14="http://schemas.microsoft.com/office/powerpoint/2010/main" val="303138188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standing, track, train&#10;&#10;Description automatically generated">
            <a:extLst>
              <a:ext uri="{FF2B5EF4-FFF2-40B4-BE49-F238E27FC236}">
                <a16:creationId xmlns:a16="http://schemas.microsoft.com/office/drawing/2014/main" id="{6BFE9F54-8858-41CE-B4C6-84B4ECC91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8343" cy="2596077"/>
          </a:xfrm>
          <a:prstGeom prst="rect">
            <a:avLst/>
          </a:prstGeom>
        </p:spPr>
      </p:pic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C1F064FF-8E90-4113-A7EB-B22CFE8C9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56" y="-14247"/>
            <a:ext cx="4635853" cy="2596077"/>
          </a:xfrm>
          <a:prstGeom prst="rect">
            <a:avLst/>
          </a:prstGeom>
        </p:spPr>
      </p:pic>
      <p:pic>
        <p:nvPicPr>
          <p:cNvPr id="7" name="Picture 6" descr="A picture containing computer, table&#10;&#10;Description automatically generated">
            <a:extLst>
              <a:ext uri="{FF2B5EF4-FFF2-40B4-BE49-F238E27FC236}">
                <a16:creationId xmlns:a16="http://schemas.microsoft.com/office/drawing/2014/main" id="{B9C648B1-81F3-4761-A7DE-B26777EF7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24" y="3816934"/>
            <a:ext cx="4337067" cy="2259180"/>
          </a:xfrm>
          <a:prstGeom prst="rect">
            <a:avLst/>
          </a:prstGeom>
        </p:spPr>
      </p:pic>
      <p:pic>
        <p:nvPicPr>
          <p:cNvPr id="9" name="Picture 8" descr="A person standing in a room&#10;&#10;Description automatically generated">
            <a:extLst>
              <a:ext uri="{FF2B5EF4-FFF2-40B4-BE49-F238E27FC236}">
                <a16:creationId xmlns:a16="http://schemas.microsoft.com/office/drawing/2014/main" id="{6378C0DA-7D34-47B7-AC36-EDFB99CF0A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05" y="3818727"/>
            <a:ext cx="4621223" cy="22750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38B505-C3E7-4CCB-A806-A6566EBD7B73}"/>
              </a:ext>
            </a:extLst>
          </p:cNvPr>
          <p:cNvSpPr txBox="1"/>
          <p:nvPr/>
        </p:nvSpPr>
        <p:spPr>
          <a:xfrm>
            <a:off x="76199" y="2954430"/>
            <a:ext cx="905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ছবিগুলো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দেখে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বলতো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আমরা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নিয়ে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আলোচনা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করবো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18287676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C4A29F0E-2AF0-4E9E-AB6C-93D96B9AC8D7}"/>
              </a:ext>
            </a:extLst>
          </p:cNvPr>
          <p:cNvSpPr/>
          <p:nvPr/>
        </p:nvSpPr>
        <p:spPr>
          <a:xfrm>
            <a:off x="838200" y="762000"/>
            <a:ext cx="7543800" cy="4343400"/>
          </a:xfrm>
          <a:prstGeom prst="bevel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আত্মকর্মসংস্থান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ের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ধারণা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</a:p>
          <a:p>
            <a:pPr algn="ctr"/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এবং</a:t>
            </a:r>
            <a:r>
              <a:rPr lang="bn-BD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r>
              <a:rPr lang="bn-BD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আত্মকর্মসংস্থান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ের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প্রয়োজনীয়তা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3048000"/>
            <a:ext cx="7620000" cy="4031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GB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Times New Roman" panose="02020603050405020304" pitchFamily="18" charset="0"/>
                <a:cs typeface="NikoshBAN" pitchFamily="2" charset="0"/>
              </a:rPr>
              <a:t>►</a:t>
            </a:r>
            <a:r>
              <a:rPr lang="en-GB" sz="3200" dirty="0"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আত্মকর্মসংস্থান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কী তা বলতে পারবে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endParaRPr lang="en-GB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Times New Roman" panose="02020603050405020304" pitchFamily="18" charset="0"/>
                <a:cs typeface="NikoshBAN" pitchFamily="2" charset="0"/>
              </a:rPr>
              <a:t>►</a:t>
            </a:r>
            <a:r>
              <a:rPr lang="en-GB" sz="3200" dirty="0"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আত্মকর্মসংস্থানের প্রয়োজনীয়তা ব্যাখ্যা করতে পারবে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  </a:t>
            </a:r>
            <a:endParaRPr lang="en-US" sz="3200" dirty="0"/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8" name="Down Arrow Callout 7"/>
          <p:cNvSpPr/>
          <p:nvPr/>
        </p:nvSpPr>
        <p:spPr>
          <a:xfrm>
            <a:off x="1981200" y="381000"/>
            <a:ext cx="5410200" cy="1905000"/>
          </a:xfrm>
          <a:prstGeom prst="downArrowCallout">
            <a:avLst/>
          </a:prstGeom>
          <a:solidFill>
            <a:schemeClr val="bg1">
              <a:lumMod val="6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/>
          <p:nvPr/>
        </p:nvSpPr>
        <p:spPr>
          <a:xfrm>
            <a:off x="0" y="3940798"/>
            <a:ext cx="9077129" cy="2917202"/>
          </a:xfrm>
          <a:prstGeom prst="upArrowCallou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8000"/>
              </a:highlight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8000"/>
              </a:highlight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Shonar Bangla" panose="02020603050405020304" pitchFamily="18" charset="0"/>
                <a:cs typeface="Shonar Bangla" panose="02020603050405020304" pitchFamily="18" charset="0"/>
              </a:rPr>
              <a:t>নিজের</a:t>
            </a:r>
            <a:r>
              <a:rPr lang="bn-BD" sz="28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Shonar Bangla" panose="02020603050405020304" pitchFamily="18" charset="0"/>
                <a:cs typeface="Shonar Bangla" panose="02020603050405020304" pitchFamily="18" charset="0"/>
              </a:rPr>
              <a:t>চেষ্টা</a:t>
            </a:r>
            <a:r>
              <a:rPr lang="en-GB" sz="28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Shonar Bangla" panose="02020603050405020304" pitchFamily="18" charset="0"/>
                <a:cs typeface="Shonar Bangla" panose="02020603050405020304" pitchFamily="18" charset="0"/>
              </a:rPr>
              <a:t> ও </a:t>
            </a:r>
            <a:r>
              <a:rPr lang="en-GB" sz="28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Shonar Bangla" panose="02020603050405020304" pitchFamily="18" charset="0"/>
                <a:cs typeface="Shonar Bangla" panose="02020603050405020304" pitchFamily="18" charset="0"/>
              </a:rPr>
              <a:t>দক্ষতার</a:t>
            </a:r>
            <a:r>
              <a:rPr lang="en-GB" sz="28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Shonar Bangla" panose="02020603050405020304" pitchFamily="18" charset="0"/>
                <a:cs typeface="Shonar Bangla" panose="02020603050405020304" pitchFamily="18" charset="0"/>
              </a:rPr>
              <a:t>মাধ্যমে</a:t>
            </a:r>
            <a:r>
              <a:rPr lang="en-GB" sz="28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Shonar Bangla" panose="02020603050405020304" pitchFamily="18" charset="0"/>
                <a:cs typeface="Shonar Bangla" panose="02020603050405020304" pitchFamily="18" charset="0"/>
              </a:rPr>
              <a:t>জীবি</a:t>
            </a:r>
            <a:r>
              <a:rPr lang="en-GB" sz="28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Shonar Bangla" panose="02020603050405020304" pitchFamily="18" charset="0"/>
                <a:cs typeface="Shonar Bangla" panose="02020603050405020304" pitchFamily="18" charset="0"/>
              </a:rPr>
              <a:t>কা</a:t>
            </a:r>
            <a:r>
              <a:rPr lang="bn-BD" sz="28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Shonar Bangla" panose="02020603050405020304" pitchFamily="18" charset="0"/>
                <a:cs typeface="Shonar Bangla" panose="02020603050405020304" pitchFamily="18" charset="0"/>
              </a:rPr>
              <a:t> অর্জনের ব্যবস্থা</a:t>
            </a:r>
            <a:r>
              <a:rPr lang="en-GB" sz="28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Shonar Bangla" panose="02020603050405020304" pitchFamily="18" charset="0"/>
                <a:cs typeface="Shonar Bangla" panose="02020603050405020304" pitchFamily="18" charset="0"/>
              </a:rPr>
              <a:t>করাই</a:t>
            </a:r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Shonar Bangla" panose="02020603050405020304" pitchFamily="18" charset="0"/>
                <a:cs typeface="Shonar Bangla" panose="02020603050405020304" pitchFamily="18" charset="0"/>
              </a:rPr>
              <a:t>হলো </a:t>
            </a:r>
            <a:r>
              <a:rPr lang="en-US" sz="28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Shonar Bangla" panose="02020603050405020304" pitchFamily="18" charset="0"/>
                <a:cs typeface="Shonar Bangla" panose="02020603050405020304" pitchFamily="18" charset="0"/>
              </a:rPr>
              <a:t>আত্ম</a:t>
            </a:r>
            <a:r>
              <a:rPr lang="bn-BD" sz="28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Shonar Bangla" panose="02020603050405020304" pitchFamily="18" charset="0"/>
                <a:cs typeface="Shonar Bangla" panose="02020603050405020304" pitchFamily="18" charset="0"/>
              </a:rPr>
              <a:t>কর্মসংস্থান </a:t>
            </a:r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Shonar Bangla" panose="02020603050405020304" pitchFamily="18" charset="0"/>
                <a:cs typeface="Shonar Bangla" panose="02020603050405020304" pitchFamily="18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84235B-8796-4C8E-8328-09222098D7E1}"/>
              </a:ext>
            </a:extLst>
          </p:cNvPr>
          <p:cNvSpPr/>
          <p:nvPr/>
        </p:nvSpPr>
        <p:spPr>
          <a:xfrm>
            <a:off x="3016578" y="5063747"/>
            <a:ext cx="2979472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cap="none" spc="0" dirty="0">
                <a:ln w="9525">
                  <a:solidFill>
                    <a:schemeClr val="bg1"/>
                  </a:solidFill>
                  <a:prstDash val="solid"/>
                </a:ln>
                <a:latin typeface="Shonar Bangla" panose="02020603050405020304" pitchFamily="18" charset="0"/>
                <a:cs typeface="Shonar Bangla" panose="02020603050405020304" pitchFamily="18" charset="0"/>
              </a:rPr>
              <a:t>আত্মকর্মসংস্থান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latin typeface="Shonar Bangla" panose="02020603050405020304" pitchFamily="18" charset="0"/>
                <a:cs typeface="Shonar Bangla" panose="02020603050405020304" pitchFamily="18" charset="0"/>
              </a:rPr>
              <a:t>কি</a:t>
            </a:r>
            <a:r>
              <a:rPr lang="en-GB" sz="3200" b="1" cap="none" spc="0" dirty="0">
                <a:ln w="9525">
                  <a:solidFill>
                    <a:schemeClr val="bg1"/>
                  </a:solidFill>
                  <a:prstDash val="solid"/>
                </a:ln>
                <a:latin typeface="Shonar Bangla" panose="02020603050405020304" pitchFamily="18" charset="0"/>
                <a:cs typeface="Shonar Bangla" panose="02020603050405020304" pitchFamily="18" charset="0"/>
              </a:rPr>
              <a:t>?</a:t>
            </a:r>
            <a:endParaRPr lang="en-GB" sz="3200" b="1" cap="none" spc="0" dirty="0">
              <a:ln w="9525">
                <a:solidFill>
                  <a:schemeClr val="bg1"/>
                </a:solidFill>
                <a:prstDash val="solid"/>
              </a:ln>
            </a:endParaRPr>
          </a:p>
        </p:txBody>
      </p:sp>
      <p:pic>
        <p:nvPicPr>
          <p:cNvPr id="6" name="Picture 5" descr="A picture containing person, indoor, man, holding&#10;&#10;Description automatically generated">
            <a:extLst>
              <a:ext uri="{FF2B5EF4-FFF2-40B4-BE49-F238E27FC236}">
                <a16:creationId xmlns:a16="http://schemas.microsoft.com/office/drawing/2014/main" id="{B54DFCB5-581A-4DC3-A884-7E08C6818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1" y="0"/>
            <a:ext cx="4304511" cy="3529323"/>
          </a:xfrm>
          <a:prstGeom prst="rect">
            <a:avLst/>
          </a:prstGeom>
        </p:spPr>
      </p:pic>
      <p:pic>
        <p:nvPicPr>
          <p:cNvPr id="10" name="Picture 9" descr="A picture containing indoor, bicycle, table, kitchen&#10;&#10;Description automatically generated">
            <a:extLst>
              <a:ext uri="{FF2B5EF4-FFF2-40B4-BE49-F238E27FC236}">
                <a16:creationId xmlns:a16="http://schemas.microsoft.com/office/drawing/2014/main" id="{89712254-D9D8-4726-8260-08439C614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0"/>
            <a:ext cx="4687775" cy="35119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044EA87-10DB-4371-9D4E-92E9564FF21C}"/>
              </a:ext>
            </a:extLst>
          </p:cNvPr>
          <p:cNvSpPr/>
          <p:nvPr/>
        </p:nvSpPr>
        <p:spPr>
          <a:xfrm>
            <a:off x="152400" y="3625601"/>
            <a:ext cx="373380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নিজের</a:t>
            </a:r>
            <a:r>
              <a:rPr lang="bn-BD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চেষ্টা</a:t>
            </a:r>
            <a:r>
              <a:rPr lang="en-GB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ও </a:t>
            </a:r>
            <a:r>
              <a:rPr lang="en-GB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দক্ষতা</a:t>
            </a:r>
            <a:endParaRPr lang="en-GB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CF2543-E237-4258-855C-8EF4C635AF2D}"/>
              </a:ext>
            </a:extLst>
          </p:cNvPr>
          <p:cNvSpPr/>
          <p:nvPr/>
        </p:nvSpPr>
        <p:spPr>
          <a:xfrm>
            <a:off x="4980292" y="3572600"/>
            <a:ext cx="35663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</a:t>
            </a:r>
            <a:r>
              <a:rPr lang="en-GB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ত্নকর্মস</a:t>
            </a:r>
            <a:r>
              <a:rPr lang="as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ং</a:t>
            </a:r>
            <a:r>
              <a:rPr lang="en-GB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as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en-GB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থান</a:t>
            </a:r>
            <a:endParaRPr lang="en-GB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818388E-EF07-48CF-9CD2-0443F61A5BA4}"/>
              </a:ext>
            </a:extLst>
          </p:cNvPr>
          <p:cNvSpPr/>
          <p:nvPr/>
        </p:nvSpPr>
        <p:spPr>
          <a:xfrm>
            <a:off x="1600200" y="161824"/>
            <a:ext cx="5943600" cy="996099"/>
          </a:xfrm>
          <a:prstGeom prst="ellipse">
            <a:avLst/>
          </a:prstGeom>
          <a:gradFill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আত্নক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GB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্মসংস্থানের</a:t>
            </a:r>
            <a:r>
              <a:rPr lang="en-GB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ধ</a:t>
            </a:r>
            <a:r>
              <a:rPr lang="en-GB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GB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endParaRPr lang="en-GB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77D9311-BF5B-43A8-A2BF-2221883CA3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941342"/>
              </p:ext>
            </p:extLst>
          </p:nvPr>
        </p:nvGraphicFramePr>
        <p:xfrm>
          <a:off x="1524000" y="1660952"/>
          <a:ext cx="6139992" cy="4004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83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Left Arrow 4">
            <a:extLst>
              <a:ext uri="{FF2B5EF4-FFF2-40B4-BE49-F238E27FC236}">
                <a16:creationId xmlns:a16="http://schemas.microsoft.com/office/drawing/2014/main" id="{70163241-BAFC-4B4B-9865-64A439F2DA3B}"/>
              </a:ext>
            </a:extLst>
          </p:cNvPr>
          <p:cNvSpPr/>
          <p:nvPr/>
        </p:nvSpPr>
        <p:spPr>
          <a:xfrm>
            <a:off x="4689052" y="1948891"/>
            <a:ext cx="3048000" cy="2960218"/>
          </a:xfrm>
          <a:prstGeom prst="left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জনসংখ্যার</a:t>
            </a:r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অতিরিক্ত বেকারত্ব দূরীকরণ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</a:p>
          <a:p>
            <a:pPr algn="ctr"/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pic>
        <p:nvPicPr>
          <p:cNvPr id="6" name="Picture 5" descr="A picture containing game, man, sign&#10;&#10;Description automatically generated">
            <a:extLst>
              <a:ext uri="{FF2B5EF4-FFF2-40B4-BE49-F238E27FC236}">
                <a16:creationId xmlns:a16="http://schemas.microsoft.com/office/drawing/2014/main" id="{5643D1DA-BDD4-44BA-86C8-90C1E273F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4419599" cy="2171239"/>
          </a:xfrm>
          <a:prstGeom prst="rect">
            <a:avLst/>
          </a:prstGeom>
        </p:spPr>
      </p:pic>
      <p:pic>
        <p:nvPicPr>
          <p:cNvPr id="11" name="Picture 10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AAEE6431-A20D-43E3-AD07-1B68905999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0"/>
            <a:ext cx="4419598" cy="2057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89C7C7-ED2C-4B38-9199-A2A93EE54624}"/>
              </a:ext>
            </a:extLst>
          </p:cNvPr>
          <p:cNvSpPr/>
          <p:nvPr/>
        </p:nvSpPr>
        <p:spPr>
          <a:xfrm>
            <a:off x="943442" y="76200"/>
            <a:ext cx="7257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আত্মকর্মসংস্থানের  প্রয়োজনীয়তা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4067</TotalTime>
  <Words>278</Words>
  <Application>Microsoft Office PowerPoint</Application>
  <PresentationFormat>On-screen Show (4:3)</PresentationFormat>
  <Paragraphs>65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Gill Sans MT</vt:lpstr>
      <vt:lpstr>NikoshBAN</vt:lpstr>
      <vt:lpstr>Shonar Bangla</vt:lpstr>
      <vt:lpstr>Times New Roman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THAMINA AKTHER</dc:creator>
  <cp:lastModifiedBy>I Ali</cp:lastModifiedBy>
  <cp:revision>940</cp:revision>
  <dcterms:created xsi:type="dcterms:W3CDTF">2006-08-16T00:00:00Z</dcterms:created>
  <dcterms:modified xsi:type="dcterms:W3CDTF">2019-11-29T18:00:01Z</dcterms:modified>
</cp:coreProperties>
</file>