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57" r:id="rId4"/>
    <p:sldId id="260" r:id="rId5"/>
    <p:sldId id="280" r:id="rId6"/>
    <p:sldId id="274" r:id="rId7"/>
    <p:sldId id="264" r:id="rId8"/>
    <p:sldId id="281" r:id="rId9"/>
    <p:sldId id="259" r:id="rId10"/>
    <p:sldId id="276" r:id="rId11"/>
    <p:sldId id="287" r:id="rId12"/>
    <p:sldId id="288" r:id="rId13"/>
    <p:sldId id="278" r:id="rId14"/>
    <p:sldId id="289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EB56"/>
    <a:srgbClr val="B9F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6013" autoAdjust="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673B2-33EE-4311-B19B-0707411A9613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20C9E-DFB5-42CB-8A0A-D4303B533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8FFB6C-5DF5-4F13-8746-A3B4A29609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0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36.jpeg"/><Relationship Id="rId3" Type="http://schemas.openxmlformats.org/officeDocument/2006/relationships/image" Target="../media/image30.png"/><Relationship Id="rId7" Type="http://schemas.openxmlformats.org/officeDocument/2006/relationships/image" Target="../media/image33.jpeg"/><Relationship Id="rId12" Type="http://schemas.openxmlformats.org/officeDocument/2006/relationships/image" Target="../media/image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11" Type="http://schemas.openxmlformats.org/officeDocument/2006/relationships/image" Target="../media/image35.jpeg"/><Relationship Id="rId5" Type="http://schemas.openxmlformats.org/officeDocument/2006/relationships/image" Target="../media/image25.gif"/><Relationship Id="rId10" Type="http://schemas.openxmlformats.org/officeDocument/2006/relationships/image" Target="../media/image9.jpeg"/><Relationship Id="rId4" Type="http://schemas.openxmlformats.org/officeDocument/2006/relationships/image" Target="../media/image31.png"/><Relationship Id="rId9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52771" y="5112936"/>
            <a:ext cx="2362200" cy="1730549"/>
          </a:xfrm>
          <a:prstGeom prst="rect">
            <a:avLst/>
          </a:prstGeom>
        </p:spPr>
      </p:pic>
      <p:pic>
        <p:nvPicPr>
          <p:cNvPr id="20" name="Picture 19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14" y="4862286"/>
            <a:ext cx="1909302" cy="1981200"/>
          </a:xfrm>
          <a:prstGeom prst="rect">
            <a:avLst/>
          </a:prstGeom>
        </p:spPr>
      </p:pic>
      <p:pic>
        <p:nvPicPr>
          <p:cNvPr id="19" name="Picture 18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24247" y="-29028"/>
            <a:ext cx="1990725" cy="2009775"/>
          </a:xfrm>
          <a:prstGeom prst="rect">
            <a:avLst/>
          </a:prstGeom>
        </p:spPr>
      </p:pic>
      <p:pic>
        <p:nvPicPr>
          <p:cNvPr id="18" name="Picture 17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6475" cy="20097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8744" y="4455071"/>
            <a:ext cx="8672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সবাইকে</a:t>
            </a:r>
            <a:r>
              <a:rPr lang="en-US" sz="8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80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স্বাগতম</a:t>
            </a:r>
            <a:r>
              <a:rPr lang="en-US" sz="96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8" name="Picture 7" descr="r8m0oun62msbktmscks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03" y="878601"/>
            <a:ext cx="79248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sdfgvfgg.jpg"/>
          <p:cNvPicPr>
            <a:picLocks noChangeAspect="1"/>
          </p:cNvPicPr>
          <p:nvPr/>
        </p:nvPicPr>
        <p:blipFill>
          <a:blip r:embed="rId4"/>
          <a:srcRect t="30054" b="26230"/>
          <a:stretch>
            <a:fillRect/>
          </a:stretch>
        </p:blipFill>
        <p:spPr>
          <a:xfrm>
            <a:off x="3352800" y="5943600"/>
            <a:ext cx="2619375" cy="762000"/>
          </a:xfrm>
          <a:prstGeom prst="rect">
            <a:avLst/>
          </a:prstGeom>
        </p:spPr>
      </p:pic>
      <p:pic>
        <p:nvPicPr>
          <p:cNvPr id="9" name="Picture 8" descr="sdfgvfgg.jpg"/>
          <p:cNvPicPr>
            <a:picLocks noChangeAspect="1"/>
          </p:cNvPicPr>
          <p:nvPr/>
        </p:nvPicPr>
        <p:blipFill>
          <a:blip r:embed="rId4"/>
          <a:srcRect t="30054" b="26230"/>
          <a:stretch>
            <a:fillRect/>
          </a:stretch>
        </p:blipFill>
        <p:spPr>
          <a:xfrm>
            <a:off x="3505200" y="0"/>
            <a:ext cx="2619375" cy="76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1430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 পাঠে</a:t>
            </a:r>
            <a:endParaRPr lang="en-US" sz="48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runn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18447"/>
            <a:ext cx="2514600" cy="1651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94376" y="297570"/>
            <a:ext cx="6769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4000" b="1" dirty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নির্দেশক</a:t>
            </a:r>
            <a:r>
              <a:rPr lang="en-US" sz="4000" b="1" dirty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রেখাংশ</a:t>
            </a:r>
            <a:r>
              <a:rPr lang="en-US" sz="4000" b="1" dirty="0">
                <a:solidFill>
                  <a:srgbClr val="00B0F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2514600" y="24384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flipH="1">
            <a:off x="6096000" y="2438400"/>
            <a:ext cx="76200" cy="76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362200" y="2093809"/>
            <a:ext cx="3592559" cy="2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2200" y="23622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Shonar Bangla" pitchFamily="34" charset="0"/>
                <a:cs typeface="Shonar Bangla" pitchFamily="34" charset="0"/>
              </a:rPr>
              <a:t>B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84776" y="232921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A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426" y="4561817"/>
            <a:ext cx="82296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কোনো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সরল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রেখাংশের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আদিবিন্দু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A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প্রান্তবিন্দু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B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হলে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 AB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রেখাংশটিকে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নির্দেশক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রেখাংশ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24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A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হতে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B </a:t>
            </a:r>
            <a:r>
              <a:rPr lang="en-US" sz="2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দিকে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endParaRPr lang="en-US" sz="40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14800" y="1793639"/>
            <a:ext cx="30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honar Bangla" pitchFamily="34" charset="0"/>
                <a:cs typeface="Shonar Bangla" pitchFamily="34" charset="0"/>
                <a:sym typeface="Wingdings"/>
              </a:rPr>
              <a:t></a:t>
            </a:r>
            <a:endParaRPr lang="en-US" dirty="0"/>
          </a:p>
        </p:txBody>
      </p:sp>
      <p:sp>
        <p:nvSpPr>
          <p:cNvPr id="24" name="Up Arrow Callout 23"/>
          <p:cNvSpPr/>
          <p:nvPr/>
        </p:nvSpPr>
        <p:spPr>
          <a:xfrm>
            <a:off x="762000" y="1119299"/>
            <a:ext cx="2087537" cy="76200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আদিবিন্দু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25" name="Up Arrow Callout 24"/>
          <p:cNvSpPr/>
          <p:nvPr/>
        </p:nvSpPr>
        <p:spPr>
          <a:xfrm>
            <a:off x="6876761" y="1327046"/>
            <a:ext cx="2057400" cy="762000"/>
          </a:xfrm>
          <a:prstGeom prst="upArrowCallou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প্রান্ত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/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অন্তবিন্দু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04800" y="3963768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নির্দেশক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রেখাংশকে</a:t>
            </a:r>
            <a:r>
              <a:rPr lang="en-US" sz="24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AB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দ্বারা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প্রকাশ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924300" y="3572971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b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85778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31" name="Picture 30" descr="b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85778"/>
          <a:stretch>
            <a:fillRect/>
          </a:stretch>
        </p:blipFill>
        <p:spPr>
          <a:xfrm rot="5400000">
            <a:off x="-2933700" y="3238500"/>
            <a:ext cx="6172200" cy="304800"/>
          </a:xfrm>
          <a:prstGeom prst="rect">
            <a:avLst/>
          </a:prstGeom>
        </p:spPr>
      </p:pic>
      <p:pic>
        <p:nvPicPr>
          <p:cNvPr id="32" name="Picture 31" descr="b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85778"/>
          <a:stretch>
            <a:fillRect/>
          </a:stretch>
        </p:blipFill>
        <p:spPr>
          <a:xfrm>
            <a:off x="0" y="6477000"/>
            <a:ext cx="9144000" cy="381000"/>
          </a:xfrm>
          <a:prstGeom prst="rect">
            <a:avLst/>
          </a:prstGeom>
        </p:spPr>
      </p:pic>
      <p:pic>
        <p:nvPicPr>
          <p:cNvPr id="34" name="Picture 33" descr="b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b="85778"/>
          <a:stretch>
            <a:fillRect/>
          </a:stretch>
        </p:blipFill>
        <p:spPr>
          <a:xfrm rot="5400000">
            <a:off x="5905500" y="3162300"/>
            <a:ext cx="6172200" cy="304800"/>
          </a:xfrm>
          <a:prstGeom prst="rect">
            <a:avLst/>
          </a:prstGeom>
        </p:spPr>
      </p:pic>
      <p:sp>
        <p:nvSpPr>
          <p:cNvPr id="19" name="Left Brace 18"/>
          <p:cNvSpPr/>
          <p:nvPr/>
        </p:nvSpPr>
        <p:spPr>
          <a:xfrm rot="16200000">
            <a:off x="3946476" y="565939"/>
            <a:ext cx="533400" cy="3581402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38427" y="3447399"/>
            <a:ext cx="6657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সদিক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রেখাংশ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AB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দৈর্ঘ্য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= |AB|</a:t>
            </a:r>
            <a:r>
              <a:rPr lang="en-US" sz="40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0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496" y="284729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সদিক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রেখাংশ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AB </a:t>
            </a:r>
            <a:r>
              <a:rPr lang="en-US" sz="2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দৈর্ঘ্যকে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ভেক্টরের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মান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029496" y="4116001"/>
            <a:ext cx="533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847544" y="2983911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796474" y="3595895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/>
      <p:bldP spid="16" grpId="0"/>
      <p:bldP spid="17" grpId="0"/>
      <p:bldP spid="17" grpId="1"/>
      <p:bldP spid="18" grpId="0"/>
      <p:bldP spid="24" grpId="0" animBg="1"/>
      <p:bldP spid="24" grpId="1" animBg="1"/>
      <p:bldP spid="25" grpId="0" animBg="1"/>
      <p:bldP spid="25" grpId="1" animBg="1"/>
      <p:bldP spid="27" grpId="0"/>
      <p:bldP spid="27" grpId="1"/>
      <p:bldP spid="19" grpId="0" animBg="1"/>
      <p:bldP spid="19" grpId="1" animBg="1"/>
      <p:bldP spid="20" grpId="0"/>
      <p:bldP spid="20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88682" y="4731660"/>
            <a:ext cx="1909302" cy="1981200"/>
          </a:xfrm>
          <a:prstGeom prst="rect">
            <a:avLst/>
          </a:prstGeom>
        </p:spPr>
      </p:pic>
      <p:pic>
        <p:nvPicPr>
          <p:cNvPr id="47" name="Picture 46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694715" y="4996824"/>
            <a:ext cx="2362200" cy="1730549"/>
          </a:xfrm>
          <a:prstGeom prst="rect">
            <a:avLst/>
          </a:prstGeom>
        </p:spPr>
      </p:pic>
      <p:pic>
        <p:nvPicPr>
          <p:cNvPr id="45" name="Picture 44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54" y="116112"/>
            <a:ext cx="2276475" cy="2009775"/>
          </a:xfrm>
          <a:prstGeom prst="rect">
            <a:avLst/>
          </a:prstGeom>
        </p:spPr>
      </p:pic>
      <p:pic>
        <p:nvPicPr>
          <p:cNvPr id="48" name="Picture 47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08135" y="145140"/>
            <a:ext cx="1990725" cy="20097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21176" y="3124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Shonar Bangla" pitchFamily="34" charset="0"/>
                <a:cs typeface="Shonar Bangla" pitchFamily="34" charset="0"/>
              </a:rPr>
              <a:t> A</a:t>
            </a:r>
            <a:r>
              <a:rPr lang="en-US" sz="44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7620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honar Bangla" pitchFamily="34" charset="0"/>
                <a:cs typeface="Shonar Bangla" pitchFamily="34" charset="0"/>
              </a:rPr>
              <a:t>A</a:t>
            </a:r>
            <a:endParaRPr lang="en-US" sz="4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86400" y="6858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honar Bangla" pitchFamily="34" charset="0"/>
                <a:cs typeface="Shonar Bangla" pitchFamily="34" charset="0"/>
              </a:rPr>
              <a:t>B</a:t>
            </a:r>
            <a:r>
              <a:rPr lang="en-US" sz="44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962400" y="762000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honar Bangla" pitchFamily="34" charset="0"/>
                <a:cs typeface="Shonar Bangla" pitchFamily="34" charset="0"/>
                <a:sym typeface="Wingdings"/>
              </a:rPr>
              <a:t>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533400" y="160020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সচরাচর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ভেক্টরকে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অক্ষর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সূচিত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।    </a:t>
            </a:r>
          </a:p>
        </p:txBody>
      </p:sp>
      <p:cxnSp>
        <p:nvCxnSpPr>
          <p:cNvPr id="33" name="Straight Connector 32"/>
          <p:cNvCxnSpPr/>
          <p:nvPr/>
        </p:nvCxnSpPr>
        <p:spPr>
          <a:xfrm rot="5400000" flipH="1" flipV="1">
            <a:off x="4146076" y="-336076"/>
            <a:ext cx="13648" cy="2667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12328" y="3124200"/>
            <a:ext cx="609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67000" y="31242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Shonar Bangla" pitchFamily="34" charset="0"/>
                <a:cs typeface="Shonar Bangla" pitchFamily="34" charset="0"/>
              </a:rPr>
              <a:t> B</a:t>
            </a:r>
            <a:r>
              <a:rPr lang="en-US" sz="44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 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24200" y="3124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= </a:t>
            </a:r>
            <a:r>
              <a:rPr lang="en-US" sz="4000" b="1" u="sng" dirty="0">
                <a:latin typeface="Shonar Bangla" pitchFamily="34" charset="0"/>
                <a:cs typeface="Shonar Bangla" pitchFamily="34" charset="0"/>
              </a:rPr>
              <a:t>u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62600" y="2743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ABu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উপর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ক্লিক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করুন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)   </a:t>
            </a:r>
          </a:p>
        </p:txBody>
      </p:sp>
      <p:sp>
        <p:nvSpPr>
          <p:cNvPr id="31" name="Oval Callout 30"/>
          <p:cNvSpPr/>
          <p:nvPr/>
        </p:nvSpPr>
        <p:spPr>
          <a:xfrm rot="16200000">
            <a:off x="800100" y="3543300"/>
            <a:ext cx="838200" cy="1676400"/>
          </a:xfrm>
          <a:prstGeom prst="wedgeEllipseCallout">
            <a:avLst>
              <a:gd name="adj1" fmla="val 95548"/>
              <a:gd name="adj2" fmla="val 684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আদিবিন্দু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4" name="Oval Callout 33"/>
          <p:cNvSpPr/>
          <p:nvPr/>
        </p:nvSpPr>
        <p:spPr>
          <a:xfrm>
            <a:off x="2286000" y="4191000"/>
            <a:ext cx="1676400" cy="685800"/>
          </a:xfrm>
          <a:prstGeom prst="wedgeEllipseCallout">
            <a:avLst>
              <a:gd name="adj1" fmla="val -8376"/>
              <a:gd name="adj2" fmla="val -1386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অন্তবিন্দু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6" name="Oval Callout 35"/>
          <p:cNvSpPr/>
          <p:nvPr/>
        </p:nvSpPr>
        <p:spPr>
          <a:xfrm>
            <a:off x="4114800" y="3886200"/>
            <a:ext cx="4572000" cy="1066800"/>
          </a:xfrm>
          <a:prstGeom prst="wedgeEllipseCallout">
            <a:avLst>
              <a:gd name="adj1" fmla="val -57549"/>
              <a:gd name="adj2" fmla="val -876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নির্দেশ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করে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  <p:pic>
        <p:nvPicPr>
          <p:cNvPr id="19" name="Picture 18" descr="sdff.jpg"/>
          <p:cNvPicPr>
            <a:picLocks noChangeAspect="1"/>
          </p:cNvPicPr>
          <p:nvPr/>
        </p:nvPicPr>
        <p:blipFill>
          <a:blip r:embed="rId3"/>
          <a:srcRect l="3624" t="3333" r="84811" b="3333"/>
          <a:stretch>
            <a:fillRect/>
          </a:stretch>
        </p:blipFill>
        <p:spPr>
          <a:xfrm flipH="1">
            <a:off x="-2" y="0"/>
            <a:ext cx="152402" cy="6858000"/>
          </a:xfrm>
          <a:prstGeom prst="rect">
            <a:avLst/>
          </a:prstGeom>
        </p:spPr>
      </p:pic>
      <p:pic>
        <p:nvPicPr>
          <p:cNvPr id="20" name="Picture 19" descr="sdff.jpg"/>
          <p:cNvPicPr>
            <a:picLocks noChangeAspect="1"/>
          </p:cNvPicPr>
          <p:nvPr/>
        </p:nvPicPr>
        <p:blipFill>
          <a:blip r:embed="rId3"/>
          <a:srcRect l="3624" t="3333" r="84811" b="3333"/>
          <a:stretch>
            <a:fillRect/>
          </a:stretch>
        </p:blipFill>
        <p:spPr>
          <a:xfrm flipH="1">
            <a:off x="8991598" y="0"/>
            <a:ext cx="152402" cy="6858000"/>
          </a:xfrm>
          <a:prstGeom prst="rect">
            <a:avLst/>
          </a:prstGeom>
        </p:spPr>
      </p:pic>
      <p:pic>
        <p:nvPicPr>
          <p:cNvPr id="22" name="Picture 21" descr="sdff.jpg"/>
          <p:cNvPicPr>
            <a:picLocks noChangeAspect="1"/>
          </p:cNvPicPr>
          <p:nvPr/>
        </p:nvPicPr>
        <p:blipFill>
          <a:blip r:embed="rId3"/>
          <a:srcRect l="3624" t="3333" r="84811" b="3333"/>
          <a:stretch>
            <a:fillRect/>
          </a:stretch>
        </p:blipFill>
        <p:spPr>
          <a:xfrm rot="16200000" flipH="1">
            <a:off x="4495798" y="2171699"/>
            <a:ext cx="190502" cy="9182099"/>
          </a:xfrm>
          <a:prstGeom prst="rect">
            <a:avLst/>
          </a:prstGeom>
        </p:spPr>
      </p:pic>
      <p:pic>
        <p:nvPicPr>
          <p:cNvPr id="26" name="Picture 25" descr="sdff.jpg"/>
          <p:cNvPicPr>
            <a:picLocks noChangeAspect="1"/>
          </p:cNvPicPr>
          <p:nvPr/>
        </p:nvPicPr>
        <p:blipFill>
          <a:blip r:embed="rId3"/>
          <a:srcRect l="3624" t="3333" r="84811" b="3333"/>
          <a:stretch>
            <a:fillRect/>
          </a:stretch>
        </p:blipFill>
        <p:spPr>
          <a:xfrm rot="16200000" flipH="1">
            <a:off x="4495799" y="-4495798"/>
            <a:ext cx="190502" cy="9182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/>
      <p:bldP spid="35" grpId="0"/>
      <p:bldP spid="31" grpId="0" animBg="1"/>
      <p:bldP spid="34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76200"/>
            <a:ext cx="1752599" cy="1420504"/>
          </a:xfrm>
          <a:prstGeom prst="rect">
            <a:avLst/>
          </a:prstGeom>
        </p:spPr>
      </p:pic>
      <p:pic>
        <p:nvPicPr>
          <p:cNvPr id="37" name="Picture 36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5257800"/>
            <a:ext cx="1676399" cy="1600200"/>
          </a:xfrm>
          <a:prstGeom prst="rect">
            <a:avLst/>
          </a:prstGeom>
        </p:spPr>
      </p:pic>
      <p:pic>
        <p:nvPicPr>
          <p:cNvPr id="42" name="Picture 41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467600" y="5334002"/>
            <a:ext cx="1676400" cy="1523998"/>
          </a:xfrm>
          <a:prstGeom prst="rect">
            <a:avLst/>
          </a:prstGeom>
        </p:spPr>
      </p:pic>
      <p:pic>
        <p:nvPicPr>
          <p:cNvPr id="43" name="Picture 42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91400" y="0"/>
            <a:ext cx="1752600" cy="1371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553200" y="22098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honar Bangla" pitchFamily="34" charset="0"/>
                <a:cs typeface="Shonar Bangla" pitchFamily="34" charset="0"/>
              </a:rPr>
              <a:t>Y</a:t>
            </a:r>
            <a:r>
              <a:rPr lang="en-US" sz="44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1800" y="2209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9190" y="428767"/>
            <a:ext cx="3508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ধারক</a:t>
            </a:r>
            <a:r>
              <a:rPr lang="en-US" sz="4400" b="1" dirty="0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রেখা</a:t>
            </a:r>
            <a:r>
              <a:rPr lang="en-US" sz="4400" b="1" dirty="0">
                <a:solidFill>
                  <a:srgbClr val="002060"/>
                </a:solidFill>
                <a:latin typeface="Shonar Bangla" pitchFamily="34" charset="0"/>
                <a:cs typeface="Shonar Bangla" pitchFamily="34" charset="0"/>
              </a:rPr>
              <a:t> 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524000" y="2209800"/>
            <a:ext cx="5257800" cy="762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71800" y="21336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honar Bangla" pitchFamily="34" charset="0"/>
                <a:cs typeface="Shonar Bangla" pitchFamily="34" charset="0"/>
              </a:rPr>
              <a:t>A</a:t>
            </a:r>
            <a:endParaRPr lang="en-US" sz="44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0" y="22098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honar Bangla" pitchFamily="34" charset="0"/>
                <a:cs typeface="Shonar Bangla" pitchFamily="34" charset="0"/>
              </a:rPr>
              <a:t>X</a:t>
            </a:r>
            <a:r>
              <a:rPr lang="en-US" sz="44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5619" y="4249578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অসীম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সরলরেখার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বিশেষ,তাকে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ঐ </a:t>
            </a:r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ভেক্টরের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ধারক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রেখা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8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76800" y="2133600"/>
            <a:ext cx="60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honar Bangla" pitchFamily="34" charset="0"/>
                <a:cs typeface="Shonar Bangla" pitchFamily="34" charset="0"/>
              </a:rPr>
              <a:t>B</a:t>
            </a:r>
            <a:r>
              <a:rPr lang="en-US" sz="44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30" name="Oval 29"/>
          <p:cNvSpPr/>
          <p:nvPr/>
        </p:nvSpPr>
        <p:spPr>
          <a:xfrm>
            <a:off x="3124200" y="1967552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29200" y="1918648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1001" y="2748691"/>
            <a:ext cx="792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XY </a:t>
            </a:r>
            <a:r>
              <a:rPr lang="en-US" sz="36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AB </a:t>
            </a:r>
            <a:r>
              <a:rPr lang="en-US" sz="36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ধারক</a:t>
            </a:r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রেখা</a:t>
            </a:r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667000" y="2811327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141295" y="1061437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1001" y="1635780"/>
            <a:ext cx="838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আদিবিন্দু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অন্তবিন্দু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একই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।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দৈর্ঘ্য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শূন্য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।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1500" y="5199615"/>
            <a:ext cx="8191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ভেক্টরের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পরমমান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শূন্য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নির্ণয়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করা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যায়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তাকে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শূন্য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।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00" y="3301425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AB = </a:t>
            </a:r>
            <a:r>
              <a:rPr lang="en-US" sz="3200" b="1" u="sng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০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শূন্য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হলে</a:t>
            </a:r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, |AB| = ০ 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62000" y="33528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953000" y="3352800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sddd.jpg"/>
          <p:cNvPicPr>
            <a:picLocks noChangeAspect="1"/>
          </p:cNvPicPr>
          <p:nvPr/>
        </p:nvPicPr>
        <p:blipFill>
          <a:blip r:embed="rId3"/>
          <a:srcRect l="2597" t="13333" r="3896" b="13333"/>
          <a:stretch>
            <a:fillRect/>
          </a:stretch>
        </p:blipFill>
        <p:spPr>
          <a:xfrm>
            <a:off x="1676400" y="6248400"/>
            <a:ext cx="5791200" cy="609600"/>
          </a:xfrm>
          <a:prstGeom prst="rect">
            <a:avLst/>
          </a:prstGeom>
        </p:spPr>
      </p:pic>
      <p:pic>
        <p:nvPicPr>
          <p:cNvPr id="41" name="Picture 40" descr="sddd.jpg"/>
          <p:cNvPicPr>
            <a:picLocks noChangeAspect="1"/>
          </p:cNvPicPr>
          <p:nvPr/>
        </p:nvPicPr>
        <p:blipFill>
          <a:blip r:embed="rId3"/>
          <a:srcRect l="3704" t="37500" r="1852" b="25000"/>
          <a:stretch>
            <a:fillRect/>
          </a:stretch>
        </p:blipFill>
        <p:spPr>
          <a:xfrm rot="16200000">
            <a:off x="-1828800" y="3200400"/>
            <a:ext cx="4038600" cy="381000"/>
          </a:xfrm>
          <a:prstGeom prst="rect">
            <a:avLst/>
          </a:prstGeom>
        </p:spPr>
      </p:pic>
      <p:pic>
        <p:nvPicPr>
          <p:cNvPr id="46" name="Picture 45" descr="sddd.jpg"/>
          <p:cNvPicPr>
            <a:picLocks noChangeAspect="1"/>
          </p:cNvPicPr>
          <p:nvPr/>
        </p:nvPicPr>
        <p:blipFill>
          <a:blip r:embed="rId3"/>
          <a:srcRect l="2597" t="13333" r="3896" b="13333"/>
          <a:stretch>
            <a:fillRect/>
          </a:stretch>
        </p:blipFill>
        <p:spPr>
          <a:xfrm>
            <a:off x="1570630" y="-149802"/>
            <a:ext cx="5791200" cy="609600"/>
          </a:xfrm>
          <a:prstGeom prst="rect">
            <a:avLst/>
          </a:prstGeom>
        </p:spPr>
      </p:pic>
      <p:pic>
        <p:nvPicPr>
          <p:cNvPr id="47" name="Picture 46" descr="sddd.jpg"/>
          <p:cNvPicPr>
            <a:picLocks noChangeAspect="1"/>
          </p:cNvPicPr>
          <p:nvPr/>
        </p:nvPicPr>
        <p:blipFill>
          <a:blip r:embed="rId3"/>
          <a:srcRect l="3704" t="37500" r="1852" b="25000"/>
          <a:stretch>
            <a:fillRect/>
          </a:stretch>
        </p:blipFill>
        <p:spPr>
          <a:xfrm rot="16200000">
            <a:off x="6934200" y="3124200"/>
            <a:ext cx="4038600" cy="381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00838" y="1049544"/>
            <a:ext cx="6390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AB </a:t>
            </a:r>
            <a:r>
              <a:rPr lang="en-US" sz="3200" b="1" dirty="0" err="1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3200" b="1" dirty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ধরনের</a:t>
            </a:r>
            <a:r>
              <a:rPr lang="en-US" sz="3200" b="1" dirty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3200" b="1" dirty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? 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1923198" y="3855519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3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30" grpId="0" animBg="1"/>
      <p:bldP spid="30" grpId="1" animBg="1"/>
      <p:bldP spid="31" grpId="0" animBg="1"/>
      <p:bldP spid="31" grpId="1" animBg="1"/>
      <p:bldP spid="32" grpId="0"/>
      <p:bldP spid="32" grpId="1"/>
      <p:bldP spid="33" grpId="0"/>
      <p:bldP spid="35" grpId="0"/>
      <p:bldP spid="3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wal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4800"/>
            <a:ext cx="3352800" cy="1971675"/>
          </a:xfrm>
          <a:prstGeom prst="rect">
            <a:avLst/>
          </a:prstGeom>
        </p:spPr>
      </p:pic>
      <p:pic>
        <p:nvPicPr>
          <p:cNvPr id="2" name="Picture 1" descr="cbv x.jpg"/>
          <p:cNvPicPr>
            <a:picLocks noChangeAspect="1"/>
          </p:cNvPicPr>
          <p:nvPr/>
        </p:nvPicPr>
        <p:blipFill>
          <a:blip r:embed="rId3"/>
          <a:srcRect r="91667"/>
          <a:stretch>
            <a:fillRect/>
          </a:stretch>
        </p:blipFill>
        <p:spPr>
          <a:xfrm>
            <a:off x="0" y="0"/>
            <a:ext cx="304800" cy="6858000"/>
          </a:xfrm>
          <a:prstGeom prst="rect">
            <a:avLst/>
          </a:prstGeom>
        </p:spPr>
      </p:pic>
      <p:pic>
        <p:nvPicPr>
          <p:cNvPr id="4" name="Picture 3" descr="cbv x.jpg"/>
          <p:cNvPicPr>
            <a:picLocks noChangeAspect="1"/>
          </p:cNvPicPr>
          <p:nvPr/>
        </p:nvPicPr>
        <p:blipFill>
          <a:blip r:embed="rId3"/>
          <a:srcRect r="91667"/>
          <a:stretch>
            <a:fillRect/>
          </a:stretch>
        </p:blipFill>
        <p:spPr>
          <a:xfrm>
            <a:off x="8763000" y="0"/>
            <a:ext cx="381000" cy="6858000"/>
          </a:xfrm>
          <a:prstGeom prst="rect">
            <a:avLst/>
          </a:prstGeom>
        </p:spPr>
      </p:pic>
      <p:pic>
        <p:nvPicPr>
          <p:cNvPr id="5" name="Picture 4" descr="cbv x.jpg"/>
          <p:cNvPicPr>
            <a:picLocks noChangeAspect="1"/>
          </p:cNvPicPr>
          <p:nvPr/>
        </p:nvPicPr>
        <p:blipFill>
          <a:blip r:embed="rId3"/>
          <a:srcRect r="91667"/>
          <a:stretch>
            <a:fillRect/>
          </a:stretch>
        </p:blipFill>
        <p:spPr>
          <a:xfrm rot="16200000">
            <a:off x="4364736" y="2459736"/>
            <a:ext cx="338328" cy="8458200"/>
          </a:xfrm>
          <a:prstGeom prst="rect">
            <a:avLst/>
          </a:prstGeom>
        </p:spPr>
      </p:pic>
      <p:pic>
        <p:nvPicPr>
          <p:cNvPr id="6" name="Picture 5" descr="cbv x.jpg"/>
          <p:cNvPicPr>
            <a:picLocks noChangeAspect="1"/>
          </p:cNvPicPr>
          <p:nvPr/>
        </p:nvPicPr>
        <p:blipFill>
          <a:blip r:embed="rId3"/>
          <a:srcRect r="91667"/>
          <a:stretch>
            <a:fillRect/>
          </a:stretch>
        </p:blipFill>
        <p:spPr>
          <a:xfrm rot="16200000">
            <a:off x="4381500" y="-4076700"/>
            <a:ext cx="304800" cy="8458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48200" y="14478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D</a:t>
            </a:r>
            <a:endParaRPr lang="en-US" sz="3200" b="1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054" y="3683544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এদের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মান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সমান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7200" y="4572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32799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দুটি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ভেক্টরের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সমতা</a:t>
            </a:r>
            <a:r>
              <a:rPr lang="en-US" sz="4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09600" y="1371600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24" idx="1"/>
          </p:cNvCxnSpPr>
          <p:nvPr/>
        </p:nvCxnSpPr>
        <p:spPr>
          <a:xfrm>
            <a:off x="3505200" y="1371600"/>
            <a:ext cx="1828800" cy="183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9000" y="14478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C</a:t>
            </a:r>
            <a:endParaRPr lang="en-US" sz="3200" b="1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1371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B</a:t>
            </a:r>
            <a:endParaRPr lang="en-US" sz="3200" b="1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1295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0" y="1066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-----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0" y="1066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-----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791200" y="1447800"/>
            <a:ext cx="14478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6096000" y="1828800"/>
            <a:ext cx="14478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 rot="18835598">
            <a:off x="5626974" y="2437296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 rot="18945787">
            <a:off x="7149427" y="1264006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B</a:t>
            </a:r>
            <a:endParaRPr lang="en-US" sz="3200" b="1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8962851">
            <a:off x="5940798" y="2837793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C</a:t>
            </a:r>
            <a:endParaRPr lang="en-US" sz="3200" b="1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385914">
            <a:off x="7605749" y="1626781"/>
            <a:ext cx="557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D</a:t>
            </a:r>
            <a:endParaRPr lang="en-US" sz="3200" b="1" dirty="0">
              <a:solidFill>
                <a:srgbClr val="0070C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9423612">
            <a:off x="7195621" y="86470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-----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 rot="19442070">
            <a:off x="7424221" y="132191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-----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4800" y="22098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দুটি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ভেক্টরকে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সমান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sz="3600" b="1" dirty="0">
                <a:solidFill>
                  <a:srgbClr val="7030A0"/>
                </a:solidFill>
                <a:latin typeface="Shonar Bangla" pitchFamily="34" charset="0"/>
                <a:cs typeface="Shonar Bangla" pitchFamily="34" charset="0"/>
              </a:rPr>
              <a:t>,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435804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এদের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ধারক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রেখা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অভিন্ন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সমান্তরাল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</a:t>
            </a:r>
            <a:r>
              <a:rPr lang="en-US" sz="3600" b="1" dirty="0" err="1">
                <a:solidFill>
                  <a:srgbClr val="92D050"/>
                </a:solidFill>
                <a:latin typeface="Shonar Bangla" pitchFamily="34" charset="0"/>
                <a:cs typeface="Shonar Bangla" pitchFamily="34" charset="0"/>
              </a:rPr>
              <a:t>য়</a:t>
            </a:r>
            <a:r>
              <a:rPr lang="en-US" sz="3600" b="1" dirty="0">
                <a:solidFill>
                  <a:srgbClr val="92D05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82054" y="5738498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এদের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একই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069 L 0.8625 0.0124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3" grpId="0"/>
      <p:bldP spid="15" grpId="0"/>
      <p:bldP spid="16" grpId="0"/>
      <p:bldP spid="18" grpId="0"/>
      <p:bldP spid="24" grpId="0"/>
      <p:bldP spid="2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al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184199" flipH="1">
            <a:off x="5655403" y="1387114"/>
            <a:ext cx="2605088" cy="1971675"/>
          </a:xfrm>
          <a:prstGeom prst="rect">
            <a:avLst/>
          </a:prstGeom>
        </p:spPr>
      </p:pic>
      <p:pic>
        <p:nvPicPr>
          <p:cNvPr id="16" name="Picture 15" descr="wal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63662">
            <a:off x="4466623" y="308243"/>
            <a:ext cx="2409825" cy="19716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0922" y="2485071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3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এদের</a:t>
            </a: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মান</a:t>
            </a: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সমান</a:t>
            </a: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।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0922" y="299644"/>
            <a:ext cx="7573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ভেক্টরের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বিপরীত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4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791200" y="1447800"/>
            <a:ext cx="14478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 rot="18962851">
            <a:off x="6452837" y="2084413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3626" y="1101988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a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কে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b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বিপরীত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791" y="3817388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3600" b="1" dirty="0" err="1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এদের</a:t>
            </a:r>
            <a:r>
              <a:rPr lang="en-US" sz="3600" b="1" dirty="0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ধারক</a:t>
            </a:r>
            <a:r>
              <a:rPr lang="en-US" sz="3600" b="1" dirty="0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রেখা</a:t>
            </a:r>
            <a:r>
              <a:rPr lang="en-US" sz="3600" b="1" dirty="0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অভিন্ন</a:t>
            </a:r>
            <a:r>
              <a:rPr lang="en-US" sz="3600" b="1" dirty="0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3600" b="1" dirty="0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সমান্তরাল</a:t>
            </a:r>
            <a:r>
              <a:rPr lang="en-US" sz="3600" b="1" dirty="0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21EB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6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7791" y="5229124"/>
            <a:ext cx="6886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এদের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বিপরীত</a:t>
            </a:r>
            <a:r>
              <a: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36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10800000" flipV="1">
            <a:off x="6248400" y="1981200"/>
            <a:ext cx="1337042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 rot="19367406">
            <a:off x="6259163" y="1374486"/>
            <a:ext cx="499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latin typeface="Shonar Bangla" pitchFamily="34" charset="0"/>
                <a:cs typeface="Shonar Bangla" pitchFamily="34" charset="0"/>
              </a:rPr>
              <a:t>a</a:t>
            </a:r>
            <a:endParaRPr lang="en-US" sz="2400" b="1" u="sng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9" name="Picture 18" descr="sddd.jpg"/>
          <p:cNvPicPr>
            <a:picLocks noChangeAspect="1"/>
          </p:cNvPicPr>
          <p:nvPr/>
        </p:nvPicPr>
        <p:blipFill>
          <a:blip r:embed="rId3"/>
          <a:srcRect l="2597" t="13333" r="3896" b="13333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20" name="Picture 19" descr="sddd.jpg"/>
          <p:cNvPicPr>
            <a:picLocks noChangeAspect="1"/>
          </p:cNvPicPr>
          <p:nvPr/>
        </p:nvPicPr>
        <p:blipFill>
          <a:blip r:embed="rId3"/>
          <a:srcRect l="2597" t="13333" r="3896" b="13333"/>
          <a:stretch>
            <a:fillRect/>
          </a:stretch>
        </p:blipFill>
        <p:spPr>
          <a:xfrm>
            <a:off x="0" y="0"/>
            <a:ext cx="9144000" cy="304800"/>
          </a:xfrm>
          <a:prstGeom prst="rect">
            <a:avLst/>
          </a:prstGeom>
        </p:spPr>
      </p:pic>
      <p:pic>
        <p:nvPicPr>
          <p:cNvPr id="21" name="Picture 20" descr="sddd.jpg"/>
          <p:cNvPicPr>
            <a:picLocks noChangeAspect="1"/>
          </p:cNvPicPr>
          <p:nvPr/>
        </p:nvPicPr>
        <p:blipFill>
          <a:blip r:embed="rId3"/>
          <a:srcRect l="2597" t="13333" r="3896" b="13333"/>
          <a:stretch>
            <a:fillRect/>
          </a:stretch>
        </p:blipFill>
        <p:spPr>
          <a:xfrm rot="5400000">
            <a:off x="5791200" y="3124200"/>
            <a:ext cx="6324600" cy="381000"/>
          </a:xfrm>
          <a:prstGeom prst="rect">
            <a:avLst/>
          </a:prstGeom>
        </p:spPr>
      </p:pic>
      <p:pic>
        <p:nvPicPr>
          <p:cNvPr id="22" name="Picture 21" descr="sddd.jpg"/>
          <p:cNvPicPr>
            <a:picLocks noChangeAspect="1"/>
          </p:cNvPicPr>
          <p:nvPr/>
        </p:nvPicPr>
        <p:blipFill>
          <a:blip r:embed="rId3"/>
          <a:srcRect l="2597" t="13333" r="3896" b="13333"/>
          <a:stretch>
            <a:fillRect/>
          </a:stretch>
        </p:blipFill>
        <p:spPr>
          <a:xfrm rot="5400000">
            <a:off x="-3086100" y="3086100"/>
            <a:ext cx="65532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0" grpId="0"/>
      <p:bldP spid="44" grpId="0"/>
      <p:bldP spid="45" grpId="0"/>
      <p:bldP spid="46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walk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27527">
            <a:off x="4201281" y="2683351"/>
            <a:ext cx="3643313" cy="1971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>
            <a:off x="-15241" y="6667500"/>
            <a:ext cx="91440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 rot="16200000">
            <a:off x="-3333750" y="3333750"/>
            <a:ext cx="70485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 rot="16200000">
            <a:off x="5429250" y="3333750"/>
            <a:ext cx="70485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9880" y="434572"/>
            <a:ext cx="281940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জোড়ায়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r>
              <a:rPr lang="en-US" sz="4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250229"/>
            <a:ext cx="83058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নিচের</a:t>
            </a:r>
            <a:r>
              <a:rPr lang="en-US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চিত্রটি</a:t>
            </a:r>
            <a:r>
              <a:rPr lang="en-US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লক্ষ</a:t>
            </a:r>
            <a:r>
              <a:rPr lang="en-US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কর</a:t>
            </a:r>
            <a:r>
              <a:rPr lang="en-US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3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নিম্নলিখিতগুলো</a:t>
            </a:r>
            <a:r>
              <a:rPr lang="en-US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লেখ</a:t>
            </a:r>
            <a:r>
              <a:rPr lang="en-US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।  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3351093"/>
            <a:ext cx="397109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AB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এর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আদিবিন্দু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" y="4343400"/>
            <a:ext cx="37338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AB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এর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অন্তবিন্দু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5257800"/>
            <a:ext cx="44958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৩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AB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এর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ধারক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রেখা</a:t>
            </a:r>
            <a:r>
              <a:rPr lang="en-US" sz="28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381000"/>
            <a:ext cx="2438400" cy="1480185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৫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মিনিট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73653" y="3447736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73653" y="4418122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707694" y="5332467"/>
            <a:ext cx="381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953000" y="3505200"/>
            <a:ext cx="3429000" cy="22098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flipH="1">
            <a:off x="5791200" y="5042848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91400" y="40386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181600" y="5486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 rot="20591594" flipH="1">
            <a:off x="5788151" y="5093826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 rot="20189052">
            <a:off x="7489078" y="402933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B</a:t>
            </a:r>
          </a:p>
        </p:txBody>
      </p:sp>
      <p:sp>
        <p:nvSpPr>
          <p:cNvPr id="27" name="TextBox 26"/>
          <p:cNvSpPr txBox="1"/>
          <p:nvPr/>
        </p:nvSpPr>
        <p:spPr>
          <a:xfrm rot="19910785">
            <a:off x="8188113" y="3578469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Y</a:t>
            </a:r>
          </a:p>
        </p:txBody>
      </p:sp>
      <p:sp>
        <p:nvSpPr>
          <p:cNvPr id="28" name="Rectangle 27"/>
          <p:cNvSpPr/>
          <p:nvPr/>
        </p:nvSpPr>
        <p:spPr>
          <a:xfrm rot="19497097">
            <a:off x="6458487" y="4400520"/>
            <a:ext cx="53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Shonar Bangla" pitchFamily="34" charset="0"/>
                <a:cs typeface="Shonar Bangla" pitchFamily="34" charset="0"/>
                <a:sym typeface="Wingdings"/>
              </a:rPr>
              <a:t>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5734E1C-B397-4EE4-BE42-F8DF3BBB8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0" y="-138320"/>
            <a:ext cx="3581399" cy="23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77847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>
            <a:off x="0" y="6477000"/>
            <a:ext cx="91440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>
            <a:off x="21609" y="-177463"/>
            <a:ext cx="91440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 rot="16200000">
            <a:off x="-3238500" y="3238500"/>
            <a:ext cx="68580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 rot="16200000">
            <a:off x="5524500" y="3238500"/>
            <a:ext cx="68580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1611" y="843227"/>
            <a:ext cx="5105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ভেক্টর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পদ্ধতিগতভাবে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প্রথম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প্রচলন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শুরু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করেন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বিজ্ঞানী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?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8947" y="78194"/>
            <a:ext cx="2324100" cy="7078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1" y="22467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গিবস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 </a:t>
            </a:r>
            <a:endParaRPr lang="en-US" sz="2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1000" y="2286000"/>
            <a:ext cx="609600" cy="457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dirty="0"/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2895600" y="2209800"/>
            <a:ext cx="609600" cy="457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খ </a:t>
            </a:r>
            <a:r>
              <a:rPr lang="en-US" dirty="0"/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381000" y="2971800"/>
            <a:ext cx="609600" cy="533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গ </a:t>
            </a:r>
            <a:r>
              <a:rPr lang="en-US" dirty="0"/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2819400" y="2819400"/>
            <a:ext cx="609600" cy="533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ঘ</a:t>
            </a: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1399" y="2092517"/>
            <a:ext cx="152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নিউটন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4387" y="2662148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এরিস্টোটল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0803" y="2789423"/>
            <a:ext cx="3207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রোয়ান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হ্যামিলটন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25908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  <a:sym typeface="Wingdings 2"/>
              </a:rPr>
              <a:t></a:t>
            </a:r>
            <a:endParaRPr lang="en-US" sz="6000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95600" y="2514600"/>
            <a:ext cx="114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Shonar Bangla" pitchFamily="34" charset="0"/>
                <a:cs typeface="Shonar Bangla" pitchFamily="34" charset="0"/>
                <a:sym typeface="Wingdings"/>
              </a:rPr>
              <a:t>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" y="3535978"/>
            <a:ext cx="77724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সব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রাশির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মান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উভয়ই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আছে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তাকে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? </a:t>
            </a:r>
          </a:p>
        </p:txBody>
      </p:sp>
      <p:sp>
        <p:nvSpPr>
          <p:cNvPr id="24" name="Oval 23"/>
          <p:cNvSpPr/>
          <p:nvPr/>
        </p:nvSpPr>
        <p:spPr>
          <a:xfrm>
            <a:off x="533400" y="4267200"/>
            <a:ext cx="609600" cy="533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dirty="0"/>
              <a:t> </a:t>
            </a:r>
          </a:p>
        </p:txBody>
      </p:sp>
      <p:sp>
        <p:nvSpPr>
          <p:cNvPr id="25" name="Oval 24"/>
          <p:cNvSpPr/>
          <p:nvPr/>
        </p:nvSpPr>
        <p:spPr>
          <a:xfrm>
            <a:off x="3962400" y="4267200"/>
            <a:ext cx="609600" cy="533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খ</a:t>
            </a:r>
            <a:r>
              <a:rPr lang="en-US" dirty="0"/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533400" y="4953000"/>
            <a:ext cx="609600" cy="533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dirty="0"/>
              <a:t> </a:t>
            </a:r>
          </a:p>
        </p:txBody>
      </p:sp>
      <p:sp>
        <p:nvSpPr>
          <p:cNvPr id="27" name="Oval 26"/>
          <p:cNvSpPr/>
          <p:nvPr/>
        </p:nvSpPr>
        <p:spPr>
          <a:xfrm>
            <a:off x="3962400" y="4876800"/>
            <a:ext cx="609600" cy="533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ঘ</a:t>
            </a:r>
            <a:r>
              <a:rPr lang="en-US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000" y="4343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মৌলিক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00600" y="4343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71600" y="50292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যৌগিক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0600" y="4876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স্কেলার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971800" y="5562600"/>
            <a:ext cx="914400" cy="762000"/>
          </a:xfrm>
          <a:prstGeom prst="ellipse">
            <a:avLst/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খ </a:t>
            </a:r>
            <a:r>
              <a:rPr lang="en-US" dirty="0"/>
              <a:t> </a:t>
            </a:r>
          </a:p>
        </p:txBody>
      </p:sp>
      <p:sp>
        <p:nvSpPr>
          <p:cNvPr id="35" name="Pentagon 34"/>
          <p:cNvSpPr/>
          <p:nvPr/>
        </p:nvSpPr>
        <p:spPr>
          <a:xfrm>
            <a:off x="658504" y="5704820"/>
            <a:ext cx="2133600" cy="68580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সঠিক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উত্তরঃ</a:t>
            </a:r>
            <a:endParaRPr lang="en-US" sz="3200" b="1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3F81EE73-13D7-400B-B7FD-2BA04D070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9" y="381000"/>
            <a:ext cx="3675185" cy="256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4810"/>
      </p:ext>
    </p:extLst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0625 -0.111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-5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2" grpId="0"/>
      <p:bldP spid="21" grpId="0"/>
      <p:bldP spid="21" grpId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3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>
            <a:off x="0" y="6477000"/>
            <a:ext cx="91440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 rot="16200000">
            <a:off x="-3333750" y="3143250"/>
            <a:ext cx="70485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 rot="16200000">
            <a:off x="5715000" y="3238500"/>
            <a:ext cx="68580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6938"/>
            <a:ext cx="51054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৩।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ভেক্টরের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দৈর্ঘ্য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না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থাকলে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তাকে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ভেক্টর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বলে</a:t>
            </a:r>
            <a:r>
              <a:rPr lang="en-US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?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3550" y="390525"/>
            <a:ext cx="160020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0307" y="2158306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শূন্য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sz="20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8146" y="1567189"/>
            <a:ext cx="6096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dirty="0"/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2992273" y="1502809"/>
            <a:ext cx="609600" cy="460612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খ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15" name="Oval 14"/>
          <p:cNvSpPr/>
          <p:nvPr/>
        </p:nvSpPr>
        <p:spPr>
          <a:xfrm>
            <a:off x="410853" y="2312392"/>
            <a:ext cx="6096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16" name="Oval 15"/>
          <p:cNvSpPr/>
          <p:nvPr/>
        </p:nvSpPr>
        <p:spPr>
          <a:xfrm>
            <a:off x="2971800" y="2286000"/>
            <a:ext cx="6096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ঘ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01873" y="1356092"/>
            <a:ext cx="1905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বিপরীত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600" y="22961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সমান্তরাল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4090" y="147640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ভেক্টর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8199" y="3131522"/>
            <a:ext cx="8534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অসীম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সরলরেখার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বিশেষ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তাকে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? </a:t>
            </a:r>
          </a:p>
        </p:txBody>
      </p:sp>
      <p:sp>
        <p:nvSpPr>
          <p:cNvPr id="24" name="Oval 23"/>
          <p:cNvSpPr/>
          <p:nvPr/>
        </p:nvSpPr>
        <p:spPr>
          <a:xfrm>
            <a:off x="533400" y="3886200"/>
            <a:ext cx="609600" cy="609600"/>
          </a:xfrm>
          <a:prstGeom prst="ellipse">
            <a:avLst/>
          </a:prstGeom>
          <a:solidFill>
            <a:srgbClr val="FF66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ক</a:t>
            </a:r>
            <a:r>
              <a:rPr lang="en-US" dirty="0"/>
              <a:t> </a:t>
            </a:r>
          </a:p>
        </p:txBody>
      </p:sp>
      <p:sp>
        <p:nvSpPr>
          <p:cNvPr id="25" name="Oval 24"/>
          <p:cNvSpPr/>
          <p:nvPr/>
        </p:nvSpPr>
        <p:spPr>
          <a:xfrm>
            <a:off x="2743200" y="3962400"/>
            <a:ext cx="609600" cy="533400"/>
          </a:xfrm>
          <a:prstGeom prst="ellipse">
            <a:avLst/>
          </a:prstGeom>
          <a:solidFill>
            <a:srgbClr val="FF66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খ</a:t>
            </a:r>
            <a:r>
              <a:rPr lang="en-US" dirty="0"/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4724400" y="3962400"/>
            <a:ext cx="609600" cy="533400"/>
          </a:xfrm>
          <a:prstGeom prst="ellipse">
            <a:avLst/>
          </a:prstGeom>
          <a:solidFill>
            <a:srgbClr val="FF66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গ</a:t>
            </a:r>
            <a:r>
              <a:rPr lang="en-US" dirty="0"/>
              <a:t> </a:t>
            </a:r>
          </a:p>
        </p:txBody>
      </p:sp>
      <p:sp>
        <p:nvSpPr>
          <p:cNvPr id="27" name="Oval 26"/>
          <p:cNvSpPr/>
          <p:nvPr/>
        </p:nvSpPr>
        <p:spPr>
          <a:xfrm>
            <a:off x="6781800" y="3962400"/>
            <a:ext cx="609600" cy="533400"/>
          </a:xfrm>
          <a:prstGeom prst="ellipse">
            <a:avLst/>
          </a:prstGeom>
          <a:solidFill>
            <a:srgbClr val="FF66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ঘ</a:t>
            </a:r>
            <a:r>
              <a:rPr lang="en-US" dirty="0"/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000" y="4038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রেখা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2800" y="4038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আদি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রেখা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5900" y="3933295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000" b="1" dirty="0" err="1">
                <a:latin typeface="Shonar Bangla" pitchFamily="34" charset="0"/>
                <a:cs typeface="Shonar Bangla" pitchFamily="34" charset="0"/>
              </a:rPr>
              <a:t>সরলরেখা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15200" y="40386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ধারক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রেখা</a:t>
            </a:r>
            <a:endParaRPr lang="en-US" sz="28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-838200" y="2362200"/>
            <a:ext cx="685800" cy="685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5600" y="5029200"/>
            <a:ext cx="1066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Shonar Bangla" pitchFamily="34" charset="0"/>
                <a:cs typeface="Shonar Bangla" pitchFamily="34" charset="0"/>
              </a:rPr>
              <a:t>ভুল</a:t>
            </a:r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267200" y="5029200"/>
            <a:ext cx="22098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Shonar Bangla" pitchFamily="34" charset="0"/>
                <a:cs typeface="Shonar Bangla" pitchFamily="34" charset="0"/>
              </a:rPr>
              <a:t>সঠিক</a:t>
            </a:r>
            <a:r>
              <a:rPr lang="en-US" sz="6000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38900" y="493362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বৃত্তে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ক্লিক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latin typeface="Shonar Bangla" pitchFamily="34" charset="0"/>
                <a:cs typeface="Shonar Bangla" pitchFamily="34" charset="0"/>
              </a:rPr>
              <a:t>করুন</a:t>
            </a:r>
            <a:r>
              <a:rPr lang="en-US" sz="2800" b="1" dirty="0">
                <a:latin typeface="Shonar Bangla" pitchFamily="34" charset="0"/>
                <a:cs typeface="Shonar Bangla" pitchFamily="34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3A04D79-847B-4028-B32A-1B432FCDF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399"/>
            <a:ext cx="3467100" cy="221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2481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31 C 0.00834 -0.00648 0.01424 -0.00879 0.02118 -0.0155 C 0.05851 -0.00116 0.09341 0.0037 0.13264 0.00856 C 0.14254 -0.03747 0.13368 -0.09274 0.13091 -0.1413 C 0.13143 -0.14385 0.13091 -0.14847 0.13264 -0.14917 C 0.13473 -0.14986 0.13594 -0.14501 0.13785 -0.14385 C 0.14271 -0.14084 0.16355 -0.1339 0.16945 -0.13321 C 0.18629 -0.13159 0.20313 -0.13136 0.21997 -0.13044 C 0.27761 -0.13136 0.33542 -0.13159 0.39306 -0.13321 C 0.40747 -0.1339 0.39358 -0.13922 0.40521 -0.13321 C 0.41077 -0.09875 0.4125 -0.06175 0.4125 -0.02636 " pathEditMode="relative" rAng="0" ptsTypes="ffffffffffA">
                                      <p:cBhvr>
                                        <p:cTn id="6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/>
      <p:bldP spid="32" grpId="0" animBg="1"/>
      <p:bldP spid="34" grpId="0" animBg="1"/>
      <p:bldP spid="34" grpId="1" animBg="1"/>
      <p:bldP spid="34" grpId="2" animBg="1"/>
      <p:bldP spid="36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057400"/>
            <a:ext cx="91440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346" y="1332399"/>
            <a:ext cx="7924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বাড়ীর</a:t>
            </a:r>
            <a:r>
              <a:rPr lang="en-US" sz="4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r>
              <a:rPr lang="en-US" sz="40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90600" y="2819400"/>
            <a:ext cx="6934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বিপরীত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শূন্য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প্রতীকের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সাহায্যে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। </a:t>
            </a:r>
          </a:p>
        </p:txBody>
      </p:sp>
      <p:pic>
        <p:nvPicPr>
          <p:cNvPr id="11" name="Picture 10" descr="sddd.jpg"/>
          <p:cNvPicPr>
            <a:picLocks noChangeAspect="1"/>
          </p:cNvPicPr>
          <p:nvPr/>
        </p:nvPicPr>
        <p:blipFill>
          <a:blip r:embed="rId2"/>
          <a:srcRect l="2597" t="13333" r="3896" b="13333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2" name="Picture 11" descr="sddd.jpg"/>
          <p:cNvPicPr>
            <a:picLocks noChangeAspect="1"/>
          </p:cNvPicPr>
          <p:nvPr/>
        </p:nvPicPr>
        <p:blipFill>
          <a:blip r:embed="rId2"/>
          <a:srcRect l="2597" t="13333" r="3896" b="13333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</p:spPr>
      </p:pic>
      <p:pic>
        <p:nvPicPr>
          <p:cNvPr id="13" name="Picture 12" descr="sddd.jpg"/>
          <p:cNvPicPr>
            <a:picLocks noChangeAspect="1"/>
          </p:cNvPicPr>
          <p:nvPr/>
        </p:nvPicPr>
        <p:blipFill>
          <a:blip r:embed="rId2"/>
          <a:srcRect l="2597" t="13333" r="3896" b="13333"/>
          <a:stretch>
            <a:fillRect/>
          </a:stretch>
        </p:blipFill>
        <p:spPr>
          <a:xfrm rot="5400000" flipV="1">
            <a:off x="5562600" y="2971800"/>
            <a:ext cx="6553200" cy="609600"/>
          </a:xfrm>
          <a:prstGeom prst="rect">
            <a:avLst/>
          </a:prstGeom>
        </p:spPr>
      </p:pic>
      <p:pic>
        <p:nvPicPr>
          <p:cNvPr id="16" name="Picture 15" descr="sddd.jpg"/>
          <p:cNvPicPr>
            <a:picLocks noChangeAspect="1"/>
          </p:cNvPicPr>
          <p:nvPr/>
        </p:nvPicPr>
        <p:blipFill>
          <a:blip r:embed="rId2"/>
          <a:srcRect l="2597" t="13333" r="3896" b="13333"/>
          <a:stretch>
            <a:fillRect/>
          </a:stretch>
        </p:blipFill>
        <p:spPr>
          <a:xfrm rot="5400000" flipV="1">
            <a:off x="-2971800" y="2971800"/>
            <a:ext cx="6553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51988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flower-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4800600"/>
            <a:ext cx="3505200" cy="1752600"/>
          </a:xfrm>
          <a:prstGeom prst="rect">
            <a:avLst/>
          </a:prstGeom>
        </p:spPr>
      </p:pic>
      <p:pic>
        <p:nvPicPr>
          <p:cNvPr id="28" name="Picture 27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21116">
            <a:off x="7666937" y="5171097"/>
            <a:ext cx="1814512" cy="995850"/>
          </a:xfrm>
          <a:prstGeom prst="rect">
            <a:avLst/>
          </a:prstGeom>
        </p:spPr>
      </p:pic>
      <p:pic>
        <p:nvPicPr>
          <p:cNvPr id="30" name="Picture 29" descr="tree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32315" flipV="1">
            <a:off x="-216918" y="5180511"/>
            <a:ext cx="1814512" cy="1066800"/>
          </a:xfrm>
          <a:prstGeom prst="rect">
            <a:avLst/>
          </a:prstGeom>
        </p:spPr>
      </p:pic>
      <p:pic>
        <p:nvPicPr>
          <p:cNvPr id="19" name="Picture 18" descr="walk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057400"/>
            <a:ext cx="1066800" cy="2037644"/>
          </a:xfrm>
          <a:prstGeom prst="rect">
            <a:avLst/>
          </a:prstGeom>
        </p:spPr>
      </p:pic>
      <p:pic>
        <p:nvPicPr>
          <p:cNvPr id="16" name="Picture 15" descr="walk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810000" y="2133600"/>
            <a:ext cx="1614487" cy="2276475"/>
          </a:xfrm>
          <a:prstGeom prst="rect">
            <a:avLst/>
          </a:prstGeom>
        </p:spPr>
      </p:pic>
      <p:pic>
        <p:nvPicPr>
          <p:cNvPr id="18" name="Picture 17" descr="tumblr_nypqkaV2um1u7zwtro1_128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3048000" y="2286000"/>
            <a:ext cx="16002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01" y="4995020"/>
            <a:ext cx="87222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8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সবাইকে ধন্যবাদ</a:t>
            </a:r>
            <a:endParaRPr lang="en-US" sz="11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7" name="Picture 16" descr="walk.jpg"/>
          <p:cNvPicPr>
            <a:picLocks noChangeAspect="1"/>
          </p:cNvPicPr>
          <p:nvPr/>
        </p:nvPicPr>
        <p:blipFill>
          <a:blip r:embed="rId7"/>
          <a:srcRect l="2827" t="5882" r="61841" b="11765"/>
          <a:stretch>
            <a:fillRect/>
          </a:stretch>
        </p:blipFill>
        <p:spPr>
          <a:xfrm flipH="1">
            <a:off x="228600" y="1828800"/>
            <a:ext cx="1905000" cy="2590800"/>
          </a:xfrm>
          <a:prstGeom prst="rect">
            <a:avLst/>
          </a:prstGeom>
        </p:spPr>
      </p:pic>
      <p:pic>
        <p:nvPicPr>
          <p:cNvPr id="21" name="Picture 20" descr="animation-running-car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  <p:pic>
        <p:nvPicPr>
          <p:cNvPr id="24" name="Picture 23" descr="rest-and-motion_1401686023337.gif"/>
          <p:cNvPicPr>
            <a:picLocks noChangeAspect="1"/>
          </p:cNvPicPr>
          <p:nvPr/>
        </p:nvPicPr>
        <p:blipFill>
          <a:blip r:embed="rId9"/>
          <a:srcRect l="16846" t="3439" r="20072"/>
          <a:stretch>
            <a:fillRect/>
          </a:stretch>
        </p:blipFill>
        <p:spPr>
          <a:xfrm flipH="1">
            <a:off x="1600200" y="2514600"/>
            <a:ext cx="1676400" cy="1738312"/>
          </a:xfrm>
          <a:prstGeom prst="rect">
            <a:avLst/>
          </a:prstGeom>
        </p:spPr>
      </p:pic>
      <p:pic>
        <p:nvPicPr>
          <p:cNvPr id="26" name="Picture 25" descr="sdgrdf.jpg"/>
          <p:cNvPicPr>
            <a:picLocks noChangeAspect="1"/>
          </p:cNvPicPr>
          <p:nvPr/>
        </p:nvPicPr>
        <p:blipFill>
          <a:blip r:embed="rId10"/>
          <a:srcRect l="7843" t="11823" r="5882" b="29064"/>
          <a:stretch>
            <a:fillRect/>
          </a:stretch>
        </p:blipFill>
        <p:spPr>
          <a:xfrm flipH="1">
            <a:off x="6095999" y="276581"/>
            <a:ext cx="1676400" cy="1143000"/>
          </a:xfrm>
          <a:prstGeom prst="rect">
            <a:avLst/>
          </a:prstGeom>
        </p:spPr>
      </p:pic>
      <p:pic>
        <p:nvPicPr>
          <p:cNvPr id="29" name="Picture 28" descr="field.jpg"/>
          <p:cNvPicPr>
            <a:picLocks noChangeAspect="1"/>
          </p:cNvPicPr>
          <p:nvPr/>
        </p:nvPicPr>
        <p:blipFill>
          <a:blip r:embed="rId11"/>
          <a:srcRect t="88761"/>
          <a:stretch>
            <a:fillRect/>
          </a:stretch>
        </p:blipFill>
        <p:spPr>
          <a:xfrm>
            <a:off x="110866" y="4098627"/>
            <a:ext cx="9144000" cy="685800"/>
          </a:xfrm>
          <a:prstGeom prst="rect">
            <a:avLst/>
          </a:prstGeom>
        </p:spPr>
      </p:pic>
      <p:pic>
        <p:nvPicPr>
          <p:cNvPr id="32" name="Picture 31" descr="sdff.jpg"/>
          <p:cNvPicPr>
            <a:picLocks noChangeAspect="1"/>
          </p:cNvPicPr>
          <p:nvPr/>
        </p:nvPicPr>
        <p:blipFill>
          <a:blip r:embed="rId12"/>
          <a:srcRect l="3624" t="3333" r="84811" b="3333"/>
          <a:stretch>
            <a:fillRect/>
          </a:stretch>
        </p:blipFill>
        <p:spPr>
          <a:xfrm flipH="1">
            <a:off x="8915400" y="0"/>
            <a:ext cx="228600" cy="6858000"/>
          </a:xfrm>
          <a:prstGeom prst="rect">
            <a:avLst/>
          </a:prstGeom>
        </p:spPr>
      </p:pic>
      <p:pic>
        <p:nvPicPr>
          <p:cNvPr id="33" name="Picture 32" descr="sdff.jpg"/>
          <p:cNvPicPr>
            <a:picLocks noChangeAspect="1"/>
          </p:cNvPicPr>
          <p:nvPr/>
        </p:nvPicPr>
        <p:blipFill>
          <a:blip r:embed="rId12"/>
          <a:srcRect l="3624" t="3333" r="84811" b="3333"/>
          <a:stretch>
            <a:fillRect/>
          </a:stretch>
        </p:blipFill>
        <p:spPr>
          <a:xfrm flipH="1">
            <a:off x="-1" y="0"/>
            <a:ext cx="228600" cy="6858000"/>
          </a:xfrm>
          <a:prstGeom prst="rect">
            <a:avLst/>
          </a:prstGeom>
        </p:spPr>
      </p:pic>
      <p:pic>
        <p:nvPicPr>
          <p:cNvPr id="36" name="Picture 35" descr="sdff.jpg"/>
          <p:cNvPicPr>
            <a:picLocks noChangeAspect="1"/>
          </p:cNvPicPr>
          <p:nvPr/>
        </p:nvPicPr>
        <p:blipFill>
          <a:blip r:embed="rId12"/>
          <a:srcRect l="3624" t="3333" r="84811" b="3333"/>
          <a:stretch>
            <a:fillRect/>
          </a:stretch>
        </p:blipFill>
        <p:spPr>
          <a:xfrm rot="16200000">
            <a:off x="4419600" y="2133600"/>
            <a:ext cx="304800" cy="9144000"/>
          </a:xfrm>
          <a:prstGeom prst="rect">
            <a:avLst/>
          </a:prstGeom>
        </p:spPr>
      </p:pic>
      <p:pic>
        <p:nvPicPr>
          <p:cNvPr id="37" name="Picture 36" descr="sdff.jpg"/>
          <p:cNvPicPr>
            <a:picLocks noChangeAspect="1"/>
          </p:cNvPicPr>
          <p:nvPr/>
        </p:nvPicPr>
        <p:blipFill>
          <a:blip r:embed="rId12"/>
          <a:srcRect l="3624" t="3333" r="84811" b="3333"/>
          <a:stretch>
            <a:fillRect/>
          </a:stretch>
        </p:blipFill>
        <p:spPr>
          <a:xfrm rot="16200000">
            <a:off x="4435475" y="-4435475"/>
            <a:ext cx="273050" cy="9144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0813" y="30419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কোটচা</a:t>
            </a:r>
            <a:r>
              <a:rPr lang="bn-IN" b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ঁদপুর</a:t>
            </a:r>
            <a:endParaRPr lang="en-US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3692772-6627-4D39-945C-1CF8A3D52C4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873252"/>
            <a:ext cx="2854883" cy="289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553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448681" cy="897881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7200" dirty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9" y="4419600"/>
            <a:ext cx="4686299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হুমায়ুন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>
                <a:latin typeface="NikoshBAN" pitchFamily="2" charset="0"/>
                <a:cs typeface="NikoshBAN" pitchFamily="2" charset="0"/>
              </a:rPr>
              <a:t> সহকারী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শিক্ষক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as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মোবাইল-০১৭৯৯০৬৬০৩৩</a:t>
            </a:r>
          </a:p>
          <a:p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Email : smhkabir2@gamil.com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6571" y="2690812"/>
            <a:ext cx="3688557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শ্রেণিঃ</a:t>
            </a:r>
            <a:r>
              <a:rPr lang="en-US" sz="4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নবম-দশম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IN" sz="4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বিষয়ঃ</a:t>
            </a:r>
            <a:r>
              <a:rPr lang="en-US" sz="4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উচ্চতর</a:t>
            </a:r>
            <a:r>
              <a:rPr lang="en-US" sz="4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4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গণিত</a:t>
            </a:r>
          </a:p>
          <a:p>
            <a:r>
              <a:rPr lang="bn-IN" sz="4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অধ্যায়ঃ</a:t>
            </a:r>
            <a:r>
              <a:rPr lang="en-US" sz="4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দ্বাদশ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en-US" sz="4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সময়ঃ</a:t>
            </a:r>
            <a:r>
              <a:rPr lang="en-US" sz="4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 ৪৫ </a:t>
            </a:r>
            <a:r>
              <a:rPr lang="en-US" sz="4400" b="1" dirty="0" err="1">
                <a:latin typeface="Shonar Bangla" panose="020B0502040204020203" pitchFamily="34" charset="0"/>
                <a:cs typeface="Shonar Bangla" panose="020B0502040204020203" pitchFamily="34" charset="0"/>
              </a:rPr>
              <a:t>মিনিট</a:t>
            </a:r>
            <a:endParaRPr lang="bn-IN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r>
              <a:rPr lang="bn-IN" sz="4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তারিখঃ </a:t>
            </a:r>
            <a:r>
              <a:rPr lang="en-US" sz="4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২৪</a:t>
            </a:r>
            <a:r>
              <a:rPr lang="bn-IN" sz="4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/০</a:t>
            </a:r>
            <a:r>
              <a:rPr lang="en-US" sz="4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৯</a:t>
            </a:r>
            <a:r>
              <a:rPr lang="bn-IN" sz="4400" b="1" dirty="0">
                <a:latin typeface="Shonar Bangla" panose="020B0502040204020203" pitchFamily="34" charset="0"/>
                <a:cs typeface="Shonar Bangla" panose="020B0502040204020203" pitchFamily="34" charset="0"/>
              </a:rPr>
              <a:t>/১৬</a:t>
            </a:r>
            <a:endParaRPr lang="en-US" sz="4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1600" y="16764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পাঠ পরিচিতি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25" name="Picture 24" descr="sdff.jpg"/>
          <p:cNvPicPr>
            <a:picLocks noChangeAspect="1"/>
          </p:cNvPicPr>
          <p:nvPr/>
        </p:nvPicPr>
        <p:blipFill>
          <a:blip r:embed="rId3"/>
          <a:srcRect l="3624" t="3333" r="84811" b="3333"/>
          <a:stretch>
            <a:fillRect/>
          </a:stretch>
        </p:blipFill>
        <p:spPr>
          <a:xfrm>
            <a:off x="-685800" y="0"/>
            <a:ext cx="914399" cy="7239000"/>
          </a:xfrm>
          <a:prstGeom prst="rect">
            <a:avLst/>
          </a:prstGeom>
        </p:spPr>
      </p:pic>
      <p:pic>
        <p:nvPicPr>
          <p:cNvPr id="26" name="Picture 25" descr="sdff.jpg"/>
          <p:cNvPicPr>
            <a:picLocks noChangeAspect="1"/>
          </p:cNvPicPr>
          <p:nvPr/>
        </p:nvPicPr>
        <p:blipFill>
          <a:blip r:embed="rId3"/>
          <a:srcRect l="3624" t="3333" r="84811" b="3333"/>
          <a:stretch>
            <a:fillRect/>
          </a:stretch>
        </p:blipFill>
        <p:spPr>
          <a:xfrm>
            <a:off x="8686800" y="0"/>
            <a:ext cx="457200" cy="7239000"/>
          </a:xfrm>
          <a:prstGeom prst="rect">
            <a:avLst/>
          </a:prstGeom>
        </p:spPr>
      </p:pic>
      <p:pic>
        <p:nvPicPr>
          <p:cNvPr id="27" name="Picture 26" descr="sdff.jpg"/>
          <p:cNvPicPr>
            <a:picLocks noChangeAspect="1"/>
          </p:cNvPicPr>
          <p:nvPr/>
        </p:nvPicPr>
        <p:blipFill>
          <a:blip r:embed="rId3"/>
          <a:srcRect l="3624" t="3333" r="84811" b="3333"/>
          <a:stretch>
            <a:fillRect/>
          </a:stretch>
        </p:blipFill>
        <p:spPr>
          <a:xfrm rot="16200000">
            <a:off x="4224020" y="-3995421"/>
            <a:ext cx="467360" cy="8458201"/>
          </a:xfrm>
          <a:prstGeom prst="rect">
            <a:avLst/>
          </a:prstGeom>
        </p:spPr>
      </p:pic>
      <p:pic>
        <p:nvPicPr>
          <p:cNvPr id="28" name="Picture 27" descr="sdff.jpg"/>
          <p:cNvPicPr>
            <a:picLocks noChangeAspect="1"/>
          </p:cNvPicPr>
          <p:nvPr/>
        </p:nvPicPr>
        <p:blipFill>
          <a:blip r:embed="rId3"/>
          <a:srcRect l="3624" t="3333" r="84811" b="3333"/>
          <a:stretch>
            <a:fillRect/>
          </a:stretch>
        </p:blipFill>
        <p:spPr>
          <a:xfrm rot="16200000">
            <a:off x="4305304" y="2781299"/>
            <a:ext cx="381000" cy="8534401"/>
          </a:xfrm>
          <a:prstGeom prst="rect">
            <a:avLst/>
          </a:prstGeom>
        </p:spPr>
      </p:pic>
      <p:pic>
        <p:nvPicPr>
          <p:cNvPr id="29" name="Picture 28" descr="cvv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556">
            <a:off x="3434475" y="1359735"/>
            <a:ext cx="1223562" cy="5029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7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5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7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r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777" y="1008785"/>
            <a:ext cx="5271052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এসো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দেখি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685800" y="4313095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গাড়িটি</a:t>
            </a:r>
            <a:r>
              <a:rPr lang="en-US" sz="36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600" b="1" dirty="0" smtClean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কোটচাঁদ</a:t>
            </a:r>
            <a:r>
              <a:rPr lang="en-US" sz="3600" b="1" dirty="0" err="1" smtClean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পুরের</a:t>
            </a:r>
            <a:r>
              <a:rPr lang="en-US" sz="3600" b="1" dirty="0" smtClean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দিকে</a:t>
            </a:r>
            <a:r>
              <a:rPr lang="en-US" sz="36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যাচ্ছে</a:t>
            </a:r>
            <a:r>
              <a:rPr lang="en-US" sz="36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36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দেখানো</a:t>
            </a:r>
            <a:r>
              <a:rPr lang="en-US" sz="36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36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।    </a:t>
            </a:r>
            <a:endParaRPr lang="en-US" sz="4000" b="1" dirty="0">
              <a:solidFill>
                <a:srgbClr val="21EB56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615" y="5222776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ছবিতে</a:t>
            </a:r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দেখা</a:t>
            </a:r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যাচ্ছে</a:t>
            </a:r>
            <a:r>
              <a:rPr lang="en-US" sz="3600" b="1" dirty="0">
                <a:solidFill>
                  <a:srgbClr val="0070C0"/>
                </a:solidFill>
                <a:latin typeface="Shonar Bangla" pitchFamily="34" charset="0"/>
                <a:cs typeface="Shonar Bangla" pitchFamily="34" charset="0"/>
              </a:rPr>
              <a:t> ? </a:t>
            </a:r>
            <a:r>
              <a:rPr lang="en-US" sz="44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039988"/>
            <a:ext cx="998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ট্রাফিক</a:t>
            </a:r>
            <a:r>
              <a:rPr lang="en-US" sz="3600" b="1" dirty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পুলিশ</a:t>
            </a:r>
            <a:r>
              <a:rPr lang="en-US" sz="3600" b="1" dirty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গাড়ির</a:t>
            </a:r>
            <a:r>
              <a:rPr lang="en-US" sz="3600" b="1" dirty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3600" b="1" dirty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নির্দেশ</a:t>
            </a:r>
            <a:r>
              <a:rPr lang="en-US" sz="3600" b="1" dirty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করছেন</a:t>
            </a:r>
            <a:r>
              <a:rPr lang="en-US" sz="3600" b="1" dirty="0">
                <a:solidFill>
                  <a:srgbClr val="FFC000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13" name="Picture 12" descr="animation-running-car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514"/>
            <a:ext cx="9144000" cy="1228951"/>
          </a:xfrm>
          <a:prstGeom prst="rect">
            <a:avLst/>
          </a:prstGeom>
        </p:spPr>
      </p:pic>
      <p:pic>
        <p:nvPicPr>
          <p:cNvPr id="20" name="Picture 19" descr="indicator (2).jpg"/>
          <p:cNvPicPr>
            <a:picLocks noChangeAspect="1"/>
          </p:cNvPicPr>
          <p:nvPr/>
        </p:nvPicPr>
        <p:blipFill>
          <a:blip r:embed="rId4"/>
          <a:srcRect l="4348" t="12214" r="4348" b="41985"/>
          <a:stretch>
            <a:fillRect/>
          </a:stretch>
        </p:blipFill>
        <p:spPr>
          <a:xfrm flipH="1">
            <a:off x="5638799" y="845511"/>
            <a:ext cx="1600200" cy="9906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2599" y="845511"/>
            <a:ext cx="254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কোটচাঁদ</a:t>
            </a:r>
            <a:r>
              <a:rPr lang="en-US" sz="2000" b="1" dirty="0" err="1" smtClean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পুর</a:t>
            </a:r>
            <a:endParaRPr lang="en-US" sz="2000" b="1" dirty="0">
              <a:solidFill>
                <a:schemeClr val="bg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36469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এখন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ছবিতে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দেখা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যাচ্ছে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?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    </a:t>
            </a:r>
            <a:endParaRPr lang="en-US" sz="36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7" name="Curved Up Arrow 26"/>
          <p:cNvSpPr/>
          <p:nvPr/>
        </p:nvSpPr>
        <p:spPr>
          <a:xfrm rot="16200000">
            <a:off x="6471559" y="1333501"/>
            <a:ext cx="3276600" cy="1981198"/>
          </a:xfrm>
          <a:prstGeom prst="curved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3" grpId="1"/>
      <p:bldP spid="12" grpId="0"/>
      <p:bldP spid="12" grpId="1"/>
      <p:bldP spid="22" grpId="0"/>
      <p:bldP spid="25" grpId="0"/>
      <p:bldP spid="25" grpId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391400" y="4796970"/>
            <a:ext cx="1295400" cy="1778744"/>
          </a:xfrm>
          <a:prstGeom prst="rect">
            <a:avLst/>
          </a:prstGeom>
        </p:spPr>
      </p:pic>
      <p:pic>
        <p:nvPicPr>
          <p:cNvPr id="16" name="Picture 15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2441" flipV="1">
            <a:off x="499712" y="4791548"/>
            <a:ext cx="1371600" cy="1762914"/>
          </a:xfrm>
          <a:prstGeom prst="rect">
            <a:avLst/>
          </a:prstGeom>
        </p:spPr>
      </p:pic>
      <p:pic>
        <p:nvPicPr>
          <p:cNvPr id="14" name="Picture 13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95030" y="304800"/>
            <a:ext cx="1295400" cy="1345455"/>
          </a:xfrm>
          <a:prstGeom prst="rect">
            <a:avLst/>
          </a:prstGeom>
        </p:spPr>
      </p:pic>
      <p:pic>
        <p:nvPicPr>
          <p:cNvPr id="13" name="Picture 12" descr="fdsxfrf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84" y="304800"/>
            <a:ext cx="1523999" cy="13454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914400"/>
            <a:ext cx="35505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b="1" i="1" dirty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আজকের পাঠ- </a:t>
            </a:r>
            <a:endParaRPr lang="en-US" sz="5400" b="1" i="1" dirty="0">
              <a:solidFill>
                <a:srgbClr val="C0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4200" y="2514600"/>
            <a:ext cx="419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সমতলীয়</a:t>
            </a: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60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ভেক্টর</a:t>
            </a:r>
            <a:endParaRPr lang="en-US" sz="6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60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সদিক</a:t>
            </a: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60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6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)  </a:t>
            </a:r>
          </a:p>
        </p:txBody>
      </p:sp>
      <p:pic>
        <p:nvPicPr>
          <p:cNvPr id="28" name="Picture 27" descr="trifiq pol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752600"/>
            <a:ext cx="2543695" cy="3886200"/>
          </a:xfrm>
          <a:prstGeom prst="rect">
            <a:avLst/>
          </a:prstGeom>
        </p:spPr>
      </p:pic>
      <p:pic>
        <p:nvPicPr>
          <p:cNvPr id="9" name="Picture 8" descr="a.jpg"/>
          <p:cNvPicPr>
            <a:picLocks noChangeAspect="1"/>
          </p:cNvPicPr>
          <p:nvPr/>
        </p:nvPicPr>
        <p:blipFill>
          <a:blip r:embed="rId4"/>
          <a:srcRect l="71681" r="2023"/>
          <a:stretch>
            <a:fillRect/>
          </a:stretch>
        </p:blipFill>
        <p:spPr>
          <a:xfrm>
            <a:off x="0" y="0"/>
            <a:ext cx="457200" cy="6858000"/>
          </a:xfrm>
          <a:prstGeom prst="rect">
            <a:avLst/>
          </a:prstGeom>
        </p:spPr>
      </p:pic>
      <p:pic>
        <p:nvPicPr>
          <p:cNvPr id="10" name="Picture 9" descr="a.jpg"/>
          <p:cNvPicPr>
            <a:picLocks noChangeAspect="1"/>
          </p:cNvPicPr>
          <p:nvPr/>
        </p:nvPicPr>
        <p:blipFill>
          <a:blip r:embed="rId4"/>
          <a:srcRect l="71681" r="2023"/>
          <a:stretch>
            <a:fillRect/>
          </a:stretch>
        </p:blipFill>
        <p:spPr>
          <a:xfrm rot="16200000">
            <a:off x="4419600" y="2438400"/>
            <a:ext cx="381000" cy="8458200"/>
          </a:xfrm>
          <a:prstGeom prst="rect">
            <a:avLst/>
          </a:prstGeom>
        </p:spPr>
      </p:pic>
      <p:pic>
        <p:nvPicPr>
          <p:cNvPr id="11" name="Picture 10" descr="a.jpg"/>
          <p:cNvPicPr>
            <a:picLocks noChangeAspect="1"/>
          </p:cNvPicPr>
          <p:nvPr/>
        </p:nvPicPr>
        <p:blipFill>
          <a:blip r:embed="rId4"/>
          <a:srcRect l="71681" r="2023"/>
          <a:stretch>
            <a:fillRect/>
          </a:stretch>
        </p:blipFill>
        <p:spPr>
          <a:xfrm>
            <a:off x="8686800" y="0"/>
            <a:ext cx="457200" cy="6858000"/>
          </a:xfrm>
          <a:prstGeom prst="rect">
            <a:avLst/>
          </a:prstGeom>
        </p:spPr>
      </p:pic>
      <p:pic>
        <p:nvPicPr>
          <p:cNvPr id="12" name="Picture 11" descr="a.jpg"/>
          <p:cNvPicPr>
            <a:picLocks noChangeAspect="1"/>
          </p:cNvPicPr>
          <p:nvPr/>
        </p:nvPicPr>
        <p:blipFill>
          <a:blip r:embed="rId4"/>
          <a:srcRect l="71681" r="2023"/>
          <a:stretch>
            <a:fillRect/>
          </a:stretch>
        </p:blipFill>
        <p:spPr>
          <a:xfrm rot="16200000">
            <a:off x="4419600" y="-4038600"/>
            <a:ext cx="381000" cy="845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8371" y="2633657"/>
            <a:ext cx="8305800" cy="13280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8"/>
            <a:r>
              <a:rPr lang="bn-IN" sz="40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১।</a:t>
            </a:r>
            <a:r>
              <a:rPr lang="bn-IN" sz="36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স্কেলার</a:t>
            </a:r>
            <a:r>
              <a:rPr lang="en-US" sz="32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রাশি</a:t>
            </a:r>
            <a:r>
              <a:rPr lang="en-US" sz="32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32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ভেক্টর</a:t>
            </a:r>
            <a:r>
              <a:rPr lang="en-US" sz="32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রাশি</a:t>
            </a:r>
            <a:r>
              <a:rPr lang="en-US" sz="32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বর্ণনা</a:t>
            </a:r>
            <a:r>
              <a:rPr lang="en-US" sz="32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করতে</a:t>
            </a:r>
            <a:r>
              <a:rPr lang="en-US" sz="32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32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পারবে।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3901744"/>
            <a:ext cx="8305800" cy="1123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8"/>
            <a:r>
              <a:rPr lang="bn-IN" sz="32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২।</a:t>
            </a:r>
            <a:r>
              <a:rPr lang="en-US" sz="28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ভেক্টর</a:t>
            </a:r>
            <a:r>
              <a:rPr lang="en-US" sz="28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রাশির</a:t>
            </a:r>
            <a:r>
              <a:rPr lang="en-US" sz="28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প্রতিরূপ</a:t>
            </a:r>
            <a:r>
              <a:rPr lang="en-US" sz="28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হিসেবে</a:t>
            </a:r>
            <a:r>
              <a:rPr lang="en-US" sz="28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ভেক্টর</a:t>
            </a:r>
            <a:r>
              <a:rPr lang="bn-IN" sz="28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ব্যাখ্যা  করতে পারবে।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4876800"/>
            <a:ext cx="8305800" cy="1191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lvl="8"/>
            <a:r>
              <a:rPr lang="bn-IN" sz="32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  <a:sym typeface="Wingdings" panose="05000000000000000000" pitchFamily="2" charset="2"/>
              </a:rPr>
              <a:t>৩।</a:t>
            </a:r>
            <a:r>
              <a:rPr lang="bn-IN" sz="28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ভেক্টরের</a:t>
            </a:r>
            <a:r>
              <a:rPr lang="en-US" sz="28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ধারক</a:t>
            </a:r>
            <a:r>
              <a:rPr lang="en-US" sz="28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সমতা,বিপরীত</a:t>
            </a:r>
            <a:r>
              <a:rPr lang="en-US" sz="28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ভেক্টর,শূন্য</a:t>
            </a:r>
            <a:r>
              <a:rPr lang="en-US" sz="28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ভেক্টর</a:t>
            </a:r>
            <a:r>
              <a:rPr lang="en-US" sz="28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2800" b="1" dirty="0" err="1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ব্যাখ্যা</a:t>
            </a:r>
            <a:r>
              <a:rPr lang="en-US" sz="28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32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করতে পারবে।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80333" r="11849" b="8238"/>
          <a:stretch/>
        </p:blipFill>
        <p:spPr>
          <a:xfrm>
            <a:off x="4762" y="-45481"/>
            <a:ext cx="9139238" cy="3679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80333" r="11849" b="8238"/>
          <a:stretch/>
        </p:blipFill>
        <p:spPr>
          <a:xfrm>
            <a:off x="4762" y="6521396"/>
            <a:ext cx="9139238" cy="3679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80333" r="11849" b="8238"/>
          <a:stretch/>
        </p:blipFill>
        <p:spPr>
          <a:xfrm rot="16200000">
            <a:off x="5719850" y="3373137"/>
            <a:ext cx="6526455" cy="3679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t="80333" r="11849" b="8238"/>
          <a:stretch/>
        </p:blipFill>
        <p:spPr>
          <a:xfrm rot="16200000">
            <a:off x="-3059041" y="3380287"/>
            <a:ext cx="6526455" cy="353628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-274322" y="1921204"/>
            <a:ext cx="6492244" cy="707886"/>
          </a:xfrm>
          <a:prstGeom prst="homeP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28600" lvl="8" algn="ctr"/>
            <a:r>
              <a:rPr lang="bn-IN" sz="4000" b="1" dirty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এই পাঠ শেষে শিক্ষার্থীরা-</a:t>
            </a:r>
          </a:p>
        </p:txBody>
      </p:sp>
      <p:sp>
        <p:nvSpPr>
          <p:cNvPr id="18" name="Vertical Scroll 17"/>
          <p:cNvSpPr/>
          <p:nvPr/>
        </p:nvSpPr>
        <p:spPr>
          <a:xfrm>
            <a:off x="2971800" y="457200"/>
            <a:ext cx="3886200" cy="1295400"/>
          </a:xfrm>
          <a:prstGeom prst="verticalScroll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Shonar Bangla" pitchFamily="34" charset="0"/>
                <a:cs typeface="Shonar Bangla" pitchFamily="34" charset="0"/>
              </a:rPr>
              <a:t>শিখনফল</a:t>
            </a:r>
            <a:endParaRPr lang="en-US" sz="6000" b="1" dirty="0">
              <a:solidFill>
                <a:srgbClr val="C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213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tch.jpg"/>
          <p:cNvPicPr>
            <a:picLocks noChangeAspect="1"/>
          </p:cNvPicPr>
          <p:nvPr/>
        </p:nvPicPr>
        <p:blipFill>
          <a:blip r:embed="rId2"/>
          <a:srcRect l="17647" t="5145" r="20588" b="7395"/>
          <a:stretch>
            <a:fillRect/>
          </a:stretch>
        </p:blipFill>
        <p:spPr>
          <a:xfrm>
            <a:off x="648921" y="228600"/>
            <a:ext cx="1916206" cy="31024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4267200"/>
            <a:ext cx="77724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latin typeface="Shonar Bangla" pitchFamily="34" charset="0"/>
                <a:cs typeface="Shonar Bangla" pitchFamily="34" charset="0"/>
              </a:rPr>
              <a:t>এসব</a:t>
            </a:r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latin typeface="Shonar Bangla" pitchFamily="34" charset="0"/>
                <a:cs typeface="Shonar Bangla" pitchFamily="34" charset="0"/>
              </a:rPr>
              <a:t>পরিমাপের</a:t>
            </a:r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latin typeface="Shonar Bangla" pitchFamily="34" charset="0"/>
                <a:cs typeface="Shonar Bangla" pitchFamily="34" charset="0"/>
              </a:rPr>
              <a:t>দিকের</a:t>
            </a:r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latin typeface="Shonar Bangla" pitchFamily="34" charset="0"/>
                <a:cs typeface="Shonar Bangla" pitchFamily="34" charset="0"/>
              </a:rPr>
              <a:t>প্রয়োজন</a:t>
            </a:r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?  </a:t>
            </a:r>
          </a:p>
        </p:txBody>
      </p:sp>
      <p:pic>
        <p:nvPicPr>
          <p:cNvPr id="2" name="Picture 1" descr="cbv x.jpg"/>
          <p:cNvPicPr>
            <a:picLocks noChangeAspect="1"/>
          </p:cNvPicPr>
          <p:nvPr/>
        </p:nvPicPr>
        <p:blipFill>
          <a:blip r:embed="rId3"/>
          <a:srcRect r="91667"/>
          <a:stretch>
            <a:fillRect/>
          </a:stretch>
        </p:blipFill>
        <p:spPr>
          <a:xfrm>
            <a:off x="0" y="0"/>
            <a:ext cx="2286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0971" y="3344825"/>
            <a:ext cx="190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৫ </a:t>
            </a:r>
            <a:r>
              <a:rPr lang="en-US" sz="2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লিটার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</a:t>
            </a:r>
          </a:p>
        </p:txBody>
      </p:sp>
      <p:pic>
        <p:nvPicPr>
          <p:cNvPr id="4" name="Picture 3" descr="cbv x.jpg"/>
          <p:cNvPicPr>
            <a:picLocks noChangeAspect="1"/>
          </p:cNvPicPr>
          <p:nvPr/>
        </p:nvPicPr>
        <p:blipFill>
          <a:blip r:embed="rId3"/>
          <a:srcRect r="91667"/>
          <a:stretch>
            <a:fillRect/>
          </a:stretch>
        </p:blipFill>
        <p:spPr>
          <a:xfrm>
            <a:off x="8915400" y="0"/>
            <a:ext cx="228600" cy="6858000"/>
          </a:xfrm>
          <a:prstGeom prst="rect">
            <a:avLst/>
          </a:prstGeom>
        </p:spPr>
      </p:pic>
      <p:pic>
        <p:nvPicPr>
          <p:cNvPr id="5" name="Picture 4" descr="cbv x.jpg"/>
          <p:cNvPicPr>
            <a:picLocks noChangeAspect="1"/>
          </p:cNvPicPr>
          <p:nvPr/>
        </p:nvPicPr>
        <p:blipFill>
          <a:blip r:embed="rId3"/>
          <a:srcRect r="91667"/>
          <a:stretch>
            <a:fillRect/>
          </a:stretch>
        </p:blipFill>
        <p:spPr>
          <a:xfrm rot="16200000">
            <a:off x="4487267" y="2324098"/>
            <a:ext cx="228601" cy="8839202"/>
          </a:xfrm>
          <a:prstGeom prst="rect">
            <a:avLst/>
          </a:prstGeom>
        </p:spPr>
      </p:pic>
      <p:pic>
        <p:nvPicPr>
          <p:cNvPr id="6" name="Picture 5" descr="cbv x.jpg"/>
          <p:cNvPicPr>
            <a:picLocks noChangeAspect="1"/>
          </p:cNvPicPr>
          <p:nvPr/>
        </p:nvPicPr>
        <p:blipFill>
          <a:blip r:embed="rId3"/>
          <a:srcRect r="91667"/>
          <a:stretch>
            <a:fillRect/>
          </a:stretch>
        </p:blipFill>
        <p:spPr>
          <a:xfrm rot="16200000">
            <a:off x="4448435" y="-4448432"/>
            <a:ext cx="247135" cy="9144000"/>
          </a:xfrm>
          <a:prstGeom prst="rect">
            <a:avLst/>
          </a:prstGeom>
        </p:spPr>
      </p:pic>
      <p:pic>
        <p:nvPicPr>
          <p:cNvPr id="9" name="Picture 8" descr="ssds.jpg"/>
          <p:cNvPicPr>
            <a:picLocks noChangeAspect="1"/>
          </p:cNvPicPr>
          <p:nvPr/>
        </p:nvPicPr>
        <p:blipFill>
          <a:blip r:embed="rId4"/>
          <a:srcRect l="7692" t="11739"/>
          <a:stretch>
            <a:fillRect/>
          </a:stretch>
        </p:blipFill>
        <p:spPr>
          <a:xfrm>
            <a:off x="6210300" y="225047"/>
            <a:ext cx="2209800" cy="34528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1840" y="3497759"/>
            <a:ext cx="2307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১২০ </a:t>
            </a:r>
            <a:r>
              <a:rPr lang="en-US" sz="2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সে.মি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3107" y="3298684"/>
            <a:ext cx="285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১০টা ১০ </a:t>
            </a:r>
            <a:r>
              <a:rPr lang="en-US" sz="2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মিনিট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 </a:t>
            </a:r>
          </a:p>
        </p:txBody>
      </p:sp>
      <p:pic>
        <p:nvPicPr>
          <p:cNvPr id="14" name="Picture 13" descr="5 liter.jpg"/>
          <p:cNvPicPr>
            <a:picLocks noChangeAspect="1"/>
          </p:cNvPicPr>
          <p:nvPr/>
        </p:nvPicPr>
        <p:blipFill>
          <a:blip r:embed="rId5"/>
          <a:srcRect l="17857" t="5818" r="14286" b="9818"/>
          <a:stretch>
            <a:fillRect/>
          </a:stretch>
        </p:blipFill>
        <p:spPr>
          <a:xfrm>
            <a:off x="3733802" y="744694"/>
            <a:ext cx="1676400" cy="25587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71800" y="228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Shonar Bangla" pitchFamily="34" charset="0"/>
                <a:cs typeface="Shonar Bangla" pitchFamily="34" charset="0"/>
              </a:rPr>
              <a:t>এসো</a:t>
            </a:r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000" b="1" dirty="0" err="1">
                <a:latin typeface="Shonar Bangla" pitchFamily="34" charset="0"/>
                <a:cs typeface="Shonar Bangla" pitchFamily="34" charset="0"/>
              </a:rPr>
              <a:t>ছবি</a:t>
            </a:r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000" b="1" dirty="0" err="1">
                <a:latin typeface="Shonar Bangla" pitchFamily="34" charset="0"/>
                <a:cs typeface="Shonar Bangla" pitchFamily="34" charset="0"/>
              </a:rPr>
              <a:t>দেখি</a:t>
            </a:r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4267200"/>
            <a:ext cx="78486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>
                <a:latin typeface="Shonar Bangla" pitchFamily="34" charset="0"/>
                <a:cs typeface="Shonar Bangla" pitchFamily="34" charset="0"/>
              </a:rPr>
              <a:t>দৈর্ঘ্য,সময়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600" b="1" dirty="0" err="1">
                <a:latin typeface="Shonar Bangla" pitchFamily="34" charset="0"/>
                <a:cs typeface="Shonar Bangla" pitchFamily="34" charset="0"/>
              </a:rPr>
              <a:t>আয়তন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latin typeface="Shonar Bangla" pitchFamily="34" charset="0"/>
                <a:cs typeface="Shonar Bangla" pitchFamily="34" charset="0"/>
              </a:rPr>
              <a:t>পরিমাপের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latin typeface="Shonar Bangla" pitchFamily="34" charset="0"/>
                <a:cs typeface="Shonar Bangla" pitchFamily="34" charset="0"/>
              </a:rPr>
              <a:t>শুধু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latin typeface="Shonar Bangla" pitchFamily="34" charset="0"/>
                <a:cs typeface="Shonar Bangla" pitchFamily="34" charset="0"/>
              </a:rPr>
              <a:t>এককসহ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latin typeface="Shonar Bangla" pitchFamily="34" charset="0"/>
                <a:cs typeface="Shonar Bangla" pitchFamily="34" charset="0"/>
              </a:rPr>
              <a:t>পরিমাণ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latin typeface="Shonar Bangla" pitchFamily="34" charset="0"/>
                <a:cs typeface="Shonar Bangla" pitchFamily="34" charset="0"/>
              </a:rPr>
              <a:t>উল্লেখ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latin typeface="Shonar Bangla" pitchFamily="34" charset="0"/>
                <a:cs typeface="Shonar Bangla" pitchFamily="34" charset="0"/>
              </a:rPr>
              <a:t>করলেই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latin typeface="Shonar Bangla" pitchFamily="34" charset="0"/>
                <a:cs typeface="Shonar Bangla" pitchFamily="34" charset="0"/>
              </a:rPr>
              <a:t>চলে,দিকের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latin typeface="Shonar Bangla" pitchFamily="34" charset="0"/>
                <a:cs typeface="Shonar Bangla" pitchFamily="34" charset="0"/>
              </a:rPr>
              <a:t>প্রয়োজন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হয়না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।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0571" y="4238171"/>
            <a:ext cx="784860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কেবলমাত্র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এককসহ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পরিমাণ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দ্বারা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সম্পূর্ণরূপে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বোঝানো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যায়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তাকে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স্কেলার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অদিক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।   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যেমন-দৈর্ঘ্য,ভর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আয়তন,দ্রুতি,তাপমাত্রা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ইত্যাদি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from="(ppt_x)" to="(ppt_x+1)" calcmode="lin" valueType="num"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3" grpId="0"/>
      <p:bldP spid="11" grpId="0"/>
      <p:bldP spid="12" grpId="0"/>
      <p:bldP spid="16" grpId="0" animBg="1"/>
      <p:bldP spid="16" grpId="1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man-guy-walking-animated-gif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520" y="3676824"/>
            <a:ext cx="1097280" cy="2743200"/>
          </a:xfrm>
          <a:prstGeom prst="rect">
            <a:avLst/>
          </a:prstGeom>
        </p:spPr>
      </p:pic>
      <p:pic>
        <p:nvPicPr>
          <p:cNvPr id="26" name="Picture 25" descr="tree.jpg"/>
          <p:cNvPicPr>
            <a:picLocks noChangeAspect="1"/>
          </p:cNvPicPr>
          <p:nvPr/>
        </p:nvPicPr>
        <p:blipFill>
          <a:blip r:embed="rId3"/>
          <a:srcRect l="14612" t="6957" r="5023"/>
          <a:stretch>
            <a:fillRect/>
          </a:stretch>
        </p:blipFill>
        <p:spPr>
          <a:xfrm>
            <a:off x="0" y="0"/>
            <a:ext cx="1371600" cy="6629400"/>
          </a:xfrm>
          <a:prstGeom prst="rect">
            <a:avLst/>
          </a:prstGeom>
        </p:spPr>
      </p:pic>
      <p:pic>
        <p:nvPicPr>
          <p:cNvPr id="22" name="Picture 21" descr="man-guy-walking-animated-gif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3648363"/>
            <a:ext cx="1188720" cy="2971800"/>
          </a:xfrm>
          <a:prstGeom prst="rect">
            <a:avLst/>
          </a:prstGeom>
        </p:spPr>
      </p:pic>
      <p:pic>
        <p:nvPicPr>
          <p:cNvPr id="29" name="Picture 28" descr="images (1).jpg"/>
          <p:cNvPicPr>
            <a:picLocks noChangeAspect="1"/>
          </p:cNvPicPr>
          <p:nvPr/>
        </p:nvPicPr>
        <p:blipFill>
          <a:blip r:embed="rId4"/>
          <a:srcRect r="84556"/>
          <a:stretch>
            <a:fillRect/>
          </a:stretch>
        </p:blipFill>
        <p:spPr>
          <a:xfrm>
            <a:off x="8763000" y="0"/>
            <a:ext cx="381000" cy="6858000"/>
          </a:xfrm>
          <a:prstGeom prst="rect">
            <a:avLst/>
          </a:prstGeom>
        </p:spPr>
      </p:pic>
      <p:pic>
        <p:nvPicPr>
          <p:cNvPr id="30" name="Picture 29" descr="images (1).jpg"/>
          <p:cNvPicPr>
            <a:picLocks noChangeAspect="1"/>
          </p:cNvPicPr>
          <p:nvPr/>
        </p:nvPicPr>
        <p:blipFill>
          <a:blip r:embed="rId4"/>
          <a:srcRect r="84556"/>
          <a:stretch>
            <a:fillRect/>
          </a:stretch>
        </p:blipFill>
        <p:spPr>
          <a:xfrm>
            <a:off x="0" y="0"/>
            <a:ext cx="381000" cy="6858000"/>
          </a:xfrm>
          <a:prstGeom prst="rect">
            <a:avLst/>
          </a:prstGeom>
        </p:spPr>
      </p:pic>
      <p:pic>
        <p:nvPicPr>
          <p:cNvPr id="31" name="Picture 30" descr="images (1).jpg"/>
          <p:cNvPicPr>
            <a:picLocks noChangeAspect="1"/>
          </p:cNvPicPr>
          <p:nvPr/>
        </p:nvPicPr>
        <p:blipFill>
          <a:blip r:embed="rId4"/>
          <a:srcRect r="84556"/>
          <a:stretch>
            <a:fillRect/>
          </a:stretch>
        </p:blipFill>
        <p:spPr>
          <a:xfrm rot="16200000">
            <a:off x="4343400" y="-4038600"/>
            <a:ext cx="381000" cy="8458200"/>
          </a:xfrm>
          <a:prstGeom prst="rect">
            <a:avLst/>
          </a:prstGeom>
        </p:spPr>
      </p:pic>
      <p:pic>
        <p:nvPicPr>
          <p:cNvPr id="32" name="Picture 31" descr="images (1).jpg"/>
          <p:cNvPicPr>
            <a:picLocks noChangeAspect="1"/>
          </p:cNvPicPr>
          <p:nvPr/>
        </p:nvPicPr>
        <p:blipFill>
          <a:blip r:embed="rId4"/>
          <a:srcRect r="84556"/>
          <a:stretch>
            <a:fillRect/>
          </a:stretch>
        </p:blipFill>
        <p:spPr>
          <a:xfrm rot="16200000">
            <a:off x="4495800" y="-4038600"/>
            <a:ext cx="381000" cy="8458200"/>
          </a:xfrm>
          <a:prstGeom prst="rect">
            <a:avLst/>
          </a:prstGeom>
        </p:spPr>
      </p:pic>
      <p:pic>
        <p:nvPicPr>
          <p:cNvPr id="33" name="Picture 32" descr="images (1).jpg"/>
          <p:cNvPicPr>
            <a:picLocks noChangeAspect="1"/>
          </p:cNvPicPr>
          <p:nvPr/>
        </p:nvPicPr>
        <p:blipFill>
          <a:blip r:embed="rId4"/>
          <a:srcRect r="84556"/>
          <a:stretch>
            <a:fillRect/>
          </a:stretch>
        </p:blipFill>
        <p:spPr>
          <a:xfrm rot="16200000">
            <a:off x="4229100" y="2324100"/>
            <a:ext cx="609600" cy="84582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447800" y="3447871"/>
            <a:ext cx="6736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ধরা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যাক,লোকটি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গাছের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গোড়া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১০০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মিটার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হাঁটল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। এ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দূরত্ব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দিয়ে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অবস্থান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জানা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যাবে</a:t>
            </a:r>
            <a:r>
              <a:rPr lang="en-US" sz="28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?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73480" y="2675461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লোকটি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১০০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মিটার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দূরে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আছে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সত্য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কিন্তু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ঠিক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জায়গায়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আছে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যাবে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না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।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127760" y="541885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লোকটির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অবস্থান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জানার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জানা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দরকার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? </a:t>
            </a:r>
            <a:r>
              <a:rPr lang="en-US" sz="36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5707741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>
                <a:latin typeface="Shonar Bangla" pitchFamily="34" charset="0"/>
                <a:cs typeface="Shonar Bangla" pitchFamily="34" charset="0"/>
              </a:rPr>
              <a:t>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1100" y="4718310"/>
            <a:ext cx="773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যদি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লোকটি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১০০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মিটার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দক্ষিণ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দিকে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হেটে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গেছে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তাহলে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নিশ্চিতভাবে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অবস্থান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জানা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যাবে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।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1100" y="1748539"/>
            <a:ext cx="74882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নির্দিষ্ট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দিকে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লোকটির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অবস্থানের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পরিবর্তন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হলো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সরণ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এটি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24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r>
              <a:rPr lang="en-US" sz="3200" b="1" dirty="0">
                <a:solidFill>
                  <a:srgbClr val="21EB56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225232"/>
            <a:ext cx="624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রাশিকে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সম্পূর্ণরূপে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প্রকাশ</a:t>
            </a:r>
            <a:r>
              <a:rPr lang="en-US" sz="2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করার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জন্য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তার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পরিমাণ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উভয়ের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প্রয়োজন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তাকে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সদিক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বা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বলা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হয়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।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যেমন-সরণ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বেগ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ত্বরণ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ওজন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বল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ইত্যাদি</a:t>
            </a:r>
            <a:r>
              <a:rPr lang="en-US" sz="24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2800" y="996964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নিচের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দৃশ্যটি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লক্ষ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latin typeface="Shonar Bangla" pitchFamily="34" charset="0"/>
                <a:cs typeface="Shonar Bangla" pitchFamily="34" charset="0"/>
              </a:rPr>
              <a:t>কর</a:t>
            </a:r>
            <a:r>
              <a:rPr lang="en-US" sz="2400" b="1" dirty="0">
                <a:latin typeface="Shonar Bangla" pitchFamily="34" charset="0"/>
                <a:cs typeface="Shonar Bangla" pitchFamily="34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65173 0.0055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87" y="27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5" grpId="0"/>
      <p:bldP spid="35" grpId="2"/>
      <p:bldP spid="36" grpId="2"/>
      <p:bldP spid="36" grpId="3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13"/>
          <p:cNvSpPr/>
          <p:nvPr/>
        </p:nvSpPr>
        <p:spPr>
          <a:xfrm>
            <a:off x="544206" y="353199"/>
            <a:ext cx="2286000" cy="2286000"/>
          </a:xfrm>
          <a:prstGeom prst="frame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>
            <a:off x="-15241" y="6667500"/>
            <a:ext cx="914400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>
            <a:off x="163204" y="15354"/>
            <a:ext cx="91440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 rot="16200000">
            <a:off x="-3333750" y="3333750"/>
            <a:ext cx="70485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1429" r="12500" b="4762"/>
          <a:stretch/>
        </p:blipFill>
        <p:spPr>
          <a:xfrm rot="16200000">
            <a:off x="5429250" y="3333750"/>
            <a:ext cx="7048500" cy="38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384981"/>
            <a:ext cx="21336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একক</a:t>
            </a:r>
            <a:r>
              <a:rPr lang="en-US" sz="54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r>
              <a:rPr lang="en-US" sz="54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609600"/>
            <a:ext cx="1676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সময়ঃ</a:t>
            </a:r>
            <a:r>
              <a:rPr lang="en-US" sz="60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5800" y="1295400"/>
            <a:ext cx="190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৫</a:t>
            </a:r>
            <a:r>
              <a:rPr lang="en-US" sz="40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মিনিট</a:t>
            </a:r>
            <a:r>
              <a:rPr lang="en-US" sz="4000" b="1" dirty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" y="3059668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স্কেলার</a:t>
            </a:r>
            <a:r>
              <a:rPr lang="en-US" sz="4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4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4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রাশি</a:t>
            </a:r>
            <a:r>
              <a:rPr lang="en-US" sz="4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আলাদা</a:t>
            </a:r>
            <a:r>
              <a:rPr lang="en-US" sz="4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করঃ</a:t>
            </a:r>
            <a:endParaRPr lang="en-US" sz="4800" b="1" dirty="0">
              <a:solidFill>
                <a:srgbClr val="FF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দৈর্ঘ্য,সরণ,ভর,আয়তন,বেগ,ত্বরন,তাপমাত্রা,ওজন</a:t>
            </a:r>
            <a:r>
              <a:rPr lang="en-US" sz="40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40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বল</a:t>
            </a:r>
            <a:r>
              <a:rPr lang="en-US" sz="40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544051123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960" y="31845"/>
            <a:ext cx="914989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</p:pic>
      <p:pic>
        <p:nvPicPr>
          <p:cNvPr id="6" name="Picture 5" descr="hamilt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46403">
            <a:off x="3193128" y="1653597"/>
            <a:ext cx="2461200" cy="31414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entagon 14"/>
          <p:cNvSpPr/>
          <p:nvPr/>
        </p:nvSpPr>
        <p:spPr>
          <a:xfrm>
            <a:off x="404356" y="2384286"/>
            <a:ext cx="3124200" cy="6096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জন্মঃ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৪ </a:t>
            </a:r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আগষ্ট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, ১৮০৫  </a:t>
            </a:r>
          </a:p>
        </p:txBody>
      </p:sp>
      <p:sp>
        <p:nvSpPr>
          <p:cNvPr id="16" name="Pentagon 15"/>
          <p:cNvSpPr/>
          <p:nvPr/>
        </p:nvSpPr>
        <p:spPr>
          <a:xfrm flipH="1">
            <a:off x="5486400" y="2209800"/>
            <a:ext cx="2438400" cy="4572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পদার্থবিদ</a:t>
            </a:r>
            <a:endParaRPr lang="en-US" sz="3200" dirty="0"/>
          </a:p>
        </p:txBody>
      </p:sp>
      <p:sp>
        <p:nvSpPr>
          <p:cNvPr id="17" name="Pentagon 16"/>
          <p:cNvSpPr/>
          <p:nvPr/>
        </p:nvSpPr>
        <p:spPr>
          <a:xfrm flipH="1">
            <a:off x="5562600" y="3276600"/>
            <a:ext cx="2438400" cy="4572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জ্যোতির্বিদ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/>
          </a:p>
        </p:txBody>
      </p:sp>
      <p:sp>
        <p:nvSpPr>
          <p:cNvPr id="18" name="Pentagon 17"/>
          <p:cNvSpPr/>
          <p:nvPr/>
        </p:nvSpPr>
        <p:spPr>
          <a:xfrm>
            <a:off x="138915" y="3505200"/>
            <a:ext cx="3048000" cy="4572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Shonar Bangla" pitchFamily="34" charset="0"/>
                <a:cs typeface="Shonar Bangla" pitchFamily="34" charset="0"/>
              </a:rPr>
              <a:t>গণিতবিদ</a:t>
            </a:r>
            <a:r>
              <a:rPr lang="en-US" sz="3200" b="1" dirty="0">
                <a:latin typeface="Shonar Bangla" pitchFamily="34" charset="0"/>
                <a:cs typeface="Shonar Bangla" pitchFamily="34" charset="0"/>
              </a:rPr>
              <a:t>  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457200" y="228600"/>
            <a:ext cx="845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ভেক্টর</a:t>
            </a:r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Vactor</a:t>
            </a:r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শব্দটির</a:t>
            </a:r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উৎপত্তি</a:t>
            </a:r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ল্যাটিন</a:t>
            </a:r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শব্দ</a:t>
            </a:r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Vehere</a:t>
            </a:r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36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to carry.</a:t>
            </a:r>
            <a:r>
              <a:rPr lang="en-US" sz="4800" b="1" dirty="0">
                <a:solidFill>
                  <a:srgbClr val="FF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44070" y="4156463"/>
            <a:ext cx="7848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উইলিয়াম</a:t>
            </a:r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রোয়ান</a:t>
            </a:r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হ্যামিলটন</a:t>
            </a:r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8600" y="5029200"/>
            <a:ext cx="853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১৮৪৩ </a:t>
            </a:r>
            <a:r>
              <a:rPr lang="en-US" sz="4000" b="1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সালে</a:t>
            </a:r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তিনি</a:t>
            </a:r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প্রথম</a:t>
            </a:r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ভেক্টরের</a:t>
            </a:r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ধারণা</a:t>
            </a:r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প্রদান</a:t>
            </a:r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করেন</a:t>
            </a:r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।</a:t>
            </a:r>
            <a:r>
              <a:rPr lang="en-US" sz="4000" b="1" dirty="0">
                <a:latin typeface="Shonar Bangla" pitchFamily="34" charset="0"/>
                <a:cs typeface="Shonar Bangla" pitchFamily="34" charset="0"/>
              </a:rPr>
              <a:t> 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828800" y="5715000"/>
            <a:ext cx="4641146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মৃত্যুঃ</a:t>
            </a:r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 ২ </a:t>
            </a:r>
            <a:r>
              <a:rPr lang="en-US" sz="4000" b="1" dirty="0" err="1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সেপ্টেম্বর</a:t>
            </a:r>
            <a:r>
              <a:rPr lang="en-US" sz="4000" b="1" dirty="0">
                <a:solidFill>
                  <a:schemeClr val="bg1"/>
                </a:solidFill>
                <a:latin typeface="Shonar Bangla" pitchFamily="34" charset="0"/>
                <a:cs typeface="Shonar Bangla" pitchFamily="34" charset="0"/>
              </a:rPr>
              <a:t>, ১৮৬৫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6200000">
            <a:off x="4457700" y="-4457700"/>
            <a:ext cx="228600" cy="9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16200000">
            <a:off x="4457700" y="2171700"/>
            <a:ext cx="228600" cy="9144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-3315712" y="3428206"/>
            <a:ext cx="6858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5603306" y="3428206"/>
            <a:ext cx="68580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 flipH="1">
            <a:off x="72570" y="99562"/>
            <a:ext cx="8991600" cy="147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01604" y="6730998"/>
            <a:ext cx="8984340" cy="1270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22" grpId="0"/>
      <p:bldP spid="23" grpId="0"/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791</Words>
  <Application>Microsoft Office PowerPoint</Application>
  <PresentationFormat>On-screen Show (4:3)</PresentationFormat>
  <Paragraphs>179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NikoshBAN</vt:lpstr>
      <vt:lpstr>Shonar Bangla</vt:lpstr>
      <vt:lpstr>SutonnyMJ</vt:lpstr>
      <vt:lpstr>Vrinda</vt:lpstr>
      <vt:lpstr>Wingdings</vt:lpstr>
      <vt:lpstr>Wingdings 2</vt:lpstr>
      <vt:lpstr>Office Theme</vt:lpstr>
      <vt:lpstr>PowerPoint Presentation</vt:lpstr>
      <vt:lpstr>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 PC</dc:creator>
  <cp:lastModifiedBy>Windows User</cp:lastModifiedBy>
  <cp:revision>407</cp:revision>
  <dcterms:created xsi:type="dcterms:W3CDTF">2006-08-16T00:00:00Z</dcterms:created>
  <dcterms:modified xsi:type="dcterms:W3CDTF">2019-11-30T02:06:05Z</dcterms:modified>
</cp:coreProperties>
</file>