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2" r:id="rId11"/>
    <p:sldId id="27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9B67-E850-4BB1-A3C4-92213B08D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43274-9744-4BCB-A1D7-BC23E7CE3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D78F0E-A43B-440C-A8A8-459D68B43F84}"/>
              </a:ext>
            </a:extLst>
          </p:cNvPr>
          <p:cNvSpPr txBox="1"/>
          <p:nvPr/>
        </p:nvSpPr>
        <p:spPr>
          <a:xfrm>
            <a:off x="2323476" y="734523"/>
            <a:ext cx="3666388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7D6D1C-BD4C-4A2E-90A4-E726A988B81A}"/>
              </a:ext>
            </a:extLst>
          </p:cNvPr>
          <p:cNvSpPr txBox="1"/>
          <p:nvPr/>
        </p:nvSpPr>
        <p:spPr>
          <a:xfrm>
            <a:off x="164897" y="2983040"/>
            <a:ext cx="1012649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আয়ত</a:t>
            </a:r>
            <a:r>
              <a:rPr lang="en-US" sz="4400" dirty="0"/>
              <a:t> ও </a:t>
            </a:r>
            <a:r>
              <a:rPr lang="en-US" sz="4400" dirty="0" err="1"/>
              <a:t>বর্গ</a:t>
            </a:r>
            <a:r>
              <a:rPr lang="en-US" sz="4400" dirty="0"/>
              <a:t> </a:t>
            </a:r>
            <a:r>
              <a:rPr lang="en-US" sz="4400" dirty="0" err="1"/>
              <a:t>এর</a:t>
            </a:r>
            <a:r>
              <a:rPr lang="en-US" sz="44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িষ্ঠ্য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49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E58971-CEB6-4E04-A8E9-332E0B79012F}"/>
              </a:ext>
            </a:extLst>
          </p:cNvPr>
          <p:cNvSpPr txBox="1"/>
          <p:nvPr/>
        </p:nvSpPr>
        <p:spPr>
          <a:xfrm>
            <a:off x="2530260" y="789140"/>
            <a:ext cx="5125121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A26D5-8EB0-44C2-9333-20E53B04FBDC}"/>
              </a:ext>
            </a:extLst>
          </p:cNvPr>
          <p:cNvSpPr txBox="1"/>
          <p:nvPr/>
        </p:nvSpPr>
        <p:spPr>
          <a:xfrm>
            <a:off x="526093" y="2743200"/>
            <a:ext cx="924003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১০০ পৃষ্ঠা খুলে ১০.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</a:p>
        </p:txBody>
      </p:sp>
    </p:spTree>
    <p:extLst>
      <p:ext uri="{BB962C8B-B14F-4D97-AF65-F5344CB8AC3E}">
        <p14:creationId xmlns:p14="http://schemas.microsoft.com/office/powerpoint/2010/main" val="224656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A98B7F-757F-427A-80BB-FB07D6CF041F}"/>
              </a:ext>
            </a:extLst>
          </p:cNvPr>
          <p:cNvSpPr txBox="1"/>
          <p:nvPr/>
        </p:nvSpPr>
        <p:spPr>
          <a:xfrm>
            <a:off x="3207896" y="599609"/>
            <a:ext cx="3550972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299D6-14AC-4A41-AA15-7B902C704E6C}"/>
              </a:ext>
            </a:extLst>
          </p:cNvPr>
          <p:cNvSpPr txBox="1"/>
          <p:nvPr/>
        </p:nvSpPr>
        <p:spPr>
          <a:xfrm>
            <a:off x="1394091" y="2548329"/>
            <a:ext cx="7463903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এসো</a:t>
            </a:r>
            <a:r>
              <a:rPr lang="en-US" sz="4400" dirty="0"/>
              <a:t> </a:t>
            </a:r>
            <a:r>
              <a:rPr lang="en-US" sz="4400" dirty="0" err="1"/>
              <a:t>আমরা</a:t>
            </a:r>
            <a:r>
              <a:rPr lang="en-US" sz="4400" dirty="0"/>
              <a:t> </a:t>
            </a:r>
            <a:r>
              <a:rPr lang="en-US" sz="4400" dirty="0" err="1"/>
              <a:t>নিচের</a:t>
            </a:r>
            <a:r>
              <a:rPr lang="en-US" sz="4400" dirty="0"/>
              <a:t> </a:t>
            </a:r>
            <a:r>
              <a:rPr lang="en-US" sz="4400" dirty="0" err="1"/>
              <a:t>চিত্র</a:t>
            </a:r>
            <a:r>
              <a:rPr lang="en-US" sz="4400" dirty="0"/>
              <a:t> </a:t>
            </a:r>
            <a:r>
              <a:rPr lang="en-US" sz="4400" dirty="0" err="1"/>
              <a:t>টি</a:t>
            </a:r>
            <a:r>
              <a:rPr lang="en-US" sz="4400" dirty="0"/>
              <a:t> </a:t>
            </a:r>
            <a:r>
              <a:rPr lang="en-US" sz="4400" dirty="0" err="1"/>
              <a:t>ভালোভাবে</a:t>
            </a:r>
            <a:r>
              <a:rPr lang="en-US" sz="4400" dirty="0"/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েখি</a:t>
            </a:r>
            <a:endParaRPr lang="en-US" sz="4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F916E-EA07-4439-B6C8-B631EBFE16EF}"/>
              </a:ext>
            </a:extLst>
          </p:cNvPr>
          <p:cNvCxnSpPr>
            <a:cxnSpLocks/>
          </p:cNvCxnSpPr>
          <p:nvPr/>
        </p:nvCxnSpPr>
        <p:spPr>
          <a:xfrm>
            <a:off x="2830882" y="5536502"/>
            <a:ext cx="21544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1C6E94-5184-4B5B-9FB2-A62DAD421C23}"/>
              </a:ext>
            </a:extLst>
          </p:cNvPr>
          <p:cNvCxnSpPr>
            <a:cxnSpLocks/>
          </p:cNvCxnSpPr>
          <p:nvPr/>
        </p:nvCxnSpPr>
        <p:spPr>
          <a:xfrm>
            <a:off x="2820444" y="4323568"/>
            <a:ext cx="21544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3E327B-9C55-4AB4-91E0-782BC21A5B60}"/>
              </a:ext>
            </a:extLst>
          </p:cNvPr>
          <p:cNvCxnSpPr>
            <a:cxnSpLocks/>
          </p:cNvCxnSpPr>
          <p:nvPr/>
        </p:nvCxnSpPr>
        <p:spPr>
          <a:xfrm>
            <a:off x="2835058" y="4338182"/>
            <a:ext cx="0" cy="123590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F5AFA7-D11C-4365-8BA9-17A6B9A2676C}"/>
              </a:ext>
            </a:extLst>
          </p:cNvPr>
          <p:cNvCxnSpPr>
            <a:cxnSpLocks/>
          </p:cNvCxnSpPr>
          <p:nvPr/>
        </p:nvCxnSpPr>
        <p:spPr>
          <a:xfrm>
            <a:off x="4991618" y="4302692"/>
            <a:ext cx="0" cy="123590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33497AE-52E7-4FA3-B8DD-1BF27D9713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84111" y="3477600"/>
            <a:ext cx="933189" cy="803169"/>
          </a:xfrm>
          <a:prstGeom prst="bentConnector3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74A08F7-B360-4547-B87F-139F3C435B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74713" y="4694710"/>
            <a:ext cx="933189" cy="803169"/>
          </a:xfrm>
          <a:prstGeom prst="bentConnector3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68DCF4-3779-47F3-BA85-3260709494A1}"/>
              </a:ext>
            </a:extLst>
          </p:cNvPr>
          <p:cNvCxnSpPr>
            <a:cxnSpLocks/>
          </p:cNvCxnSpPr>
          <p:nvPr/>
        </p:nvCxnSpPr>
        <p:spPr>
          <a:xfrm>
            <a:off x="3707704" y="421501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42DF3DE-34A5-4303-AF40-94174AAB086A}"/>
              </a:ext>
            </a:extLst>
          </p:cNvPr>
          <p:cNvCxnSpPr>
            <a:cxnSpLocks/>
          </p:cNvCxnSpPr>
          <p:nvPr/>
        </p:nvCxnSpPr>
        <p:spPr>
          <a:xfrm>
            <a:off x="3860104" y="4217098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68CB60-7D0E-4ED7-8809-4CCF277FEAB8}"/>
              </a:ext>
            </a:extLst>
          </p:cNvPr>
          <p:cNvCxnSpPr>
            <a:cxnSpLocks/>
          </p:cNvCxnSpPr>
          <p:nvPr/>
        </p:nvCxnSpPr>
        <p:spPr>
          <a:xfrm>
            <a:off x="3924822" y="539663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0A91788-06D4-4950-A39D-DD5959C00A6E}"/>
              </a:ext>
            </a:extLst>
          </p:cNvPr>
          <p:cNvCxnSpPr>
            <a:cxnSpLocks/>
          </p:cNvCxnSpPr>
          <p:nvPr/>
        </p:nvCxnSpPr>
        <p:spPr>
          <a:xfrm flipH="1" flipV="1">
            <a:off x="2555310" y="4939576"/>
            <a:ext cx="519832" cy="82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CEBC40-1B8E-4F7C-A852-E9B1A05187A4}"/>
              </a:ext>
            </a:extLst>
          </p:cNvPr>
          <p:cNvCxnSpPr>
            <a:cxnSpLocks/>
          </p:cNvCxnSpPr>
          <p:nvPr/>
        </p:nvCxnSpPr>
        <p:spPr>
          <a:xfrm>
            <a:off x="4031294" y="541542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640861-CC95-4C55-9A68-7613BDB3E43C}"/>
              </a:ext>
            </a:extLst>
          </p:cNvPr>
          <p:cNvCxnSpPr>
            <a:cxnSpLocks/>
          </p:cNvCxnSpPr>
          <p:nvPr/>
        </p:nvCxnSpPr>
        <p:spPr>
          <a:xfrm flipH="1" flipV="1">
            <a:off x="4736922" y="5004294"/>
            <a:ext cx="519832" cy="82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4BC8877-1935-4F25-8F34-5B3DFAED0E81}"/>
              </a:ext>
            </a:extLst>
          </p:cNvPr>
          <p:cNvSpPr txBox="1"/>
          <p:nvPr/>
        </p:nvSpPr>
        <p:spPr>
          <a:xfrm>
            <a:off x="5423773" y="3378897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বাহু সমান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EF66D6-560B-4802-B033-9B5F422375A5}"/>
              </a:ext>
            </a:extLst>
          </p:cNvPr>
          <p:cNvSpPr txBox="1"/>
          <p:nvPr/>
        </p:nvSpPr>
        <p:spPr>
          <a:xfrm>
            <a:off x="5799552" y="4400812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কোণ সমকোণ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5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2AE3CC-B5BE-4102-AEA1-8F39313E1AA6}"/>
              </a:ext>
            </a:extLst>
          </p:cNvPr>
          <p:cNvSpPr/>
          <p:nvPr/>
        </p:nvSpPr>
        <p:spPr>
          <a:xfrm>
            <a:off x="1941532" y="1064712"/>
            <a:ext cx="5874706" cy="2793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151995-DF65-457A-9206-4C112D3444BD}"/>
              </a:ext>
            </a:extLst>
          </p:cNvPr>
          <p:cNvCxnSpPr>
            <a:cxnSpLocks/>
          </p:cNvCxnSpPr>
          <p:nvPr/>
        </p:nvCxnSpPr>
        <p:spPr>
          <a:xfrm flipV="1">
            <a:off x="1929006" y="1114817"/>
            <a:ext cx="5874706" cy="270562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2F61DC-8457-4C31-AE66-D223C5525D40}"/>
              </a:ext>
            </a:extLst>
          </p:cNvPr>
          <p:cNvCxnSpPr>
            <a:cxnSpLocks/>
          </p:cNvCxnSpPr>
          <p:nvPr/>
        </p:nvCxnSpPr>
        <p:spPr>
          <a:xfrm>
            <a:off x="1941532" y="1077239"/>
            <a:ext cx="5862180" cy="27431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F0909CA-4402-4601-9040-3D01C822C62C}"/>
              </a:ext>
            </a:extLst>
          </p:cNvPr>
          <p:cNvSpPr/>
          <p:nvPr/>
        </p:nvSpPr>
        <p:spPr>
          <a:xfrm rot="10800000">
            <a:off x="6488482" y="1565753"/>
            <a:ext cx="17550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B0E077-6299-4171-9DD9-56FA75787192}"/>
              </a:ext>
            </a:extLst>
          </p:cNvPr>
          <p:cNvSpPr txBox="1"/>
          <p:nvPr/>
        </p:nvSpPr>
        <p:spPr>
          <a:xfrm>
            <a:off x="8267179" y="1515649"/>
            <a:ext cx="1869423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কর্ণ দ্বয় সমান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DA802D-AF7E-468D-A39D-F99D1A84C880}"/>
              </a:ext>
            </a:extLst>
          </p:cNvPr>
          <p:cNvSpPr txBox="1"/>
          <p:nvPr/>
        </p:nvSpPr>
        <p:spPr>
          <a:xfrm>
            <a:off x="4171165" y="313151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B102F8-500D-4C7D-97E4-5AEA655E4435}"/>
              </a:ext>
            </a:extLst>
          </p:cNvPr>
          <p:cNvSpPr txBox="1"/>
          <p:nvPr/>
        </p:nvSpPr>
        <p:spPr>
          <a:xfrm>
            <a:off x="1365337" y="1077238"/>
            <a:ext cx="712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আয়তের বৈশিষ্ঠ্য গুলো খাতায় লিখিঃ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92C03F-55CA-4A29-90E1-A74A393373B4}"/>
              </a:ext>
            </a:extLst>
          </p:cNvPr>
          <p:cNvSpPr txBox="1"/>
          <p:nvPr/>
        </p:nvSpPr>
        <p:spPr>
          <a:xfrm>
            <a:off x="1365337" y="2066795"/>
            <a:ext cx="7192995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১- আয়তের বিপরীত বাহু সমান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২- আয়তের কোণগলো সমকোণ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৩- আয়তের কর্ণদ্বয় সমান   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C623DE-6558-497C-8BB8-A6F59C53B85F}"/>
              </a:ext>
            </a:extLst>
          </p:cNvPr>
          <p:cNvCxnSpPr>
            <a:cxnSpLocks/>
          </p:cNvCxnSpPr>
          <p:nvPr/>
        </p:nvCxnSpPr>
        <p:spPr>
          <a:xfrm flipH="1">
            <a:off x="3373681" y="1432149"/>
            <a:ext cx="12526" cy="23559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F7077C-A25B-4360-A4D8-9877E84D65AE}"/>
              </a:ext>
            </a:extLst>
          </p:cNvPr>
          <p:cNvCxnSpPr>
            <a:cxnSpLocks/>
          </p:cNvCxnSpPr>
          <p:nvPr/>
        </p:nvCxnSpPr>
        <p:spPr>
          <a:xfrm>
            <a:off x="3359065" y="3781818"/>
            <a:ext cx="248015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686E6C0-F278-454B-AC7C-764375640801}"/>
              </a:ext>
            </a:extLst>
          </p:cNvPr>
          <p:cNvCxnSpPr>
            <a:cxnSpLocks/>
          </p:cNvCxnSpPr>
          <p:nvPr/>
        </p:nvCxnSpPr>
        <p:spPr>
          <a:xfrm>
            <a:off x="3371591" y="1432149"/>
            <a:ext cx="248015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3D622D-F03A-4140-BA63-E9653C937AA5}"/>
              </a:ext>
            </a:extLst>
          </p:cNvPr>
          <p:cNvCxnSpPr>
            <a:cxnSpLocks/>
          </p:cNvCxnSpPr>
          <p:nvPr/>
        </p:nvCxnSpPr>
        <p:spPr>
          <a:xfrm flipH="1">
            <a:off x="5839218" y="1432149"/>
            <a:ext cx="45928" cy="234966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861998B5-0BB4-4D0C-A4B8-2DD260E580C7}"/>
              </a:ext>
            </a:extLst>
          </p:cNvPr>
          <p:cNvSpPr/>
          <p:nvPr/>
        </p:nvSpPr>
        <p:spPr>
          <a:xfrm rot="10800000">
            <a:off x="5912287" y="23173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E7E0F7B-9D03-4335-9BEB-ECEAC6FBA895}"/>
              </a:ext>
            </a:extLst>
          </p:cNvPr>
          <p:cNvSpPr/>
          <p:nvPr/>
        </p:nvSpPr>
        <p:spPr>
          <a:xfrm rot="5400000">
            <a:off x="4060527" y="65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C1AA955C-C97D-483E-849F-AF1F69D2B82A}"/>
              </a:ext>
            </a:extLst>
          </p:cNvPr>
          <p:cNvSpPr/>
          <p:nvPr/>
        </p:nvSpPr>
        <p:spPr>
          <a:xfrm rot="16200000">
            <a:off x="4050089" y="4050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1E8D0C4B-4EDE-4001-A1A1-3A16FE04894A}"/>
              </a:ext>
            </a:extLst>
          </p:cNvPr>
          <p:cNvSpPr/>
          <p:nvPr/>
        </p:nvSpPr>
        <p:spPr>
          <a:xfrm>
            <a:off x="2373693" y="24488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EB345A-A2B8-4F64-8991-29C3E9EFCC31}"/>
              </a:ext>
            </a:extLst>
          </p:cNvPr>
          <p:cNvSpPr txBox="1"/>
          <p:nvPr/>
        </p:nvSpPr>
        <p:spPr>
          <a:xfrm>
            <a:off x="2304790" y="150314"/>
            <a:ext cx="949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87D69B-E610-4BA5-8751-77EFC050382F}"/>
              </a:ext>
            </a:extLst>
          </p:cNvPr>
          <p:cNvSpPr txBox="1"/>
          <p:nvPr/>
        </p:nvSpPr>
        <p:spPr>
          <a:xfrm>
            <a:off x="7053533" y="1002082"/>
            <a:ext cx="4182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প্রত্যেক বাহু সমান</a:t>
            </a:r>
          </a:p>
          <a:p>
            <a:endParaRPr lang="bn-IN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প্রত্যেক কোণ সমকোণ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4D48072-372E-410D-A0CD-15BF6E2D4968}"/>
              </a:ext>
            </a:extLst>
          </p:cNvPr>
          <p:cNvCxnSpPr>
            <a:cxnSpLocks/>
          </p:cNvCxnSpPr>
          <p:nvPr/>
        </p:nvCxnSpPr>
        <p:spPr>
          <a:xfrm flipV="1">
            <a:off x="3369502" y="1444675"/>
            <a:ext cx="2517733" cy="23131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319F71C-EF92-4E64-B476-A3423EB431DC}"/>
              </a:ext>
            </a:extLst>
          </p:cNvPr>
          <p:cNvCxnSpPr>
            <a:cxnSpLocks/>
          </p:cNvCxnSpPr>
          <p:nvPr/>
        </p:nvCxnSpPr>
        <p:spPr>
          <a:xfrm flipH="1" flipV="1">
            <a:off x="3386207" y="1444675"/>
            <a:ext cx="2453011" cy="23131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tar: 4 Points 48">
            <a:extLst>
              <a:ext uri="{FF2B5EF4-FFF2-40B4-BE49-F238E27FC236}">
                <a16:creationId xmlns:a16="http://schemas.microsoft.com/office/drawing/2014/main" id="{65935470-6084-436A-9F51-A8DC8A534572}"/>
              </a:ext>
            </a:extLst>
          </p:cNvPr>
          <p:cNvSpPr/>
          <p:nvPr/>
        </p:nvSpPr>
        <p:spPr>
          <a:xfrm>
            <a:off x="6450906" y="1052189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tar: 4 Points 49">
            <a:extLst>
              <a:ext uri="{FF2B5EF4-FFF2-40B4-BE49-F238E27FC236}">
                <a16:creationId xmlns:a16="http://schemas.microsoft.com/office/drawing/2014/main" id="{B8437696-1703-4BEA-9D12-72245D955FDA}"/>
              </a:ext>
            </a:extLst>
          </p:cNvPr>
          <p:cNvSpPr/>
          <p:nvPr/>
        </p:nvSpPr>
        <p:spPr>
          <a:xfrm>
            <a:off x="6697584" y="2204583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tar: 4 Points 50">
            <a:extLst>
              <a:ext uri="{FF2B5EF4-FFF2-40B4-BE49-F238E27FC236}">
                <a16:creationId xmlns:a16="http://schemas.microsoft.com/office/drawing/2014/main" id="{2789F31B-5462-4EA6-AA28-9C0E107D55F9}"/>
              </a:ext>
            </a:extLst>
          </p:cNvPr>
          <p:cNvSpPr/>
          <p:nvPr/>
        </p:nvSpPr>
        <p:spPr>
          <a:xfrm>
            <a:off x="6796413" y="3414024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EE1F0040-65CB-4911-8130-E67459471D41}"/>
              </a:ext>
            </a:extLst>
          </p:cNvPr>
          <p:cNvCxnSpPr/>
          <p:nvPr/>
        </p:nvCxnSpPr>
        <p:spPr>
          <a:xfrm>
            <a:off x="5649238" y="3533021"/>
            <a:ext cx="914400" cy="914400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5AEA007-6540-4F1B-B15A-F01B87821A37}"/>
              </a:ext>
            </a:extLst>
          </p:cNvPr>
          <p:cNvSpPr txBox="1"/>
          <p:nvPr/>
        </p:nvSpPr>
        <p:spPr>
          <a:xfrm>
            <a:off x="7291527" y="3319397"/>
            <a:ext cx="2284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কর্ণদ্বয়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9" grpId="0" animBg="1"/>
      <p:bldP spid="50" grpId="0" animBg="1"/>
      <p:bldP spid="51" grpId="0" animBg="1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B63BBD-D9E1-459B-A486-E06CB8A99955}"/>
              </a:ext>
            </a:extLst>
          </p:cNvPr>
          <p:cNvSpPr txBox="1"/>
          <p:nvPr/>
        </p:nvSpPr>
        <p:spPr>
          <a:xfrm>
            <a:off x="876824" y="726510"/>
            <a:ext cx="7563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এবার বর্গের বৈশিষ্ঠ্য গলো খাতায় লিখিঃ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363D93-C8C3-4C18-8CF8-3C6F9B33A41C}"/>
              </a:ext>
            </a:extLst>
          </p:cNvPr>
          <p:cNvSpPr txBox="1"/>
          <p:nvPr/>
        </p:nvSpPr>
        <p:spPr>
          <a:xfrm>
            <a:off x="1164921" y="2104373"/>
            <a:ext cx="72362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 বর্গের প্রত্যেক বাহু সমান ।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 বর্গের প্রত্যেক কোণ সমকোণ ।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 বর্গের কর্ণদ্বয় সমান 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1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0E4393-F3CC-4004-8A47-81FA3C75C20A}"/>
              </a:ext>
            </a:extLst>
          </p:cNvPr>
          <p:cNvSpPr txBox="1"/>
          <p:nvPr/>
        </p:nvSpPr>
        <p:spPr>
          <a:xfrm>
            <a:off x="2542787" y="237995"/>
            <a:ext cx="2981907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F06877-AF97-47C9-98E3-34339ACAD7DB}"/>
              </a:ext>
            </a:extLst>
          </p:cNvPr>
          <p:cNvSpPr txBox="1"/>
          <p:nvPr/>
        </p:nvSpPr>
        <p:spPr>
          <a:xfrm>
            <a:off x="413360" y="1941534"/>
            <a:ext cx="549701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২ টি দলে ভাগ করে দিবো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45EEE-7288-4BEB-B800-FD459C0CEFC7}"/>
              </a:ext>
            </a:extLst>
          </p:cNvPr>
          <p:cNvSpPr txBox="1"/>
          <p:nvPr/>
        </p:nvSpPr>
        <p:spPr>
          <a:xfrm>
            <a:off x="463463" y="3194137"/>
            <a:ext cx="19495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B6EB66-7883-41D3-905B-93807956B3EB}"/>
              </a:ext>
            </a:extLst>
          </p:cNvPr>
          <p:cNvSpPr txBox="1"/>
          <p:nvPr/>
        </p:nvSpPr>
        <p:spPr>
          <a:xfrm>
            <a:off x="688932" y="4897677"/>
            <a:ext cx="962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নিজ নিজ দলের ৩ টি করে বৈশিষ্ঠ্য লিখে উপস্থাপন করবে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2AF87D-8ADF-4A9F-8B20-158BBCB3FC62}"/>
              </a:ext>
            </a:extLst>
          </p:cNvPr>
          <p:cNvSpPr txBox="1"/>
          <p:nvPr/>
        </p:nvSpPr>
        <p:spPr>
          <a:xfrm>
            <a:off x="2743200" y="450938"/>
            <a:ext cx="3047629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EE2EE-16AD-4FD2-B5BA-9177DA1614E5}"/>
              </a:ext>
            </a:extLst>
          </p:cNvPr>
          <p:cNvSpPr txBox="1"/>
          <p:nvPr/>
        </p:nvSpPr>
        <p:spPr>
          <a:xfrm>
            <a:off x="300626" y="2680570"/>
            <a:ext cx="946124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শ্রেণীকক্ষের প্রত্যেক শিক্ষার্থীকে নিজ নিজ খাতায় আয়ত ও বর্গের ৩ টি করে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বৈশিষ্ঠ্য লিখতে বলবো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1E2A25-7452-4737-9F0E-2747C3A14E8D}"/>
              </a:ext>
            </a:extLst>
          </p:cNvPr>
          <p:cNvSpPr txBox="1"/>
          <p:nvPr/>
        </p:nvSpPr>
        <p:spPr>
          <a:xfrm>
            <a:off x="3306872" y="388307"/>
            <a:ext cx="2190023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660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9910CA-4802-4FB3-A915-90CC95019BE1}"/>
              </a:ext>
            </a:extLst>
          </p:cNvPr>
          <p:cNvSpPr txBox="1"/>
          <p:nvPr/>
        </p:nvSpPr>
        <p:spPr>
          <a:xfrm>
            <a:off x="701458" y="2116899"/>
            <a:ext cx="753924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 টি প্রশ্নের মাধ্যমে শিক্ষার্থীদের মূল্যায়ণ করবো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AD0D23-4D88-4904-8EF3-AD1949097D6E}"/>
              </a:ext>
            </a:extLst>
          </p:cNvPr>
          <p:cNvSpPr txBox="1"/>
          <p:nvPr/>
        </p:nvSpPr>
        <p:spPr>
          <a:xfrm>
            <a:off x="776614" y="3569918"/>
            <a:ext cx="76322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 ১- আয়ত ও বর্গের বৈশিষ্ঠ্যের সাদৃশ্য লিখ 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 ২- আয়ত ও বর্গ চিহ্নিত করে বৈশিষ্ঠ্য লিখ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8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8C67A-BC4C-4759-AAC5-E43FD80EFA9C}"/>
              </a:ext>
            </a:extLst>
          </p:cNvPr>
          <p:cNvSpPr txBox="1"/>
          <p:nvPr/>
        </p:nvSpPr>
        <p:spPr>
          <a:xfrm>
            <a:off x="1403108" y="362593"/>
            <a:ext cx="6872394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8524B8-9864-4011-A317-8D7E43D2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021" y="2172823"/>
            <a:ext cx="3734802" cy="410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3F4261-60DC-405B-BFC6-A49BD36BF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519" y="2172823"/>
            <a:ext cx="3734802" cy="4101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7321F6-ED40-44F1-AE60-18797E0A04A5}"/>
              </a:ext>
            </a:extLst>
          </p:cNvPr>
          <p:cNvSpPr txBox="1"/>
          <p:nvPr/>
        </p:nvSpPr>
        <p:spPr>
          <a:xfrm>
            <a:off x="2998041" y="1933738"/>
            <a:ext cx="43765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5C4315-017B-44DF-BD79-90E120C32B19}"/>
              </a:ext>
            </a:extLst>
          </p:cNvPr>
          <p:cNvSpPr txBox="1"/>
          <p:nvPr/>
        </p:nvSpPr>
        <p:spPr>
          <a:xfrm>
            <a:off x="2655519" y="237996"/>
            <a:ext cx="3802644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D6E3FB-DAEA-438B-82E6-15B4F7366E98}"/>
              </a:ext>
            </a:extLst>
          </p:cNvPr>
          <p:cNvSpPr txBox="1"/>
          <p:nvPr/>
        </p:nvSpPr>
        <p:spPr>
          <a:xfrm>
            <a:off x="112736" y="2430049"/>
            <a:ext cx="935224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আয়ত ও বর্গ চিহ্নিত করে বৈশিষ্ঠ্য খাতায় লিখে আনবে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F546D-C0F8-4558-B8AC-1B21EC8C6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534" y="2059096"/>
            <a:ext cx="1952625" cy="23431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1D9729-63CE-4BEE-ADF5-F371ADC06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62" y="2059096"/>
            <a:ext cx="1952625" cy="2343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A00FDB-756C-4422-9E14-5632379B3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047" y="2304566"/>
            <a:ext cx="2663868" cy="2925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672786-00A4-4605-8CEB-F232D5DBB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5" y="431777"/>
            <a:ext cx="1846674" cy="10341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418FCE-EBD8-4D41-8025-B39980E86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999" y="525781"/>
            <a:ext cx="1747902" cy="9788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29996D-0310-4231-BF49-28DBD4815DA0}"/>
              </a:ext>
            </a:extLst>
          </p:cNvPr>
          <p:cNvSpPr txBox="1"/>
          <p:nvPr/>
        </p:nvSpPr>
        <p:spPr>
          <a:xfrm>
            <a:off x="2054270" y="525781"/>
            <a:ext cx="4806124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69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47596-0066-41EB-A164-0C13D2D2378C}"/>
              </a:ext>
            </a:extLst>
          </p:cNvPr>
          <p:cNvSpPr txBox="1"/>
          <p:nvPr/>
        </p:nvSpPr>
        <p:spPr>
          <a:xfrm>
            <a:off x="1678898" y="164893"/>
            <a:ext cx="572785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290AC-5A30-4873-97B1-0FD5A55E6C02}"/>
              </a:ext>
            </a:extLst>
          </p:cNvPr>
          <p:cNvSpPr txBox="1"/>
          <p:nvPr/>
        </p:nvSpPr>
        <p:spPr>
          <a:xfrm>
            <a:off x="779492" y="2233538"/>
            <a:ext cx="55964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জিয়াউর রহমান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292BC-1E65-4738-83BA-1D7978B10A1A}"/>
              </a:ext>
            </a:extLst>
          </p:cNvPr>
          <p:cNvSpPr txBox="1"/>
          <p:nvPr/>
        </p:nvSpPr>
        <p:spPr>
          <a:xfrm>
            <a:off x="944382" y="3147942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75A01-6171-4F2E-8629-43806594BD3D}"/>
              </a:ext>
            </a:extLst>
          </p:cNvPr>
          <p:cNvSpPr txBox="1"/>
          <p:nvPr/>
        </p:nvSpPr>
        <p:spPr>
          <a:xfrm>
            <a:off x="839449" y="3762538"/>
            <a:ext cx="7847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চামটিয়া ভাটপাড়া সরকারি প্রাথমিক বিদ্যালয়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94443-6A2C-4549-B073-CA7E51C7C2C6}"/>
              </a:ext>
            </a:extLst>
          </p:cNvPr>
          <p:cNvSpPr txBox="1"/>
          <p:nvPr/>
        </p:nvSpPr>
        <p:spPr>
          <a:xfrm>
            <a:off x="899404" y="4586993"/>
            <a:ext cx="2728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লালপুর , নাটোর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6B5AEB-C9E8-4051-9F18-BEF76364BA10}"/>
              </a:ext>
            </a:extLst>
          </p:cNvPr>
          <p:cNvSpPr txBox="1"/>
          <p:nvPr/>
        </p:nvSpPr>
        <p:spPr>
          <a:xfrm>
            <a:off x="959365" y="5411453"/>
            <a:ext cx="4732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নং-০১৭১৪৯৪০২০৮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C3AAFB-8FDF-4FAB-ABF0-EDE1918E0645}"/>
              </a:ext>
            </a:extLst>
          </p:cNvPr>
          <p:cNvSpPr txBox="1"/>
          <p:nvPr/>
        </p:nvSpPr>
        <p:spPr>
          <a:xfrm>
            <a:off x="719531" y="2008688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পঞ্চম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D56D5-09E2-4446-8E58-84CF4D2D5F23}"/>
              </a:ext>
            </a:extLst>
          </p:cNvPr>
          <p:cNvSpPr txBox="1"/>
          <p:nvPr/>
        </p:nvSpPr>
        <p:spPr>
          <a:xfrm>
            <a:off x="764497" y="2589551"/>
            <a:ext cx="2430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534E3-E1E5-40EA-8D42-94F132173572}"/>
              </a:ext>
            </a:extLst>
          </p:cNvPr>
          <p:cNvSpPr txBox="1"/>
          <p:nvPr/>
        </p:nvSpPr>
        <p:spPr>
          <a:xfrm>
            <a:off x="794485" y="3147933"/>
            <a:ext cx="3647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 জ্যামিতি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29101-75DD-4931-97F1-1DD54FBD784C}"/>
              </a:ext>
            </a:extLst>
          </p:cNvPr>
          <p:cNvSpPr txBox="1"/>
          <p:nvPr/>
        </p:nvSpPr>
        <p:spPr>
          <a:xfrm>
            <a:off x="794475" y="3837486"/>
            <a:ext cx="3078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C6BF87-4BC6-42FD-8830-BC2BBCA38F64}"/>
              </a:ext>
            </a:extLst>
          </p:cNvPr>
          <p:cNvSpPr txBox="1"/>
          <p:nvPr/>
        </p:nvSpPr>
        <p:spPr>
          <a:xfrm>
            <a:off x="689550" y="4467070"/>
            <a:ext cx="4948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২৬/১১/২০১৯ খ্রিষ্টাব্দ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EFA1E08F-217D-4B48-89E0-C0BDA3C70B3E}"/>
              </a:ext>
            </a:extLst>
          </p:cNvPr>
          <p:cNvSpPr/>
          <p:nvPr/>
        </p:nvSpPr>
        <p:spPr>
          <a:xfrm>
            <a:off x="1232933" y="503668"/>
            <a:ext cx="6202188" cy="1135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31C13E12-BEE1-4D50-B212-2790A03BF536}"/>
              </a:ext>
            </a:extLst>
          </p:cNvPr>
          <p:cNvSpPr/>
          <p:nvPr/>
        </p:nvSpPr>
        <p:spPr>
          <a:xfrm>
            <a:off x="1499007" y="344781"/>
            <a:ext cx="6430782" cy="2863114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এই পাঠ শেষে শিক্ষার্থীরা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7C7D09-9566-43EE-9BFD-C2D3B691E17B}"/>
              </a:ext>
            </a:extLst>
          </p:cNvPr>
          <p:cNvSpPr txBox="1"/>
          <p:nvPr/>
        </p:nvSpPr>
        <p:spPr>
          <a:xfrm>
            <a:off x="269829" y="4197246"/>
            <a:ext cx="1169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২৯.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সামান্তরিক,রম্বস,আয়ত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শিষ্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77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76491BB4-5C72-46E4-ADD3-0593D428C3F9}"/>
              </a:ext>
            </a:extLst>
          </p:cNvPr>
          <p:cNvSpPr/>
          <p:nvPr/>
        </p:nvSpPr>
        <p:spPr>
          <a:xfrm>
            <a:off x="853385" y="494678"/>
            <a:ext cx="7780944" cy="1652666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1F499E-9E6F-4988-BC89-F6DD096F7F60}"/>
              </a:ext>
            </a:extLst>
          </p:cNvPr>
          <p:cNvSpPr txBox="1"/>
          <p:nvPr/>
        </p:nvSpPr>
        <p:spPr>
          <a:xfrm>
            <a:off x="1184226" y="734522"/>
            <a:ext cx="721704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5CEBB4-EB7A-450B-8569-57708FD0C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23" y="2410907"/>
            <a:ext cx="6275882" cy="4104822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90C7AF6-347E-4D08-9040-43BCA428B8CB}"/>
              </a:ext>
            </a:extLst>
          </p:cNvPr>
          <p:cNvSpPr/>
          <p:nvPr/>
        </p:nvSpPr>
        <p:spPr>
          <a:xfrm rot="10800000">
            <a:off x="7144458" y="4417384"/>
            <a:ext cx="2159322" cy="11910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6DE99CB-F0D4-4E33-8821-BF6FED2702F4}"/>
              </a:ext>
            </a:extLst>
          </p:cNvPr>
          <p:cNvSpPr/>
          <p:nvPr/>
        </p:nvSpPr>
        <p:spPr>
          <a:xfrm rot="10800000">
            <a:off x="5300554" y="3028014"/>
            <a:ext cx="4413074" cy="61704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9AED8D-15DE-4F9F-B499-060F90851F8E}"/>
              </a:ext>
            </a:extLst>
          </p:cNvPr>
          <p:cNvSpPr txBox="1"/>
          <p:nvPr/>
        </p:nvSpPr>
        <p:spPr>
          <a:xfrm>
            <a:off x="163845" y="3429000"/>
            <a:ext cx="124585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 গুলো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কিসের চিত্র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9D3A4-C1A4-4F03-9220-3D8568ACA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005" y="1199215"/>
            <a:ext cx="6391404" cy="4039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8B06A7B8-9115-4E78-A2FB-CD62233B9176}"/>
              </a:ext>
            </a:extLst>
          </p:cNvPr>
          <p:cNvSpPr/>
          <p:nvPr/>
        </p:nvSpPr>
        <p:spPr>
          <a:xfrm rot="5400000">
            <a:off x="8162595" y="1585966"/>
            <a:ext cx="1278220" cy="13441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A4FC09B-3418-4CD3-96EA-B95CFC1D6A12}"/>
              </a:ext>
            </a:extLst>
          </p:cNvPr>
          <p:cNvSpPr/>
          <p:nvPr/>
        </p:nvSpPr>
        <p:spPr>
          <a:xfrm rot="10641323">
            <a:off x="4627415" y="5246066"/>
            <a:ext cx="1278220" cy="13441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C5C069-FC76-4D13-876C-B4886D362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05" y="944384"/>
            <a:ext cx="6723424" cy="4249712"/>
          </a:xfrm>
          <a:prstGeom prst="rect">
            <a:avLst/>
          </a:prstGeom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C7481A78-F050-4F56-B856-8699DDBA08B3}"/>
              </a:ext>
            </a:extLst>
          </p:cNvPr>
          <p:cNvSpPr/>
          <p:nvPr/>
        </p:nvSpPr>
        <p:spPr>
          <a:xfrm>
            <a:off x="7514120" y="1094282"/>
            <a:ext cx="1599898" cy="90436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0AA8EB6-BBA1-4217-AD62-D8DA24F9B124}"/>
              </a:ext>
            </a:extLst>
          </p:cNvPr>
          <p:cNvSpPr/>
          <p:nvPr/>
        </p:nvSpPr>
        <p:spPr>
          <a:xfrm rot="11745278">
            <a:off x="1385643" y="1381583"/>
            <a:ext cx="1599898" cy="90436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21A64E-2DC0-41BA-915B-CE95E4D5BCAB}"/>
              </a:ext>
            </a:extLst>
          </p:cNvPr>
          <p:cNvSpPr txBox="1"/>
          <p:nvPr/>
        </p:nvSpPr>
        <p:spPr>
          <a:xfrm>
            <a:off x="1064305" y="854439"/>
            <a:ext cx="704872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পূর্বের</a:t>
            </a:r>
            <a:r>
              <a:rPr lang="en-US" sz="44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1D0474-4177-4CB5-BD37-F3A4201478E9}"/>
              </a:ext>
            </a:extLst>
          </p:cNvPr>
          <p:cNvSpPr txBox="1"/>
          <p:nvPr/>
        </p:nvSpPr>
        <p:spPr>
          <a:xfrm>
            <a:off x="1514007" y="3057993"/>
            <a:ext cx="8558753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আয়ত   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ও         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র্গ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50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273</TotalTime>
  <Words>320</Words>
  <Application>Microsoft Office PowerPoint</Application>
  <PresentationFormat>Widescreen</PresentationFormat>
  <Paragraphs>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39</cp:revision>
  <dcterms:created xsi:type="dcterms:W3CDTF">2019-11-25T12:37:02Z</dcterms:created>
  <dcterms:modified xsi:type="dcterms:W3CDTF">2019-11-27T16:12:57Z</dcterms:modified>
</cp:coreProperties>
</file>