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</p:sldMasterIdLst>
  <p:sldIdLst>
    <p:sldId id="286" r:id="rId4"/>
    <p:sldId id="289" r:id="rId5"/>
    <p:sldId id="260" r:id="rId6"/>
    <p:sldId id="258" r:id="rId7"/>
    <p:sldId id="263" r:id="rId8"/>
    <p:sldId id="267" r:id="rId9"/>
    <p:sldId id="268" r:id="rId10"/>
    <p:sldId id="265" r:id="rId11"/>
    <p:sldId id="271" r:id="rId12"/>
    <p:sldId id="272" r:id="rId13"/>
    <p:sldId id="273" r:id="rId14"/>
    <p:sldId id="274" r:id="rId15"/>
    <p:sldId id="275" r:id="rId16"/>
    <p:sldId id="266" r:id="rId17"/>
    <p:sldId id="276" r:id="rId18"/>
    <p:sldId id="278" r:id="rId19"/>
    <p:sldId id="279" r:id="rId20"/>
    <p:sldId id="288" r:id="rId21"/>
    <p:sldId id="285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FB5"/>
    <a:srgbClr val="13B5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457200" y="298609"/>
            <a:chExt cx="8305800" cy="6464141"/>
          </a:xfrm>
        </p:grpSpPr>
        <p:sp>
          <p:nvSpPr>
            <p:cNvPr id="2" name="Rectangle 1"/>
            <p:cNvSpPr/>
            <p:nvPr/>
          </p:nvSpPr>
          <p:spPr>
            <a:xfrm>
              <a:off x="457200" y="298609"/>
              <a:ext cx="8305800" cy="22159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13800" b="1" spc="50" dirty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 </a:t>
              </a:r>
              <a:endParaRPr lang="en-US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10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514600"/>
              <a:ext cx="8305800" cy="4248150"/>
            </a:xfrm>
            <a:prstGeom prst="rect">
              <a:avLst/>
            </a:prstGeom>
          </p:spPr>
        </p:pic>
      </p:grpSp>
      <p:pic>
        <p:nvPicPr>
          <p:cNvPr id="9" name="Picture 8" descr="4362769-pictures-of-nature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r="51667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10" name="Picture 9" descr="4362769-pictures-of-nature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48333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6532E-6 L -0.875 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3469E-6 L 0.64166 -0.0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90600" y="1447799"/>
            <a:ext cx="2121725" cy="990600"/>
            <a:chOff x="1371599" y="381001"/>
            <a:chExt cx="2121725" cy="990600"/>
          </a:xfrm>
        </p:grpSpPr>
        <p:pic>
          <p:nvPicPr>
            <p:cNvPr id="4" name="Picture 3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1403762" y="348838"/>
              <a:ext cx="990600" cy="1054925"/>
            </a:xfrm>
            <a:prstGeom prst="rect">
              <a:avLst/>
            </a:prstGeom>
          </p:spPr>
        </p:pic>
        <p:pic>
          <p:nvPicPr>
            <p:cNvPr id="27" name="Picture 26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2470562" y="348838"/>
              <a:ext cx="990600" cy="10549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352800" y="1447800"/>
            <a:ext cx="2209799" cy="990600"/>
            <a:chOff x="3429000" y="381001"/>
            <a:chExt cx="2209799" cy="990600"/>
          </a:xfrm>
        </p:grpSpPr>
        <p:pic>
          <p:nvPicPr>
            <p:cNvPr id="29" name="Picture 28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3461163" y="348838"/>
              <a:ext cx="990600" cy="1054925"/>
            </a:xfrm>
            <a:prstGeom prst="rect">
              <a:avLst/>
            </a:prstGeom>
          </p:spPr>
        </p:pic>
        <p:pic>
          <p:nvPicPr>
            <p:cNvPr id="30" name="Picture 29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4616037" y="348838"/>
              <a:ext cx="990600" cy="105492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791200" y="1447800"/>
            <a:ext cx="2197926" cy="990600"/>
            <a:chOff x="5422074" y="381001"/>
            <a:chExt cx="2197926" cy="990600"/>
          </a:xfrm>
        </p:grpSpPr>
        <p:pic>
          <p:nvPicPr>
            <p:cNvPr id="31" name="Picture 30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5454237" y="348838"/>
              <a:ext cx="990600" cy="1054925"/>
            </a:xfrm>
            <a:prstGeom prst="rect">
              <a:avLst/>
            </a:prstGeom>
          </p:spPr>
        </p:pic>
        <p:pic>
          <p:nvPicPr>
            <p:cNvPr id="32" name="Picture 31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6597238" y="348838"/>
              <a:ext cx="990600" cy="1054925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228600" y="3352800"/>
            <a:ext cx="2895600" cy="1828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3352800"/>
            <a:ext cx="2667000" cy="1828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400" y="3352800"/>
            <a:ext cx="2667000" cy="1828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76600" y="221159"/>
            <a:ext cx="2286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 ও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5602069"/>
            <a:ext cx="5791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 টি চক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বক্সে রাখা যায়।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5257800"/>
            <a:ext cx="1467556" cy="1524000"/>
          </a:xfrm>
          <a:prstGeom prst="rect">
            <a:avLst/>
          </a:prstGeom>
        </p:spPr>
      </p:pic>
      <p:pic>
        <p:nvPicPr>
          <p:cNvPr id="17" name="Picture 16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6444" y="0"/>
            <a:ext cx="1467556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26735E-6 L -0.04098 0.3829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6735E-6 L 0.02083 0.394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6735E-6 L 0.07986 0.4051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1339437" y="1019030"/>
            <a:ext cx="990600" cy="1054925"/>
          </a:xfrm>
          <a:prstGeom prst="rect">
            <a:avLst/>
          </a:prstGeom>
        </p:spPr>
      </p:pic>
      <p:pic>
        <p:nvPicPr>
          <p:cNvPr id="27" name="Picture 26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2406237" y="1019030"/>
            <a:ext cx="990600" cy="1054925"/>
          </a:xfrm>
          <a:prstGeom prst="rect">
            <a:avLst/>
          </a:prstGeom>
        </p:spPr>
      </p:pic>
      <p:pic>
        <p:nvPicPr>
          <p:cNvPr id="29" name="Picture 28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3613563" y="1019030"/>
            <a:ext cx="990600" cy="1054925"/>
          </a:xfrm>
          <a:prstGeom prst="rect">
            <a:avLst/>
          </a:prstGeom>
        </p:spPr>
      </p:pic>
      <p:pic>
        <p:nvPicPr>
          <p:cNvPr id="30" name="Picture 29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4768437" y="1019030"/>
            <a:ext cx="990600" cy="1054925"/>
          </a:xfrm>
          <a:prstGeom prst="rect">
            <a:avLst/>
          </a:prstGeom>
        </p:spPr>
      </p:pic>
      <p:pic>
        <p:nvPicPr>
          <p:cNvPr id="31" name="Picture 30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6051963" y="1019030"/>
            <a:ext cx="990600" cy="1054925"/>
          </a:xfrm>
          <a:prstGeom prst="rect">
            <a:avLst/>
          </a:prstGeom>
        </p:spPr>
      </p:pic>
      <p:pic>
        <p:nvPicPr>
          <p:cNvPr id="32" name="Picture 31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7194964" y="1019030"/>
            <a:ext cx="990600" cy="105492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819400" y="5791200"/>
            <a:ext cx="4267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২টি চকলেট অবশিষ্ট থাকে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914400" y="3058180"/>
            <a:ext cx="1524000" cy="21234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0" y="3058180"/>
            <a:ext cx="1371600" cy="20472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53000" y="3058180"/>
            <a:ext cx="1447800" cy="21234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3048000"/>
            <a:ext cx="1524000" cy="21234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2800" y="144959"/>
            <a:ext cx="2133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 ও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-1" y="5673969"/>
            <a:ext cx="1066800" cy="1107831"/>
          </a:xfrm>
          <a:prstGeom prst="rect">
            <a:avLst/>
          </a:prstGeom>
        </p:spPr>
      </p:pic>
      <p:pic>
        <p:nvPicPr>
          <p:cNvPr id="18" name="Picture 17" descr="2724475-flower-frame-with-rose-element-for-design-vector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0"/>
            <a:ext cx="9906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9408E-6 L -0.02569 0.3519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39408E-6 L 0.08264 0.351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39408E-6 L 0.16736 0.3741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9408E-6 L 0.24931 0.340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1339437" y="1339437"/>
            <a:ext cx="990600" cy="1054925"/>
          </a:xfrm>
          <a:prstGeom prst="rect">
            <a:avLst/>
          </a:prstGeom>
        </p:spPr>
      </p:pic>
      <p:pic>
        <p:nvPicPr>
          <p:cNvPr id="27" name="Picture 26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2406237" y="1339437"/>
            <a:ext cx="990600" cy="1054925"/>
          </a:xfrm>
          <a:prstGeom prst="rect">
            <a:avLst/>
          </a:prstGeom>
        </p:spPr>
      </p:pic>
      <p:pic>
        <p:nvPicPr>
          <p:cNvPr id="29" name="Picture 28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3613563" y="1339437"/>
            <a:ext cx="990600" cy="1054925"/>
          </a:xfrm>
          <a:prstGeom prst="rect">
            <a:avLst/>
          </a:prstGeom>
        </p:spPr>
      </p:pic>
      <p:pic>
        <p:nvPicPr>
          <p:cNvPr id="30" name="Picture 29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4768437" y="1339437"/>
            <a:ext cx="990600" cy="1054925"/>
          </a:xfrm>
          <a:prstGeom prst="rect">
            <a:avLst/>
          </a:prstGeom>
        </p:spPr>
      </p:pic>
      <p:pic>
        <p:nvPicPr>
          <p:cNvPr id="31" name="Picture 30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6051963" y="1339437"/>
            <a:ext cx="990600" cy="1054925"/>
          </a:xfrm>
          <a:prstGeom prst="rect">
            <a:avLst/>
          </a:prstGeom>
        </p:spPr>
      </p:pic>
      <p:pic>
        <p:nvPicPr>
          <p:cNvPr id="32" name="Picture 31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7194964" y="1339437"/>
            <a:ext cx="990600" cy="105492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362200" y="5715000"/>
            <a:ext cx="4267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১টি চকলেট অবশিষ্ট থাকে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81000" y="3048000"/>
            <a:ext cx="1524000" cy="21234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09800" y="3048000"/>
            <a:ext cx="1371600" cy="2133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3058180"/>
            <a:ext cx="1447800" cy="21234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86400" y="3048000"/>
            <a:ext cx="1524000" cy="21234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39000" y="3048000"/>
            <a:ext cx="1524000" cy="21234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29000" y="228600"/>
            <a:ext cx="2286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 ও বল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-1" y="5750169"/>
            <a:ext cx="1066800" cy="1107831"/>
          </a:xfrm>
          <a:prstGeom prst="rect">
            <a:avLst/>
          </a:prstGeom>
        </p:spPr>
      </p:pic>
      <p:pic>
        <p:nvPicPr>
          <p:cNvPr id="18" name="Picture 17" descr="2724475-flower-frame-with-rose-element-for-design-vector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0"/>
            <a:ext cx="9906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0648E-6 L -0.09236 0.359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00648E-6 L -0.02569 0.359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0648E-6 L 0.02569 0.3704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0648E-6 L 0.08264 0.3704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1507 0.3648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1175163" y="1145843"/>
            <a:ext cx="990600" cy="1054925"/>
          </a:xfrm>
          <a:prstGeom prst="rect">
            <a:avLst/>
          </a:prstGeom>
        </p:spPr>
      </p:pic>
      <p:pic>
        <p:nvPicPr>
          <p:cNvPr id="27" name="Picture 26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2241963" y="1145843"/>
            <a:ext cx="990600" cy="1054925"/>
          </a:xfrm>
          <a:prstGeom prst="rect">
            <a:avLst/>
          </a:prstGeom>
        </p:spPr>
      </p:pic>
      <p:pic>
        <p:nvPicPr>
          <p:cNvPr id="29" name="Picture 28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3449289" y="1145843"/>
            <a:ext cx="990600" cy="1054925"/>
          </a:xfrm>
          <a:prstGeom prst="rect">
            <a:avLst/>
          </a:prstGeom>
        </p:spPr>
      </p:pic>
      <p:pic>
        <p:nvPicPr>
          <p:cNvPr id="30" name="Picture 29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4604163" y="1145843"/>
            <a:ext cx="990600" cy="1054925"/>
          </a:xfrm>
          <a:prstGeom prst="rect">
            <a:avLst/>
          </a:prstGeom>
        </p:spPr>
      </p:pic>
      <p:pic>
        <p:nvPicPr>
          <p:cNvPr id="31" name="Picture 30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5887689" y="1145843"/>
            <a:ext cx="990600" cy="1054925"/>
          </a:xfrm>
          <a:prstGeom prst="rect">
            <a:avLst/>
          </a:prstGeom>
        </p:spPr>
      </p:pic>
      <p:pic>
        <p:nvPicPr>
          <p:cNvPr id="32" name="Picture 31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7030690" y="1145843"/>
            <a:ext cx="990600" cy="105492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362200" y="5638800"/>
            <a:ext cx="4876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চকলেট অবশিষ্ট নেই।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57200" y="3301425"/>
            <a:ext cx="1143000" cy="1905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3301425"/>
            <a:ext cx="1143000" cy="1905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6600" y="3311605"/>
            <a:ext cx="1143000" cy="18948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3301425"/>
            <a:ext cx="1143000" cy="1828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3301425"/>
            <a:ext cx="1143000" cy="1905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228600"/>
            <a:ext cx="2057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 ও বল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3301425"/>
            <a:ext cx="1143000" cy="1905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-1" y="5750169"/>
            <a:ext cx="1066800" cy="1107831"/>
          </a:xfrm>
          <a:prstGeom prst="rect">
            <a:avLst/>
          </a:prstGeom>
        </p:spPr>
      </p:pic>
      <p:pic>
        <p:nvPicPr>
          <p:cNvPr id="19" name="Picture 18" descr="2724475-flower-frame-with-rose-element-for-design-vector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0"/>
            <a:ext cx="9906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832E-6 L -0.08264 0.3889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1832E-6 L -0.03264 0.4000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1832E-6 L -0.00642 0.3889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832E-6 L 0.03403 0.3778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21832E-6 L 0.03524 0.377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21832E-6 L 0.06024 0.3667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8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e6b5fd67af7344a11c1614935678599.jpg"/>
          <p:cNvPicPr>
            <a:picLocks noChangeAspect="1"/>
          </p:cNvPicPr>
          <p:nvPr/>
        </p:nvPicPr>
        <p:blipFill>
          <a:blip r:embed="rId2" cstate="print"/>
          <a:srcRect r="54348" b="53740"/>
          <a:stretch>
            <a:fillRect/>
          </a:stretch>
        </p:blipFill>
        <p:spPr>
          <a:xfrm>
            <a:off x="0" y="1"/>
            <a:ext cx="1143000" cy="1178802"/>
          </a:xfrm>
          <a:prstGeom prst="rect">
            <a:avLst/>
          </a:prstGeom>
        </p:spPr>
      </p:pic>
      <p:pic>
        <p:nvPicPr>
          <p:cNvPr id="3" name="Picture 2" descr="8e6b5fd67af7344a11c1614935678599.jpg"/>
          <p:cNvPicPr>
            <a:picLocks noChangeAspect="1"/>
          </p:cNvPicPr>
          <p:nvPr/>
        </p:nvPicPr>
        <p:blipFill>
          <a:blip r:embed="rId2" cstate="print"/>
          <a:srcRect r="54348" b="53740"/>
          <a:stretch>
            <a:fillRect/>
          </a:stretch>
        </p:blipFill>
        <p:spPr>
          <a:xfrm rot="16200000">
            <a:off x="17359" y="5732358"/>
            <a:ext cx="1108284" cy="1142999"/>
          </a:xfrm>
          <a:prstGeom prst="rect">
            <a:avLst/>
          </a:prstGeom>
        </p:spPr>
      </p:pic>
      <p:pic>
        <p:nvPicPr>
          <p:cNvPr id="4" name="Picture 3" descr="8e6b5fd67af7344a11c1614935678599.jpg"/>
          <p:cNvPicPr>
            <a:picLocks noChangeAspect="1"/>
          </p:cNvPicPr>
          <p:nvPr/>
        </p:nvPicPr>
        <p:blipFill>
          <a:blip r:embed="rId2" cstate="print"/>
          <a:srcRect r="54348" b="53740"/>
          <a:stretch>
            <a:fillRect/>
          </a:stretch>
        </p:blipFill>
        <p:spPr>
          <a:xfrm rot="10800000">
            <a:off x="8035716" y="5715000"/>
            <a:ext cx="1108284" cy="1142999"/>
          </a:xfrm>
          <a:prstGeom prst="rect">
            <a:avLst/>
          </a:prstGeom>
        </p:spPr>
      </p:pic>
      <p:pic>
        <p:nvPicPr>
          <p:cNvPr id="5" name="Picture 4" descr="8e6b5fd67af7344a11c1614935678599.jpg"/>
          <p:cNvPicPr>
            <a:picLocks noChangeAspect="1"/>
          </p:cNvPicPr>
          <p:nvPr/>
        </p:nvPicPr>
        <p:blipFill>
          <a:blip r:embed="rId2" cstate="print"/>
          <a:srcRect r="54348" b="53740"/>
          <a:stretch>
            <a:fillRect/>
          </a:stretch>
        </p:blipFill>
        <p:spPr>
          <a:xfrm rot="5400000">
            <a:off x="8018358" y="-17357"/>
            <a:ext cx="1108284" cy="1142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5318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১,২,৩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টি বক্সে অবশিষ্ট না রেখে চকলেটগুলো রাখতে পারি।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05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অর্থ্যাৎ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১,২,৩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দ্বারা ৬ সংখ্যাটি নিঃশেষে  বিভাজ্য।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343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অতএব,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১,২,৩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হলো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এর গুণনীয়ক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743200"/>
            <a:ext cx="838200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সংখ্যাগুলো দ্বারা কোন নির্দিষ্ট সংখ্যা নিঃশেষে বিভাজ্য  সেই সংখ্যাগুলোকে ঐ নির্দিষ্ট সংখ্যার গুণনীয়ক বলা হয়।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828800" y="1447800"/>
            <a:ext cx="5181600" cy="2057400"/>
            <a:chOff x="1828800" y="1447800"/>
            <a:chExt cx="5181600" cy="2057400"/>
          </a:xfrm>
        </p:grpSpPr>
        <p:sp>
          <p:nvSpPr>
            <p:cNvPr id="3" name="TextBox 2"/>
            <p:cNvSpPr txBox="1"/>
            <p:nvPr/>
          </p:nvSpPr>
          <p:spPr>
            <a:xfrm>
              <a:off x="1828800" y="144780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৬ এর গুণনীয়ক হলো-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81200" y="2971800"/>
              <a:ext cx="5029200" cy="533400"/>
              <a:chOff x="1066800" y="1676400"/>
              <a:chExt cx="5029200" cy="5334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66800" y="1676400"/>
                <a:ext cx="685800" cy="533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514600" y="1676400"/>
                <a:ext cx="685800" cy="533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62400" y="1676400"/>
                <a:ext cx="685800" cy="533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10200" y="1676400"/>
                <a:ext cx="685800" cy="533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324100" y="2133600"/>
            <a:ext cx="4343400" cy="838200"/>
            <a:chOff x="1409700" y="1219200"/>
            <a:chExt cx="4343400" cy="838200"/>
          </a:xfrm>
        </p:grpSpPr>
        <p:cxnSp>
          <p:nvCxnSpPr>
            <p:cNvPr id="13" name="Straight Connector 12"/>
            <p:cNvCxnSpPr>
              <a:stCxn id="5" idx="0"/>
            </p:cNvCxnSpPr>
            <p:nvPr/>
          </p:nvCxnSpPr>
          <p:spPr>
            <a:xfrm rot="5400000" flipH="1" flipV="1">
              <a:off x="1809750" y="819150"/>
              <a:ext cx="838200" cy="16383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8" idx="0"/>
            </p:cNvCxnSpPr>
            <p:nvPr/>
          </p:nvCxnSpPr>
          <p:spPr>
            <a:xfrm>
              <a:off x="3048000" y="1219200"/>
              <a:ext cx="2705100" cy="838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57600" y="3505200"/>
            <a:ext cx="1562100" cy="609600"/>
            <a:chOff x="2743200" y="2590800"/>
            <a:chExt cx="1562100" cy="609600"/>
          </a:xfrm>
        </p:grpSpPr>
        <p:cxnSp>
          <p:nvCxnSpPr>
            <p:cNvPr id="19" name="Straight Connector 18"/>
            <p:cNvCxnSpPr/>
            <p:nvPr/>
          </p:nvCxnSpPr>
          <p:spPr>
            <a:xfrm rot="16200000" flipH="1">
              <a:off x="2743200" y="2590800"/>
              <a:ext cx="609600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7" idx="2"/>
            </p:cNvCxnSpPr>
            <p:nvPr/>
          </p:nvCxnSpPr>
          <p:spPr>
            <a:xfrm flipV="1">
              <a:off x="3352800" y="2590800"/>
              <a:ext cx="952500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33400" y="533400"/>
            <a:ext cx="7391400" cy="584775"/>
            <a:chOff x="685800" y="482025"/>
            <a:chExt cx="7162800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685800" y="482025"/>
              <a:ext cx="7162800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গুণনীয়কগুলোর মাঝে কোন সম্পর্ক দেখতে পাচ্ছ?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830503" y="609600"/>
              <a:ext cx="381000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6800" y="4495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৬= 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4495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৩= 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5715000"/>
            <a:ext cx="701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প্রতিটি গুণনীয়কের একটি জোঁড়া আছে যাদের গুণফল ৬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2724475-flower-frame-with-rose-element-for-design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" y="5943599"/>
            <a:ext cx="880533" cy="914400"/>
          </a:xfrm>
          <a:prstGeom prst="rect">
            <a:avLst/>
          </a:prstGeom>
        </p:spPr>
      </p:pic>
      <p:pic>
        <p:nvPicPr>
          <p:cNvPr id="22" name="Picture 21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0"/>
            <a:ext cx="9906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629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জোড়া খোঁজার মাধ্যমে গুণনীয়ক নির্ণয় কৌশল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01225"/>
            <a:ext cx="2362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৮ এর গুণনীয়ক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701225"/>
            <a:ext cx="42672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    ২   ৩   ৪    ৫   ৬  ৭    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9559" y="272720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৮=৮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0731" y="334776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৪=৮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292025"/>
            <a:ext cx="44196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৮ এর গুণনীয়ক হলো ১,২,৪ ও 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sf.jpg">
            <a:extLst>
              <a:ext uri="{FF2B5EF4-FFF2-40B4-BE49-F238E27FC236}">
                <a16:creationId xmlns="" xmlns:a16="http://schemas.microsoft.com/office/drawing/2014/main" id="{1C1FFA79-2129-4DA1-8689-08D1F4CAAD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52103" r="17503"/>
          <a:stretch>
            <a:fillRect/>
          </a:stretch>
        </p:blipFill>
        <p:spPr>
          <a:xfrm rot="16200000">
            <a:off x="4355813" y="2048713"/>
            <a:ext cx="584775" cy="89915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F50172A6-115E-4656-8D0A-F3EDA4CF862B}"/>
              </a:ext>
            </a:extLst>
          </p:cNvPr>
          <p:cNvSpPr/>
          <p:nvPr/>
        </p:nvSpPr>
        <p:spPr>
          <a:xfrm>
            <a:off x="3492011" y="1761012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B846408-14D8-463A-8EC6-9427C013FFE7}"/>
              </a:ext>
            </a:extLst>
          </p:cNvPr>
          <p:cNvSpPr/>
          <p:nvPr/>
        </p:nvSpPr>
        <p:spPr>
          <a:xfrm>
            <a:off x="2851639" y="1765012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DC30D9FB-0BF2-4321-8809-24B6B5CAA142}"/>
              </a:ext>
            </a:extLst>
          </p:cNvPr>
          <p:cNvSpPr/>
          <p:nvPr/>
        </p:nvSpPr>
        <p:spPr>
          <a:xfrm>
            <a:off x="4450959" y="1765012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C2B4F04-C55C-441A-830E-5AA8EE24E6F2}"/>
              </a:ext>
            </a:extLst>
          </p:cNvPr>
          <p:cNvSpPr/>
          <p:nvPr/>
        </p:nvSpPr>
        <p:spPr>
          <a:xfrm>
            <a:off x="6464105" y="1740187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  <p:bldP spid="12" grpId="0"/>
      <p:bldP spid="19" grpId="0" animBg="1"/>
      <p:bldP spid="5" grpId="0" animBg="1"/>
      <p:bldP spid="18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0853668"/>
              </p:ext>
            </p:extLst>
          </p:nvPr>
        </p:nvGraphicFramePr>
        <p:xfrm>
          <a:off x="457200" y="1428750"/>
          <a:ext cx="8305800" cy="39814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যোগ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১২ এর গুণনীয়ক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৫মিনিট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বিয়োগ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১৪এর গুণনীয়ক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৫মিনিট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গুণ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১৫ এর গুণনীয়ক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৫মিনিট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imagesf.jpg"/>
          <p:cNvPicPr>
            <a:picLocks noChangeAspect="1"/>
          </p:cNvPicPr>
          <p:nvPr/>
        </p:nvPicPr>
        <p:blipFill>
          <a:blip r:embed="rId2" cstate="print"/>
          <a:srcRect l="52103" r="17503"/>
          <a:stretch>
            <a:fillRect/>
          </a:stretch>
        </p:blipFill>
        <p:spPr>
          <a:xfrm rot="5400000">
            <a:off x="4038599" y="1752599"/>
            <a:ext cx="1066800" cy="9144001"/>
          </a:xfrm>
          <a:prstGeom prst="rect">
            <a:avLst/>
          </a:prstGeom>
        </p:spPr>
      </p:pic>
      <p:sp>
        <p:nvSpPr>
          <p:cNvPr id="5" name="Up Ribbon 4"/>
          <p:cNvSpPr/>
          <p:nvPr/>
        </p:nvSpPr>
        <p:spPr>
          <a:xfrm>
            <a:off x="838200" y="304800"/>
            <a:ext cx="7162800" cy="685800"/>
          </a:xfrm>
          <a:prstGeom prst="ribbon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9054155"/>
              </p:ext>
            </p:extLst>
          </p:nvPr>
        </p:nvGraphicFramePr>
        <p:xfrm>
          <a:off x="457200" y="1581150"/>
          <a:ext cx="8305800" cy="39814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0B0FB5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4000" dirty="0">
                        <a:solidFill>
                          <a:srgbClr val="0B0FB5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0B0FB5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4000" dirty="0">
                        <a:solidFill>
                          <a:srgbClr val="0B0FB5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0B0FB5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সমাধান</a:t>
                      </a:r>
                      <a:r>
                        <a:rPr lang="bn-IN" sz="4000" baseline="0" dirty="0">
                          <a:solidFill>
                            <a:srgbClr val="0B0FB5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0B0FB5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যোগ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১২ এর গুণনীয়ক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১,২,৩,৪,৬</a:t>
                      </a:r>
                      <a:r>
                        <a:rPr lang="bn-IN" sz="36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,১২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accent4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বিয়োগ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১৪এর গুণনীয়ক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১,২</a:t>
                      </a:r>
                      <a:r>
                        <a:rPr lang="bn-BD" sz="36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36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৭,১৪,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গুণ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১৫ এর গুণনীয়ক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১,৩,৫,১৫</a:t>
                      </a:r>
                      <a:r>
                        <a:rPr lang="bn-IN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imagesf.jpg"/>
          <p:cNvPicPr>
            <a:picLocks noChangeAspect="1"/>
          </p:cNvPicPr>
          <p:nvPr/>
        </p:nvPicPr>
        <p:blipFill>
          <a:blip r:embed="rId2" cstate="print"/>
          <a:srcRect l="52103" r="17503"/>
          <a:stretch>
            <a:fillRect/>
          </a:stretch>
        </p:blipFill>
        <p:spPr>
          <a:xfrm rot="5400000">
            <a:off x="4229099" y="1866901"/>
            <a:ext cx="762001" cy="8458200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533400" y="533400"/>
            <a:ext cx="8001000" cy="685800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কাজের সমাধান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24475-flower-frame-with-rose-element-for-design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" y="5334000"/>
            <a:ext cx="1295381" cy="1504071"/>
          </a:xfrm>
          <a:prstGeom prst="rect">
            <a:avLst/>
          </a:prstGeom>
        </p:spPr>
      </p:pic>
      <p:pic>
        <p:nvPicPr>
          <p:cNvPr id="4" name="Picture 3" descr="2724475-flower-frame-with-rose-element-for-design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295400" cy="1504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615624"/>
            <a:ext cx="60960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দের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বইয়ের ৭৭ নং পৃষ্ঠা খোল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48977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শংকর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দীঘি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40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দর</a:t>
            </a:r>
            <a:r>
              <a:rPr lang="en-US" sz="40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bn-BD" sz="40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48006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Email: joyict7@gmail.com</a:t>
            </a:r>
          </a:p>
        </p:txBody>
      </p:sp>
      <p:pic>
        <p:nvPicPr>
          <p:cNvPr id="5" name="Picture 4" descr="IMG_20151208_151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2209800" cy="299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5334000"/>
            <a:ext cx="1467556" cy="1524000"/>
          </a:xfrm>
          <a:prstGeom prst="rect">
            <a:avLst/>
          </a:prstGeom>
        </p:spPr>
      </p:pic>
      <p:pic>
        <p:nvPicPr>
          <p:cNvPr id="8" name="Picture 7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58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20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কোন সংখ্যার সর্বনিম্ন গুণনীয়ক কয়টি?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 দুইটি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কোন সংখ্যার সর্বনিম্ন ও সর্বোচ্চ গুণনীয়ক কী?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151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 সর্বনিম্ন গুণনীয়ক হলো-  ১ এবং সর্বোচ্চ গুণনীয়ক হলো সংখ্যাটি নিজেই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362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গুণনীয়কে একটি বৈশিষ্ট বল 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95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 গুণনীয়ক দ্বারা সংখ্যাটি নিঃশেষে বিভাজ্য।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276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১০ এর প্রথম দুইটি গুণনীয়ক কী?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810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 ১ ও ২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4648200"/>
            <a:ext cx="8001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উত্তরঃ যে সংখ্যাগুলো দ্বারা কোন নির্দিষ্ট সংখ্যা নিঃশেষে বিভাজ্য  সেই                                   সংখ্যাগুলোকে ঐ নির্দিষ্ট  সংখ্যার গুণনীয়ক বলা হয়।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19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গুণনীয়ক কাকে বলে?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wildflower-frame-digital-download-png-2.png"/>
          <p:cNvPicPr>
            <a:picLocks noChangeAspect="1"/>
          </p:cNvPicPr>
          <p:nvPr/>
        </p:nvPicPr>
        <p:blipFill>
          <a:blip r:embed="rId2" cstate="print"/>
          <a:srcRect t="7176" b="62974"/>
          <a:stretch>
            <a:fillRect/>
          </a:stretch>
        </p:blipFill>
        <p:spPr>
          <a:xfrm>
            <a:off x="0" y="6059506"/>
            <a:ext cx="9144000" cy="79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46293"/>
            <a:ext cx="830580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তোমার বাবা তোমাকে ২০টি লজেন্স দিল। তুমি লজেন্সগুলো কতভাবে বন্ধুদেরকে সমানভাবে ভাগ করে দিতে পারবে?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724475-flower-frame-with-rose-element-for-design-vector-illustration.jpg">
            <a:extLst>
              <a:ext uri="{FF2B5EF4-FFF2-40B4-BE49-F238E27FC236}">
                <a16:creationId xmlns="" xmlns:a16="http://schemas.microsoft.com/office/drawing/2014/main" id="{3474B32E-2F9A-4F15-9AB7-8323F836DB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5486399"/>
            <a:ext cx="1229754" cy="1427871"/>
          </a:xfrm>
          <a:prstGeom prst="rect">
            <a:avLst/>
          </a:prstGeom>
        </p:spPr>
      </p:pic>
      <p:pic>
        <p:nvPicPr>
          <p:cNvPr id="12" name="Picture 11" descr="2724475-flower-frame-with-rose-element-for-design-vector-illustration.jpg">
            <a:extLst>
              <a:ext uri="{FF2B5EF4-FFF2-40B4-BE49-F238E27FC236}">
                <a16:creationId xmlns="" xmlns:a16="http://schemas.microsoft.com/office/drawing/2014/main" id="{2EF75960-FDF0-47EE-8A48-4118EA55DB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0882" y="1"/>
            <a:ext cx="1246918" cy="144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54B8D0-6732-4308-84B4-249EA763D0A2}"/>
              </a:ext>
            </a:extLst>
          </p:cNvPr>
          <p:cNvSpPr txBox="1"/>
          <p:nvPr/>
        </p:nvSpPr>
        <p:spPr>
          <a:xfrm>
            <a:off x="2895600" y="477292"/>
            <a:ext cx="27432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="" xmlns:a16="http://schemas.microsoft.com/office/drawing/2014/main" id="{6309D99A-D94D-4D07-A939-0D2DC6B6A7EA}"/>
              </a:ext>
            </a:extLst>
          </p:cNvPr>
          <p:cNvSpPr/>
          <p:nvPr/>
        </p:nvSpPr>
        <p:spPr>
          <a:xfrm>
            <a:off x="558018" y="2377285"/>
            <a:ext cx="226255" cy="32843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ldflower-frame-digital-download-png-2.png"/>
          <p:cNvPicPr>
            <a:picLocks noChangeAspect="1"/>
          </p:cNvPicPr>
          <p:nvPr/>
        </p:nvPicPr>
        <p:blipFill>
          <a:blip r:embed="rId2" cstate="print"/>
          <a:srcRect l="2500" t="8143" r="2500" b="6361"/>
          <a:stretch>
            <a:fillRect/>
          </a:stretch>
        </p:blipFill>
        <p:spPr>
          <a:xfrm>
            <a:off x="304800" y="762000"/>
            <a:ext cx="86868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367438" y="2356009"/>
            <a:ext cx="4185762" cy="22159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447800"/>
            <a:ext cx="50292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BD" sz="3600" b="1" dirty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িঃ</a:t>
            </a:r>
            <a:r>
              <a:rPr lang="bn-IN" sz="3600" b="1" dirty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 চতুর্</a:t>
            </a:r>
            <a:r>
              <a:rPr lang="bn-BD" sz="3600" b="1" dirty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থ</a:t>
            </a:r>
            <a:endParaRPr lang="bn-IN" sz="3600" b="1" dirty="0">
              <a:solidFill>
                <a:srgbClr val="0B0FB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 পাঠঃ গুণিতক ও গুণনীয়ক</a:t>
            </a:r>
          </a:p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 গুণনীয়ক</a:t>
            </a:r>
          </a:p>
          <a:p>
            <a:pPr algn="ctr"/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50</a:t>
            </a:r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724475-flower-frame-with-rose-element-for-design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5334000"/>
            <a:ext cx="1467556" cy="1524000"/>
          </a:xfrm>
          <a:prstGeom prst="rect">
            <a:avLst/>
          </a:prstGeom>
        </p:spPr>
      </p:pic>
      <p:pic>
        <p:nvPicPr>
          <p:cNvPr id="7" name="Picture 6" descr="2724475-flower-frame-with-rose-element-for-design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158261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28801"/>
            <a:ext cx="967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sz="32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পকরনের সাহায্যে গুণনীয়কের ধারণা ব্যাখ্যা করতে পারবে। (১৭.১.১)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গুণনীয়ক কী তা বলতে পারবে। (১৭.১.২)</a:t>
            </a:r>
          </a:p>
          <a:p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গুণনীয়ক ণির্নয় করতে পারবে।(১৭.১.৩)</a:t>
            </a:r>
          </a:p>
          <a:p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724475-flower-frame-with-rose-element-for-design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5334000"/>
            <a:ext cx="1467556" cy="1524000"/>
          </a:xfrm>
          <a:prstGeom prst="rect">
            <a:avLst/>
          </a:prstGeom>
        </p:spPr>
      </p:pic>
      <p:pic>
        <p:nvPicPr>
          <p:cNvPr id="5" name="Picture 4" descr="2724475-flower-frame-with-rose-element-for-design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158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1524000"/>
            <a:ext cx="8305800" cy="1602222"/>
            <a:chOff x="304800" y="609598"/>
            <a:chExt cx="8917423" cy="1678424"/>
          </a:xfrm>
        </p:grpSpPr>
        <p:pic>
          <p:nvPicPr>
            <p:cNvPr id="4" name="Picture 3" descr="chocolate_m&amp;m-160x16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304800" y="609601"/>
              <a:ext cx="1676399" cy="1676399"/>
            </a:xfrm>
            <a:prstGeom prst="rect">
              <a:avLst/>
            </a:prstGeom>
          </p:spPr>
        </p:pic>
        <p:pic>
          <p:nvPicPr>
            <p:cNvPr id="9" name="Picture 8" descr="chocolate_m&amp;m-160x16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828800" y="685799"/>
              <a:ext cx="1676401" cy="1524000"/>
            </a:xfrm>
            <a:prstGeom prst="rect">
              <a:avLst/>
            </a:prstGeom>
          </p:spPr>
        </p:pic>
        <p:pic>
          <p:nvPicPr>
            <p:cNvPr id="10" name="Picture 9" descr="chocolate_m&amp;m-160x16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3197087" y="682486"/>
              <a:ext cx="1676400" cy="1530626"/>
            </a:xfrm>
            <a:prstGeom prst="rect">
              <a:avLst/>
            </a:prstGeom>
          </p:spPr>
        </p:pic>
        <p:pic>
          <p:nvPicPr>
            <p:cNvPr id="11" name="Picture 10" descr="chocolate_m&amp;m-160x16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4457700" y="647700"/>
              <a:ext cx="1676400" cy="1600200"/>
            </a:xfrm>
            <a:prstGeom prst="rect">
              <a:avLst/>
            </a:prstGeom>
          </p:spPr>
        </p:pic>
        <p:pic>
          <p:nvPicPr>
            <p:cNvPr id="12" name="Picture 11" descr="chocolate_m&amp;m-160x16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6019800" y="609599"/>
              <a:ext cx="1676400" cy="1676400"/>
            </a:xfrm>
            <a:prstGeom prst="rect">
              <a:avLst/>
            </a:prstGeom>
          </p:spPr>
        </p:pic>
        <p:pic>
          <p:nvPicPr>
            <p:cNvPr id="13" name="Picture 12" descr="chocolate_m&amp;m-160x16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7543799" y="609599"/>
              <a:ext cx="1678423" cy="167842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124200" y="344269"/>
            <a:ext cx="2438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চিন্তা করে বল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09599" y="3505200"/>
            <a:ext cx="8077201" cy="584775"/>
            <a:chOff x="533400" y="3505200"/>
            <a:chExt cx="8013031" cy="584775"/>
          </a:xfrm>
        </p:grpSpPr>
        <p:sp>
          <p:nvSpPr>
            <p:cNvPr id="17" name="5-Point Star 16"/>
            <p:cNvSpPr/>
            <p:nvPr/>
          </p:nvSpPr>
          <p:spPr>
            <a:xfrm>
              <a:off x="533400" y="3733800"/>
              <a:ext cx="304800" cy="1524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400" y="3505200"/>
              <a:ext cx="7632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৬ টি চকলেট সমানভাবে কতজনকে ভাগ করে দেওয়া যায়?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400" y="4267200"/>
            <a:ext cx="2514600" cy="584775"/>
            <a:chOff x="533400" y="4267200"/>
            <a:chExt cx="2514600" cy="584775"/>
          </a:xfrm>
        </p:grpSpPr>
        <p:sp>
          <p:nvSpPr>
            <p:cNvPr id="19" name="Right Arrow 18"/>
            <p:cNvSpPr/>
            <p:nvPr/>
          </p:nvSpPr>
          <p:spPr>
            <a:xfrm>
              <a:off x="533400" y="4495800"/>
              <a:ext cx="304800" cy="152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3000" y="4267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 জন (৬টি),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95600" y="4267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 জন (৩টি),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427738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 জন (২টি),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4267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 জন (১টি)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5410200"/>
            <a:ext cx="7467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অর্থ্যাৎ 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6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১,২,৩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28" name="Picture 27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5278315"/>
            <a:ext cx="1447800" cy="1503485"/>
          </a:xfrm>
          <a:prstGeom prst="rect">
            <a:avLst/>
          </a:prstGeom>
        </p:spPr>
      </p:pic>
      <p:pic>
        <p:nvPicPr>
          <p:cNvPr id="25" name="Picture 24" descr="2724475-flower-frame-with-rose-element-for-design-vector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3200" y="1"/>
            <a:ext cx="1320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  <p:bldP spid="23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724475-flower-frame-with-rose-element-for-design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5334000"/>
            <a:ext cx="1467556" cy="1524000"/>
          </a:xfrm>
          <a:prstGeom prst="rect">
            <a:avLst/>
          </a:prstGeom>
        </p:spPr>
      </p:pic>
      <p:pic>
        <p:nvPicPr>
          <p:cNvPr id="14" name="Picture 13" descr="2724475-flower-frame-with-rose-element-for-design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158261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95600" y="2209800"/>
            <a:ext cx="29718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গুণনীয়ক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95500" y="1828800"/>
            <a:ext cx="4953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বাস্তব উপকরণের ব্যবহার</a:t>
            </a: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(৬ টি চকলেটের মাধ্যমে)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724475-flower-frame-with-rose-element-for-design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5257800"/>
            <a:ext cx="1467556" cy="1524000"/>
          </a:xfrm>
          <a:prstGeom prst="rect">
            <a:avLst/>
          </a:prstGeom>
        </p:spPr>
      </p:pic>
      <p:pic>
        <p:nvPicPr>
          <p:cNvPr id="4" name="Picture 3" descr="2724475-flower-frame-with-rose-element-for-design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6444" y="0"/>
            <a:ext cx="1467556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1479961" y="1034638"/>
            <a:ext cx="990600" cy="1054925"/>
          </a:xfrm>
          <a:prstGeom prst="rect">
            <a:avLst/>
          </a:prstGeom>
        </p:spPr>
      </p:pic>
      <p:pic>
        <p:nvPicPr>
          <p:cNvPr id="27" name="Picture 26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2534886" y="1034638"/>
            <a:ext cx="990600" cy="1054925"/>
          </a:xfrm>
          <a:prstGeom prst="rect">
            <a:avLst/>
          </a:prstGeom>
        </p:spPr>
      </p:pic>
      <p:pic>
        <p:nvPicPr>
          <p:cNvPr id="29" name="Picture 28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3589811" y="1034638"/>
            <a:ext cx="990600" cy="1054925"/>
          </a:xfrm>
          <a:prstGeom prst="rect">
            <a:avLst/>
          </a:prstGeom>
        </p:spPr>
      </p:pic>
      <p:pic>
        <p:nvPicPr>
          <p:cNvPr id="30" name="Picture 29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4644735" y="1034638"/>
            <a:ext cx="990600" cy="1054925"/>
          </a:xfrm>
          <a:prstGeom prst="rect">
            <a:avLst/>
          </a:prstGeom>
        </p:spPr>
      </p:pic>
      <p:pic>
        <p:nvPicPr>
          <p:cNvPr id="31" name="Picture 30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5618512" y="1034638"/>
            <a:ext cx="990600" cy="1054925"/>
          </a:xfrm>
          <a:prstGeom prst="rect">
            <a:avLst/>
          </a:prstGeom>
        </p:spPr>
      </p:pic>
      <p:pic>
        <p:nvPicPr>
          <p:cNvPr id="32" name="Picture 31" descr="chocolate_m&amp;m-160x160.jpg"/>
          <p:cNvPicPr>
            <a:picLocks noChangeAspect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>
          <a:xfrm rot="16200000">
            <a:off x="6673437" y="1034638"/>
            <a:ext cx="990600" cy="1054925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1371599" y="3200400"/>
            <a:ext cx="6324599" cy="1981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228600"/>
            <a:ext cx="2057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 ওবল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486400"/>
            <a:ext cx="5486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৬ টি চক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ট একটি বক্সে রাখা যায়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5257800"/>
            <a:ext cx="1467556" cy="1524000"/>
          </a:xfrm>
          <a:prstGeom prst="rect">
            <a:avLst/>
          </a:prstGeom>
        </p:spPr>
      </p:pic>
      <p:pic>
        <p:nvPicPr>
          <p:cNvPr id="14" name="Picture 13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6444" y="0"/>
            <a:ext cx="1467556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3247E-6 L 0.0007 0.394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3247E-6 L 0.00191 0.394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3247E-6 L 0.0033 0.394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3247E-6 L 0.00452 0.3940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3247E-6 L -0.00191 0.394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3247E-6 L -0.0007 0.3940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95400" y="1447800"/>
            <a:ext cx="3164775" cy="990600"/>
            <a:chOff x="1371599" y="381001"/>
            <a:chExt cx="3164775" cy="990600"/>
          </a:xfrm>
        </p:grpSpPr>
        <p:pic>
          <p:nvPicPr>
            <p:cNvPr id="4" name="Picture 3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1403762" y="348838"/>
              <a:ext cx="990600" cy="1054925"/>
            </a:xfrm>
            <a:prstGeom prst="rect">
              <a:avLst/>
            </a:prstGeom>
          </p:spPr>
        </p:pic>
        <p:pic>
          <p:nvPicPr>
            <p:cNvPr id="27" name="Picture 26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2458687" y="348838"/>
              <a:ext cx="990600" cy="1054925"/>
            </a:xfrm>
            <a:prstGeom prst="rect">
              <a:avLst/>
            </a:prstGeom>
          </p:spPr>
        </p:pic>
        <p:pic>
          <p:nvPicPr>
            <p:cNvPr id="29" name="Picture 28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3513612" y="348838"/>
              <a:ext cx="990600" cy="105492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374573" y="1447800"/>
            <a:ext cx="3083627" cy="990600"/>
            <a:chOff x="4536373" y="381001"/>
            <a:chExt cx="3083627" cy="990600"/>
          </a:xfrm>
        </p:grpSpPr>
        <p:pic>
          <p:nvPicPr>
            <p:cNvPr id="30" name="Picture 29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4568536" y="348838"/>
              <a:ext cx="990600" cy="1054925"/>
            </a:xfrm>
            <a:prstGeom prst="rect">
              <a:avLst/>
            </a:prstGeom>
          </p:spPr>
        </p:pic>
        <p:pic>
          <p:nvPicPr>
            <p:cNvPr id="31" name="Picture 30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5542313" y="348838"/>
              <a:ext cx="990600" cy="1054925"/>
            </a:xfrm>
            <a:prstGeom prst="rect">
              <a:avLst/>
            </a:prstGeom>
          </p:spPr>
        </p:pic>
        <p:pic>
          <p:nvPicPr>
            <p:cNvPr id="32" name="Picture 31" descr="chocolate_m&amp;m-160x160.jpg"/>
            <p:cNvPicPr>
              <a:picLocks noChangeAspect="1"/>
            </p:cNvPicPr>
            <p:nvPr/>
          </p:nvPicPr>
          <p:blipFill>
            <a:blip r:embed="rId2" cstate="print"/>
            <a:srcRect t="18182" b="22727"/>
            <a:stretch>
              <a:fillRect/>
            </a:stretch>
          </p:blipFill>
          <p:spPr>
            <a:xfrm rot="16200000">
              <a:off x="6597238" y="348838"/>
              <a:ext cx="990600" cy="1054925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1143000" y="3581400"/>
            <a:ext cx="3581400" cy="167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581400"/>
            <a:ext cx="3581400" cy="167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228600"/>
            <a:ext cx="1981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 ও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754469"/>
            <a:ext cx="5105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৬ টি চক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ট দুইটি বক্সে রাখা যায়।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2724475-flower-frame-with-rose-element-for-design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0"/>
            <a:ext cx="1143000" cy="1186961"/>
          </a:xfrm>
          <a:prstGeom prst="rect">
            <a:avLst/>
          </a:prstGeom>
        </p:spPr>
      </p:pic>
      <p:pic>
        <p:nvPicPr>
          <p:cNvPr id="17" name="Picture 16" descr="2724475-flower-frame-with-rose-element-for-design-vector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5334000"/>
            <a:ext cx="1467556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0648E-6 L 0.00191 0.39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0648E-6 L 0.00191 0.41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1" grpId="0" animBg="1"/>
      <p:bldP spid="13" grpId="0" animBg="1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453</Words>
  <Application>Microsoft Office PowerPoint</Application>
  <PresentationFormat>On-screen Show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1_Aspect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Sanker</cp:lastModifiedBy>
  <cp:revision>282</cp:revision>
  <dcterms:created xsi:type="dcterms:W3CDTF">2006-08-16T00:00:00Z</dcterms:created>
  <dcterms:modified xsi:type="dcterms:W3CDTF">2019-11-30T14:50:28Z</dcterms:modified>
</cp:coreProperties>
</file>