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82" r:id="rId4"/>
    <p:sldId id="283" r:id="rId5"/>
    <p:sldId id="260" r:id="rId6"/>
    <p:sldId id="261" r:id="rId7"/>
    <p:sldId id="284" r:id="rId8"/>
    <p:sldId id="285" r:id="rId9"/>
    <p:sldId id="263" r:id="rId10"/>
    <p:sldId id="286" r:id="rId11"/>
    <p:sldId id="287" r:id="rId12"/>
    <p:sldId id="288" r:id="rId13"/>
    <p:sldId id="289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5A112-4E55-40EF-B4F2-B6C7D709C48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68BA13-CEE0-4267-A20A-FBF62C48950B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36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মুনাফা</a:t>
          </a:r>
          <a:r>
            <a: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জাতীয়</a:t>
          </a:r>
          <a:r>
            <a: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প্রাপ্তি</a:t>
          </a:r>
          <a:r>
            <a: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/</a:t>
          </a:r>
          <a:r>
            <a:rPr lang="en-US" sz="36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আয়</a:t>
          </a:r>
          <a:endParaRPr lang="en-US" sz="36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4663283C-5DB9-4E5B-85EC-687FC7025905}" type="parTrans" cxnId="{49024F2F-AFCD-4763-978A-45639652A842}">
      <dgm:prSet/>
      <dgm:spPr/>
      <dgm:t>
        <a:bodyPr/>
        <a:lstStyle/>
        <a:p>
          <a:endParaRPr lang="en-US"/>
        </a:p>
      </dgm:t>
    </dgm:pt>
    <dgm:pt modelId="{09C71C5A-2905-4E37-8D5E-BB8313479743}" type="sibTrans" cxnId="{49024F2F-AFCD-4763-978A-45639652A842}">
      <dgm:prSet/>
      <dgm:spPr/>
      <dgm:t>
        <a:bodyPr/>
        <a:lstStyle/>
        <a:p>
          <a:endParaRPr lang="en-US"/>
        </a:p>
      </dgm:t>
    </dgm:pt>
    <dgm:pt modelId="{DD3279DC-7467-493A-91C1-878A56E87813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</a:t>
          </a:r>
          <a:r>
            <a: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</a:t>
          </a:r>
          <a:r>
            <a: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প্রাপ্তি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F2A260A-8B69-4DC8-AC3A-77B6F4B03813}" type="parTrans" cxnId="{8AFBEE49-5544-4BD4-BC7A-BF8BAA04D689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E31EDB32-4165-49B3-AE8C-8C6D49B56BFB}" type="sibTrans" cxnId="{8AFBEE49-5544-4BD4-BC7A-BF8BAA04D689}">
      <dgm:prSet/>
      <dgm:spPr/>
      <dgm:t>
        <a:bodyPr/>
        <a:lstStyle/>
        <a:p>
          <a:endParaRPr lang="en-US"/>
        </a:p>
      </dgm:t>
    </dgm:pt>
    <dgm:pt modelId="{348258BC-112D-4BDC-B737-00C81F96BB85}">
      <dgm:prSet/>
      <dgm:spPr/>
      <dgm:t>
        <a:bodyPr/>
        <a:lstStyle/>
        <a:p>
          <a:endParaRPr lang="en-US"/>
        </a:p>
      </dgm:t>
    </dgm:pt>
    <dgm:pt modelId="{E455826F-29F1-4E13-ABB4-96D1E147AD6C}" type="parTrans" cxnId="{CD84DB08-1EAF-468A-807B-A1122CFC9DC2}">
      <dgm:prSet/>
      <dgm:spPr/>
      <dgm:t>
        <a:bodyPr/>
        <a:lstStyle/>
        <a:p>
          <a:endParaRPr lang="en-US"/>
        </a:p>
      </dgm:t>
    </dgm:pt>
    <dgm:pt modelId="{ACE269F3-5C4F-4FAD-BD92-4B5E2215EF88}" type="sibTrans" cxnId="{CD84DB08-1EAF-468A-807B-A1122CFC9DC2}">
      <dgm:prSet/>
      <dgm:spPr/>
      <dgm:t>
        <a:bodyPr/>
        <a:lstStyle/>
        <a:p>
          <a:endParaRPr lang="en-US"/>
        </a:p>
      </dgm:t>
    </dgm:pt>
    <dgm:pt modelId="{9104E3C1-5050-4DFE-8AEB-F1E178690FD5}" type="pres">
      <dgm:prSet presAssocID="{B625A112-4E55-40EF-B4F2-B6C7D709C48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0C27E8-EEF2-4340-90D7-46E063A7B16F}" type="pres">
      <dgm:prSet presAssocID="{4A68BA13-CEE0-4267-A20A-FBF62C48950B}" presName="centerShape" presStyleLbl="node0" presStyleIdx="0" presStyleCnt="1" custScaleX="109547" custLinFactNeighborX="1493" custLinFactNeighborY="-6830"/>
      <dgm:spPr/>
      <dgm:t>
        <a:bodyPr/>
        <a:lstStyle/>
        <a:p>
          <a:endParaRPr lang="en-US"/>
        </a:p>
      </dgm:t>
    </dgm:pt>
    <dgm:pt modelId="{EB677A39-5527-44D4-97E2-6482D882EEBF}" type="pres">
      <dgm:prSet presAssocID="{5F2A260A-8B69-4DC8-AC3A-77B6F4B03813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18F904C6-7A85-47AA-B58F-8228692BA7A5}" type="pres">
      <dgm:prSet presAssocID="{DD3279DC-7467-493A-91C1-878A56E87813}" presName="node" presStyleLbl="node1" presStyleIdx="0" presStyleCnt="1" custScaleX="431980" custScaleY="61277" custRadScaleRad="113546" custRadScaleInc="11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84DB08-1EAF-468A-807B-A1122CFC9DC2}" srcId="{B625A112-4E55-40EF-B4F2-B6C7D709C48A}" destId="{348258BC-112D-4BDC-B737-00C81F96BB85}" srcOrd="1" destOrd="0" parTransId="{E455826F-29F1-4E13-ABB4-96D1E147AD6C}" sibTransId="{ACE269F3-5C4F-4FAD-BD92-4B5E2215EF88}"/>
    <dgm:cxn modelId="{4C02C3AB-A286-4108-A24C-40C42D07B2E6}" type="presOf" srcId="{DD3279DC-7467-493A-91C1-878A56E87813}" destId="{18F904C6-7A85-47AA-B58F-8228692BA7A5}" srcOrd="0" destOrd="0" presId="urn:microsoft.com/office/officeart/2005/8/layout/radial4"/>
    <dgm:cxn modelId="{0983BE49-5B19-4EFF-9637-F5AA066C59A2}" type="presOf" srcId="{5F2A260A-8B69-4DC8-AC3A-77B6F4B03813}" destId="{EB677A39-5527-44D4-97E2-6482D882EEBF}" srcOrd="0" destOrd="0" presId="urn:microsoft.com/office/officeart/2005/8/layout/radial4"/>
    <dgm:cxn modelId="{D41AA989-C9CC-4D99-B30A-94DDECD11F05}" type="presOf" srcId="{4A68BA13-CEE0-4267-A20A-FBF62C48950B}" destId="{430C27E8-EEF2-4340-90D7-46E063A7B16F}" srcOrd="0" destOrd="0" presId="urn:microsoft.com/office/officeart/2005/8/layout/radial4"/>
    <dgm:cxn modelId="{49024F2F-AFCD-4763-978A-45639652A842}" srcId="{B625A112-4E55-40EF-B4F2-B6C7D709C48A}" destId="{4A68BA13-CEE0-4267-A20A-FBF62C48950B}" srcOrd="0" destOrd="0" parTransId="{4663283C-5DB9-4E5B-85EC-687FC7025905}" sibTransId="{09C71C5A-2905-4E37-8D5E-BB8313479743}"/>
    <dgm:cxn modelId="{8AFBEE49-5544-4BD4-BC7A-BF8BAA04D689}" srcId="{4A68BA13-CEE0-4267-A20A-FBF62C48950B}" destId="{DD3279DC-7467-493A-91C1-878A56E87813}" srcOrd="0" destOrd="0" parTransId="{5F2A260A-8B69-4DC8-AC3A-77B6F4B03813}" sibTransId="{E31EDB32-4165-49B3-AE8C-8C6D49B56BFB}"/>
    <dgm:cxn modelId="{34A478EE-FEFD-4478-A7E0-E9F47D939A93}" type="presOf" srcId="{B625A112-4E55-40EF-B4F2-B6C7D709C48A}" destId="{9104E3C1-5050-4DFE-8AEB-F1E178690FD5}" srcOrd="0" destOrd="0" presId="urn:microsoft.com/office/officeart/2005/8/layout/radial4"/>
    <dgm:cxn modelId="{68219E97-4161-4E9E-A57A-43A1594C9BD5}" type="presParOf" srcId="{9104E3C1-5050-4DFE-8AEB-F1E178690FD5}" destId="{430C27E8-EEF2-4340-90D7-46E063A7B16F}" srcOrd="0" destOrd="0" presId="urn:microsoft.com/office/officeart/2005/8/layout/radial4"/>
    <dgm:cxn modelId="{4EBD9D42-72D4-4DE3-AD3A-DA2B865A515A}" type="presParOf" srcId="{9104E3C1-5050-4DFE-8AEB-F1E178690FD5}" destId="{EB677A39-5527-44D4-97E2-6482D882EEBF}" srcOrd="1" destOrd="0" presId="urn:microsoft.com/office/officeart/2005/8/layout/radial4"/>
    <dgm:cxn modelId="{F598CDEE-CD0E-4339-8236-11A9BDC4D03D}" type="presParOf" srcId="{9104E3C1-5050-4DFE-8AEB-F1E178690FD5}" destId="{18F904C6-7A85-47AA-B58F-8228692BA7A5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25A112-4E55-40EF-B4F2-B6C7D709C48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68BA13-CEE0-4267-A20A-FBF62C48950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মুনাফা</a:t>
          </a:r>
          <a:r>
            <a: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জাতীয়</a:t>
          </a:r>
          <a:r>
            <a: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প্রদান</a:t>
          </a:r>
          <a:r>
            <a: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/ </a:t>
          </a:r>
          <a:r>
            <a:rPr lang="en-US" sz="36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ব্যয়</a:t>
          </a:r>
          <a:endParaRPr lang="en-US" sz="36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663283C-5DB9-4E5B-85EC-687FC7025905}" type="parTrans" cxnId="{49024F2F-AFCD-4763-978A-45639652A842}">
      <dgm:prSet/>
      <dgm:spPr/>
      <dgm:t>
        <a:bodyPr/>
        <a:lstStyle/>
        <a:p>
          <a:endParaRPr lang="en-US"/>
        </a:p>
      </dgm:t>
    </dgm:pt>
    <dgm:pt modelId="{09C71C5A-2905-4E37-8D5E-BB8313479743}" type="sibTrans" cxnId="{49024F2F-AFCD-4763-978A-45639652A842}">
      <dgm:prSet/>
      <dgm:spPr/>
      <dgm:t>
        <a:bodyPr/>
        <a:lstStyle/>
        <a:p>
          <a:endParaRPr lang="en-US"/>
        </a:p>
      </dgm:t>
    </dgm:pt>
    <dgm:pt modelId="{DD3279DC-7467-493A-91C1-878A56E87813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দৈনন্দিন</a:t>
          </a:r>
          <a:r>
            <a: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সম্পাদনের</a:t>
          </a:r>
          <a:r>
            <a: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জন্য</a:t>
          </a:r>
          <a:r>
            <a: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নিয়মিত</a:t>
          </a:r>
          <a:r>
            <a: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ব্যয়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F2A260A-8B69-4DC8-AC3A-77B6F4B03813}" type="parTrans" cxnId="{8AFBEE49-5544-4BD4-BC7A-BF8BAA04D68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31EDB32-4165-49B3-AE8C-8C6D49B56BFB}" type="sibTrans" cxnId="{8AFBEE49-5544-4BD4-BC7A-BF8BAA04D689}">
      <dgm:prSet/>
      <dgm:spPr/>
      <dgm:t>
        <a:bodyPr/>
        <a:lstStyle/>
        <a:p>
          <a:endParaRPr lang="en-US"/>
        </a:p>
      </dgm:t>
    </dgm:pt>
    <dgm:pt modelId="{348258BC-112D-4BDC-B737-00C81F96BB85}">
      <dgm:prSet/>
      <dgm:spPr/>
      <dgm:t>
        <a:bodyPr/>
        <a:lstStyle/>
        <a:p>
          <a:endParaRPr lang="en-US"/>
        </a:p>
      </dgm:t>
    </dgm:pt>
    <dgm:pt modelId="{E455826F-29F1-4E13-ABB4-96D1E147AD6C}" type="parTrans" cxnId="{CD84DB08-1EAF-468A-807B-A1122CFC9DC2}">
      <dgm:prSet/>
      <dgm:spPr/>
      <dgm:t>
        <a:bodyPr/>
        <a:lstStyle/>
        <a:p>
          <a:endParaRPr lang="en-US"/>
        </a:p>
      </dgm:t>
    </dgm:pt>
    <dgm:pt modelId="{ACE269F3-5C4F-4FAD-BD92-4B5E2215EF88}" type="sibTrans" cxnId="{CD84DB08-1EAF-468A-807B-A1122CFC9DC2}">
      <dgm:prSet/>
      <dgm:spPr/>
      <dgm:t>
        <a:bodyPr/>
        <a:lstStyle/>
        <a:p>
          <a:endParaRPr lang="en-US"/>
        </a:p>
      </dgm:t>
    </dgm:pt>
    <dgm:pt modelId="{9104E3C1-5050-4DFE-8AEB-F1E178690FD5}" type="pres">
      <dgm:prSet presAssocID="{B625A112-4E55-40EF-B4F2-B6C7D709C48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0C27E8-EEF2-4340-90D7-46E063A7B16F}" type="pres">
      <dgm:prSet presAssocID="{4A68BA13-CEE0-4267-A20A-FBF62C48950B}" presName="centerShape" presStyleLbl="node0" presStyleIdx="0" presStyleCnt="1" custScaleX="114465" custScaleY="89473" custLinFactNeighborX="641" custLinFactNeighborY="-8194"/>
      <dgm:spPr/>
      <dgm:t>
        <a:bodyPr/>
        <a:lstStyle/>
        <a:p>
          <a:endParaRPr lang="en-US"/>
        </a:p>
      </dgm:t>
    </dgm:pt>
    <dgm:pt modelId="{EB677A39-5527-44D4-97E2-6482D882EEBF}" type="pres">
      <dgm:prSet presAssocID="{5F2A260A-8B69-4DC8-AC3A-77B6F4B03813}" presName="parTrans" presStyleLbl="bgSibTrans2D1" presStyleIdx="0" presStyleCnt="1" custAng="21431474" custScaleX="99238"/>
      <dgm:spPr/>
      <dgm:t>
        <a:bodyPr/>
        <a:lstStyle/>
        <a:p>
          <a:endParaRPr lang="en-US"/>
        </a:p>
      </dgm:t>
    </dgm:pt>
    <dgm:pt modelId="{18F904C6-7A85-47AA-B58F-8228692BA7A5}" type="pres">
      <dgm:prSet presAssocID="{DD3279DC-7467-493A-91C1-878A56E87813}" presName="node" presStyleLbl="node1" presStyleIdx="0" presStyleCnt="1" custScaleX="359076" custScaleY="61277" custRadScaleRad="116091" custRadScaleInc="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84DB08-1EAF-468A-807B-A1122CFC9DC2}" srcId="{B625A112-4E55-40EF-B4F2-B6C7D709C48A}" destId="{348258BC-112D-4BDC-B737-00C81F96BB85}" srcOrd="1" destOrd="0" parTransId="{E455826F-29F1-4E13-ABB4-96D1E147AD6C}" sibTransId="{ACE269F3-5C4F-4FAD-BD92-4B5E2215EF88}"/>
    <dgm:cxn modelId="{812F45FC-B998-40D5-A3B3-5CF8EA9D30CF}" type="presOf" srcId="{4A68BA13-CEE0-4267-A20A-FBF62C48950B}" destId="{430C27E8-EEF2-4340-90D7-46E063A7B16F}" srcOrd="0" destOrd="0" presId="urn:microsoft.com/office/officeart/2005/8/layout/radial4"/>
    <dgm:cxn modelId="{5D02A5A2-94B6-4036-BE09-2324690B02F8}" type="presOf" srcId="{DD3279DC-7467-493A-91C1-878A56E87813}" destId="{18F904C6-7A85-47AA-B58F-8228692BA7A5}" srcOrd="0" destOrd="0" presId="urn:microsoft.com/office/officeart/2005/8/layout/radial4"/>
    <dgm:cxn modelId="{CDE7AEFA-793F-49BD-8DE7-BF3711083203}" type="presOf" srcId="{B625A112-4E55-40EF-B4F2-B6C7D709C48A}" destId="{9104E3C1-5050-4DFE-8AEB-F1E178690FD5}" srcOrd="0" destOrd="0" presId="urn:microsoft.com/office/officeart/2005/8/layout/radial4"/>
    <dgm:cxn modelId="{6066DB81-6E4F-4FD7-BF87-A9B09F46AAD2}" type="presOf" srcId="{5F2A260A-8B69-4DC8-AC3A-77B6F4B03813}" destId="{EB677A39-5527-44D4-97E2-6482D882EEBF}" srcOrd="0" destOrd="0" presId="urn:microsoft.com/office/officeart/2005/8/layout/radial4"/>
    <dgm:cxn modelId="{8AFBEE49-5544-4BD4-BC7A-BF8BAA04D689}" srcId="{4A68BA13-CEE0-4267-A20A-FBF62C48950B}" destId="{DD3279DC-7467-493A-91C1-878A56E87813}" srcOrd="0" destOrd="0" parTransId="{5F2A260A-8B69-4DC8-AC3A-77B6F4B03813}" sibTransId="{E31EDB32-4165-49B3-AE8C-8C6D49B56BFB}"/>
    <dgm:cxn modelId="{49024F2F-AFCD-4763-978A-45639652A842}" srcId="{B625A112-4E55-40EF-B4F2-B6C7D709C48A}" destId="{4A68BA13-CEE0-4267-A20A-FBF62C48950B}" srcOrd="0" destOrd="0" parTransId="{4663283C-5DB9-4E5B-85EC-687FC7025905}" sibTransId="{09C71C5A-2905-4E37-8D5E-BB8313479743}"/>
    <dgm:cxn modelId="{409FF5DD-A452-4433-B1DF-55EF77DE9017}" type="presParOf" srcId="{9104E3C1-5050-4DFE-8AEB-F1E178690FD5}" destId="{430C27E8-EEF2-4340-90D7-46E063A7B16F}" srcOrd="0" destOrd="0" presId="urn:microsoft.com/office/officeart/2005/8/layout/radial4"/>
    <dgm:cxn modelId="{C4044930-A79C-4331-9EB3-7F3632358F11}" type="presParOf" srcId="{9104E3C1-5050-4DFE-8AEB-F1E178690FD5}" destId="{EB677A39-5527-44D4-97E2-6482D882EEBF}" srcOrd="1" destOrd="0" presId="urn:microsoft.com/office/officeart/2005/8/layout/radial4"/>
    <dgm:cxn modelId="{A9DC166D-ADA2-430F-A904-68FB08F0E7E3}" type="presParOf" srcId="{9104E3C1-5050-4DFE-8AEB-F1E178690FD5}" destId="{18F904C6-7A85-47AA-B58F-8228692BA7A5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C27E8-EEF2-4340-90D7-46E063A7B16F}">
      <dsp:nvSpPr>
        <dsp:cNvPr id="0" name=""/>
        <dsp:cNvSpPr/>
      </dsp:nvSpPr>
      <dsp:spPr>
        <a:xfrm>
          <a:off x="2865089" y="1407018"/>
          <a:ext cx="2011710" cy="1836390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মুনাফা</a:t>
          </a:r>
          <a:r>
            <a:rPr lang="en-US" sz="36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জাতীয়</a:t>
          </a:r>
          <a:r>
            <a:rPr lang="en-US" sz="36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প্রাপ্তি</a:t>
          </a:r>
          <a:r>
            <a:rPr lang="en-US" sz="36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/</a:t>
          </a:r>
          <a:r>
            <a:rPr lang="en-US" sz="36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আয়</a:t>
          </a:r>
          <a:endParaRPr lang="en-US" sz="3600" b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3159697" y="1675951"/>
        <a:ext cx="1422494" cy="1298524"/>
      </dsp:txXfrm>
    </dsp:sp>
    <dsp:sp modelId="{EB677A39-5527-44D4-97E2-6482D882EEBF}">
      <dsp:nvSpPr>
        <dsp:cNvPr id="0" name=""/>
        <dsp:cNvSpPr/>
      </dsp:nvSpPr>
      <dsp:spPr>
        <a:xfrm rot="16165502">
          <a:off x="3393741" y="628721"/>
          <a:ext cx="925609" cy="52337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904C6-7A85-47AA-B58F-8228692BA7A5}">
      <dsp:nvSpPr>
        <dsp:cNvPr id="0" name=""/>
        <dsp:cNvSpPr/>
      </dsp:nvSpPr>
      <dsp:spPr>
        <a:xfrm>
          <a:off x="83803" y="17"/>
          <a:ext cx="7536196" cy="85521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</a:t>
          </a:r>
          <a:r>
            <a:rPr lang="en-US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</a:t>
          </a:r>
          <a:r>
            <a:rPr lang="en-US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প্রাপ্তি</a:t>
          </a:r>
          <a:endParaRPr lang="en-US" sz="3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8851" y="25065"/>
        <a:ext cx="7486100" cy="805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C27E8-EEF2-4340-90D7-46E063A7B16F}">
      <dsp:nvSpPr>
        <dsp:cNvPr id="0" name=""/>
        <dsp:cNvSpPr/>
      </dsp:nvSpPr>
      <dsp:spPr>
        <a:xfrm>
          <a:off x="2792456" y="1651393"/>
          <a:ext cx="2321425" cy="181457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মুনাফা</a:t>
          </a:r>
          <a:r>
            <a:rPr lang="en-US" sz="36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জাতীয়</a:t>
          </a:r>
          <a:r>
            <a:rPr lang="en-US" sz="36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প্রদান</a:t>
          </a:r>
          <a:r>
            <a:rPr lang="en-US" sz="36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/ </a:t>
          </a:r>
          <a:r>
            <a:rPr lang="en-US" sz="36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ব্যয়</a:t>
          </a:r>
          <a:endParaRPr lang="en-US" sz="36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3132421" y="1917131"/>
        <a:ext cx="1641495" cy="1283095"/>
      </dsp:txXfrm>
    </dsp:sp>
    <dsp:sp modelId="{EB677A39-5527-44D4-97E2-6482D882EEBF}">
      <dsp:nvSpPr>
        <dsp:cNvPr id="0" name=""/>
        <dsp:cNvSpPr/>
      </dsp:nvSpPr>
      <dsp:spPr>
        <a:xfrm rot="16244507">
          <a:off x="3493559" y="740894"/>
          <a:ext cx="1108936" cy="5779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904C6-7A85-47AA-B58F-8228692BA7A5}">
      <dsp:nvSpPr>
        <dsp:cNvPr id="0" name=""/>
        <dsp:cNvSpPr/>
      </dsp:nvSpPr>
      <dsp:spPr>
        <a:xfrm>
          <a:off x="623537" y="0"/>
          <a:ext cx="6918183" cy="94448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দৈনন্দিন</a:t>
          </a:r>
          <a:r>
            <a:rPr lang="en-US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সম্পাদনের</a:t>
          </a:r>
          <a:r>
            <a:rPr lang="en-US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জন্য</a:t>
          </a:r>
          <a:r>
            <a:rPr lang="en-US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নিয়মিত</a:t>
          </a:r>
          <a:r>
            <a:rPr lang="en-US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ব্যয়</a:t>
          </a:r>
          <a:endParaRPr lang="en-US" sz="3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51200" y="27663"/>
        <a:ext cx="6862857" cy="889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F77F-A8EE-4602-87DF-476429673497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4671E-ECB5-4209-8982-0055133DB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4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1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5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9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8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8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4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3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4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6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8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bdulmalek1972p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Tinni\l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6553200" cy="43608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228600"/>
            <a:ext cx="31242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71800" y="4191000"/>
            <a:ext cx="2667000" cy="2514600"/>
            <a:chOff x="3182535" y="3527910"/>
            <a:chExt cx="2813923" cy="2813923"/>
          </a:xfrm>
        </p:grpSpPr>
        <p:sp>
          <p:nvSpPr>
            <p:cNvPr id="3" name="Oval 2"/>
            <p:cNvSpPr/>
            <p:nvPr/>
          </p:nvSpPr>
          <p:spPr>
            <a:xfrm>
              <a:off x="3182535" y="3527910"/>
              <a:ext cx="2813923" cy="2813923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594625" y="3939999"/>
              <a:ext cx="1989743" cy="1989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1066800"/>
            <a:ext cx="3124200" cy="2895600"/>
            <a:chOff x="16039" y="842598"/>
            <a:chExt cx="3200414" cy="2959279"/>
          </a:xfrm>
        </p:grpSpPr>
        <p:sp>
          <p:nvSpPr>
            <p:cNvPr id="6" name="Rounded Rectangle 5"/>
            <p:cNvSpPr/>
            <p:nvPr/>
          </p:nvSpPr>
          <p:spPr>
            <a:xfrm>
              <a:off x="16039" y="842598"/>
              <a:ext cx="3200414" cy="2879086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00365" y="1091443"/>
              <a:ext cx="3031762" cy="2710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123825" rIns="123825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00400" y="457200"/>
            <a:ext cx="3005152" cy="2304544"/>
            <a:chOff x="2958222" y="152391"/>
            <a:chExt cx="3005152" cy="2304544"/>
          </a:xfrm>
        </p:grpSpPr>
        <p:sp>
          <p:nvSpPr>
            <p:cNvPr id="9" name="Rounded Rectangle 8"/>
            <p:cNvSpPr/>
            <p:nvPr/>
          </p:nvSpPr>
          <p:spPr>
            <a:xfrm>
              <a:off x="2958222" y="152391"/>
              <a:ext cx="2673226" cy="2138581"/>
            </a:xfrm>
            <a:prstGeom prst="roundRect">
              <a:avLst>
                <a:gd name="adj" fmla="val 10000"/>
              </a:avLst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415422" y="443628"/>
              <a:ext cx="2547952" cy="2013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123825" rIns="123825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89774" y="2057400"/>
            <a:ext cx="3054226" cy="2138581"/>
            <a:chOff x="6303980" y="1295390"/>
            <a:chExt cx="2673226" cy="2138581"/>
          </a:xfrm>
        </p:grpSpPr>
        <p:sp>
          <p:nvSpPr>
            <p:cNvPr id="12" name="Rounded Rectangle 11"/>
            <p:cNvSpPr/>
            <p:nvPr/>
          </p:nvSpPr>
          <p:spPr>
            <a:xfrm>
              <a:off x="6303980" y="1295390"/>
              <a:ext cx="2673226" cy="2138581"/>
            </a:xfrm>
            <a:prstGeom prst="roundRect">
              <a:avLst>
                <a:gd name="adj" fmla="val 10000"/>
              </a:avLst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6366617" y="1358027"/>
              <a:ext cx="2547952" cy="2013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123825" rIns="123825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477000" y="1066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4724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4038600"/>
            <a:ext cx="256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ঋণ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3962400" y="2743200"/>
            <a:ext cx="7620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2808407">
            <a:off x="5094344" y="3037421"/>
            <a:ext cx="762000" cy="13446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8734028">
            <a:off x="2944105" y="3118349"/>
            <a:ext cx="762000" cy="12917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71800" y="4343400"/>
            <a:ext cx="2743200" cy="2514600"/>
            <a:chOff x="2943211" y="3743293"/>
            <a:chExt cx="2886075" cy="2886075"/>
          </a:xfrm>
        </p:grpSpPr>
        <p:sp>
          <p:nvSpPr>
            <p:cNvPr id="3" name="Oval 2"/>
            <p:cNvSpPr/>
            <p:nvPr/>
          </p:nvSpPr>
          <p:spPr>
            <a:xfrm>
              <a:off x="2943211" y="3743293"/>
              <a:ext cx="2886075" cy="2886075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365867" y="4165949"/>
              <a:ext cx="2040763" cy="20407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19400" y="457200"/>
            <a:ext cx="3657605" cy="2498565"/>
            <a:chOff x="2923174" y="16119"/>
            <a:chExt cx="3657605" cy="2498565"/>
          </a:xfrm>
        </p:grpSpPr>
        <p:sp>
          <p:nvSpPr>
            <p:cNvPr id="6" name="Rounded Rectangle 5"/>
            <p:cNvSpPr/>
            <p:nvPr/>
          </p:nvSpPr>
          <p:spPr>
            <a:xfrm>
              <a:off x="2923174" y="16119"/>
              <a:ext cx="3657605" cy="2498565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996354" y="89299"/>
              <a:ext cx="3511245" cy="2352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123825" rIns="123825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pic>
        <p:nvPicPr>
          <p:cNvPr id="8" name="Picture 7" descr="truck.png"/>
          <p:cNvPicPr>
            <a:picLocks noChangeAspect="1"/>
          </p:cNvPicPr>
          <p:nvPr/>
        </p:nvPicPr>
        <p:blipFill>
          <a:blip r:embed="rId4" cstate="print"/>
          <a:srcRect t="14000" b="20000"/>
          <a:stretch>
            <a:fillRect/>
          </a:stretch>
        </p:blipFill>
        <p:spPr>
          <a:xfrm>
            <a:off x="-228600" y="1905000"/>
            <a:ext cx="3810000" cy="2514600"/>
          </a:xfrm>
          <a:prstGeom prst="rect">
            <a:avLst/>
          </a:prstGeom>
        </p:spPr>
      </p:pic>
      <p:pic>
        <p:nvPicPr>
          <p:cNvPr id="6146" name="Picture 2" descr="C:\Users\Hp\Desktop\Tinni\tra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7478" y="2286000"/>
            <a:ext cx="3046522" cy="2362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77000" y="1524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876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4572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0800000">
            <a:off x="4114800" y="2971800"/>
            <a:ext cx="762000" cy="1257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3802680">
            <a:off x="5690786" y="4136047"/>
            <a:ext cx="762000" cy="1087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7921211">
            <a:off x="2327706" y="3992903"/>
            <a:ext cx="7620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62992805"/>
              </p:ext>
            </p:extLst>
          </p:nvPr>
        </p:nvGraphicFramePr>
        <p:xfrm>
          <a:off x="533400" y="228600"/>
          <a:ext cx="7620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Prabakar_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4267200"/>
            <a:ext cx="2920864" cy="2286000"/>
          </a:xfrm>
          <a:prstGeom prst="rect">
            <a:avLst/>
          </a:prstGeom>
        </p:spPr>
      </p:pic>
      <p:pic>
        <p:nvPicPr>
          <p:cNvPr id="4" name="Picture 2" descr="C:\Users\Hp\Desktop\Tinni\ddd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4267200"/>
            <a:ext cx="2998573" cy="2362200"/>
          </a:xfrm>
          <a:prstGeom prst="rect">
            <a:avLst/>
          </a:prstGeom>
          <a:noFill/>
        </p:spPr>
      </p:pic>
      <p:pic>
        <p:nvPicPr>
          <p:cNvPr id="5" name="Picture 3" descr="C:\Users\Hp\Desktop\Tinni\ban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4267200"/>
            <a:ext cx="2643266" cy="228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3429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বিক্রয়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733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ভাড়া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3733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জমার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সুদ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C27E8-EEF2-4340-90D7-46E063A7B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430C27E8-EEF2-4340-90D7-46E063A7B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677A39-5527-44D4-97E2-6482D882E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EB677A39-5527-44D4-97E2-6482D882E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F904C6-7A85-47AA-B58F-8228692B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18F904C6-7A85-47AA-B58F-8228692B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0"/>
          <a:ext cx="7848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Hp\Desktop\Tinni\sa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962400"/>
            <a:ext cx="2743200" cy="1981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6096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ame tab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400" y="3886200"/>
            <a:ext cx="2641600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6096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আসবাবপত্রের অবচয়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Hp\Desktop\Tinni\kagoj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3886200"/>
            <a:ext cx="2667000" cy="2135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72200" y="6096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মনিহারি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C27E8-EEF2-4340-90D7-46E063A7B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430C27E8-EEF2-4340-90D7-46E063A7B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677A39-5527-44D4-97E2-6482D882E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EB677A39-5527-44D4-97E2-6482D882E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F904C6-7A85-47AA-B58F-8228692B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8F904C6-7A85-47AA-B58F-8228692B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33400"/>
            <a:ext cx="22098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828800"/>
            <a:ext cx="18288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7244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2743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124200"/>
            <a:ext cx="25146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ভাড়া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1828800"/>
            <a:ext cx="25908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মনিহারি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3124200"/>
            <a:ext cx="22098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আনয়ন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3048000"/>
            <a:ext cx="23622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/>
      <p:bldP spid="5" grpId="0" animBg="1"/>
      <p:bldP spid="7" grpId="0" animBg="1"/>
      <p:bldP spid="9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27432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43000" y="2286000"/>
            <a:ext cx="6500497" cy="2322731"/>
            <a:chOff x="304800" y="2133600"/>
            <a:chExt cx="6500497" cy="2322731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2971800"/>
              <a:ext cx="65004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২ । মুনাফা জাতীয় লেনদেন </a:t>
              </a:r>
              <a:r>
                <a:rPr lang="en-US" sz="40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4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প্রকার</a:t>
              </a:r>
              <a:r>
                <a:rPr lang="bn-BD" sz="4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? </a:t>
              </a:r>
              <a:endParaRPr lang="en-US" sz="4000" dirty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1000" y="2133600"/>
              <a:ext cx="52293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 । মূলধন জাতীয় লেনদেন কী? </a:t>
              </a:r>
              <a:endParaRPr lang="en-US" sz="4000" dirty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3810000"/>
              <a:ext cx="62520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কয়েকটি</a:t>
              </a:r>
              <a:r>
                <a:rPr lang="en-US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মূলধন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প্রাপ্তির</a:t>
              </a:r>
              <a:r>
                <a:rPr lang="en-US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বল</a:t>
              </a:r>
              <a:r>
                <a:rPr lang="bn-BD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3907659" y="5144869"/>
            <a:ext cx="8579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7432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মূলধন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অনিয়মিত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মুনাফা জাতীয় লেনদেন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”-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609600"/>
            <a:ext cx="39624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642009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3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3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ose-Bouquet.png"/>
          <p:cNvPicPr>
            <a:picLocks noChangeAspect="1"/>
          </p:cNvPicPr>
          <p:nvPr/>
        </p:nvPicPr>
        <p:blipFill>
          <a:blip r:embed="rId2" cstate="print"/>
          <a:srcRect b="12393"/>
          <a:stretch>
            <a:fillRect/>
          </a:stretch>
        </p:blipFill>
        <p:spPr>
          <a:xfrm>
            <a:off x="762000" y="228600"/>
            <a:ext cx="7018741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2971800" cy="923330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2286000"/>
            <a:ext cx="9220200" cy="3785652"/>
            <a:chOff x="228600" y="1752600"/>
            <a:chExt cx="9220200" cy="3785652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1752600"/>
              <a:ext cx="54864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44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44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আব্দুল</a:t>
              </a:r>
              <a:r>
                <a:rPr lang="en-US" sz="44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মালেক</a:t>
              </a:r>
              <a:endPara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কাজী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আব্দুল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মাজেদ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একাডেমী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পাংশা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রাজবাড়ী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মোবাইল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: ০১৭১৭-০০২১৫১</a:t>
              </a:r>
            </a:p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মেইল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hlinkClick r:id="rId2"/>
                </a:rPr>
                <a:t>abdulmalek1972p@gmail.com</a:t>
              </a:r>
              <a:endParaRPr lang="en-US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Website: www.teachersnews24.com</a:t>
              </a:r>
              <a:endPara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81600" y="2590800"/>
              <a:ext cx="4267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নবম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হিসাব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চতুর্থ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2" descr="C:\Users\H\Desktop\Malek-Phot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2133600" cy="2133600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17240731">
            <a:off x="6760695" y="2481574"/>
            <a:ext cx="545328" cy="835745"/>
            <a:chOff x="3170677" y="1333723"/>
            <a:chExt cx="545328" cy="835745"/>
          </a:xfrm>
          <a:solidFill>
            <a:schemeClr val="accent1">
              <a:lumMod val="75000"/>
            </a:schemeClr>
          </a:solidFill>
        </p:grpSpPr>
        <p:sp>
          <p:nvSpPr>
            <p:cNvPr id="9" name="Left-Right Arrow 8"/>
            <p:cNvSpPr/>
            <p:nvPr/>
          </p:nvSpPr>
          <p:spPr>
            <a:xfrm rot="18140085">
              <a:off x="3025468" y="1478932"/>
              <a:ext cx="835745" cy="545328"/>
            </a:xfrm>
            <a:prstGeom prst="left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Left-Right Arrow 4"/>
            <p:cNvSpPr/>
            <p:nvPr/>
          </p:nvSpPr>
          <p:spPr>
            <a:xfrm rot="18140085">
              <a:off x="3189066" y="1587998"/>
              <a:ext cx="508549" cy="3271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 rot="5090234">
            <a:off x="1842306" y="2478518"/>
            <a:ext cx="545328" cy="835745"/>
            <a:chOff x="4765806" y="1310162"/>
            <a:chExt cx="545328" cy="835745"/>
          </a:xfrm>
        </p:grpSpPr>
        <p:sp>
          <p:nvSpPr>
            <p:cNvPr id="12" name="Left-Right Arrow 11"/>
            <p:cNvSpPr/>
            <p:nvPr/>
          </p:nvSpPr>
          <p:spPr>
            <a:xfrm rot="3227476">
              <a:off x="4620597" y="1455371"/>
              <a:ext cx="835745" cy="545328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Left-Right Arrow 4"/>
            <p:cNvSpPr/>
            <p:nvPr/>
          </p:nvSpPr>
          <p:spPr>
            <a:xfrm rot="3227476">
              <a:off x="4784195" y="1564437"/>
              <a:ext cx="508549" cy="327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</p:grpSp>
      <p:pic>
        <p:nvPicPr>
          <p:cNvPr id="2050" name="Picture 2" descr="C:\Users\Hp\Desktop\Tinni\tak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"/>
            <a:ext cx="3733800" cy="2590800"/>
          </a:xfrm>
          <a:prstGeom prst="rect">
            <a:avLst/>
          </a:prstGeom>
          <a:noFill/>
        </p:spPr>
      </p:pic>
      <p:pic>
        <p:nvPicPr>
          <p:cNvPr id="2051" name="Picture 3" descr="C:\Users\Hp\Desktop\Tinni\bb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3733800" cy="2914172"/>
          </a:xfrm>
          <a:prstGeom prst="rect">
            <a:avLst/>
          </a:prstGeom>
          <a:noFill/>
        </p:spPr>
      </p:pic>
      <p:pic>
        <p:nvPicPr>
          <p:cNvPr id="2" name="Picture 2" descr="C:\Users\Hp\Desktop\Tinni\ga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352800"/>
            <a:ext cx="400778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76400" y="2590800"/>
            <a:ext cx="762000" cy="1066800"/>
            <a:chOff x="3415721" y="1339894"/>
            <a:chExt cx="600856" cy="707758"/>
          </a:xfrm>
          <a:solidFill>
            <a:srgbClr val="0070C0"/>
          </a:solidFill>
        </p:grpSpPr>
        <p:sp>
          <p:nvSpPr>
            <p:cNvPr id="6" name="Left-Right Arrow 5"/>
            <p:cNvSpPr/>
            <p:nvPr/>
          </p:nvSpPr>
          <p:spPr>
            <a:xfrm rot="7338673">
              <a:off x="3362270" y="1393345"/>
              <a:ext cx="707758" cy="600856"/>
            </a:xfrm>
            <a:prstGeom prst="left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Left-Right Arrow 4"/>
            <p:cNvSpPr/>
            <p:nvPr/>
          </p:nvSpPr>
          <p:spPr>
            <a:xfrm rot="18138673">
              <a:off x="3542527" y="1513516"/>
              <a:ext cx="347244" cy="3605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19800" y="2590800"/>
            <a:ext cx="685800" cy="1066800"/>
            <a:chOff x="5082191" y="1454198"/>
            <a:chExt cx="600856" cy="707758"/>
          </a:xfrm>
          <a:solidFill>
            <a:srgbClr val="0070C0"/>
          </a:solidFill>
        </p:grpSpPr>
        <p:sp>
          <p:nvSpPr>
            <p:cNvPr id="9" name="Left-Right Arrow 8"/>
            <p:cNvSpPr/>
            <p:nvPr/>
          </p:nvSpPr>
          <p:spPr>
            <a:xfrm rot="14167214">
              <a:off x="5028740" y="1507649"/>
              <a:ext cx="707758" cy="600856"/>
            </a:xfrm>
            <a:prstGeom prst="left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Left-Right Arrow 4"/>
            <p:cNvSpPr/>
            <p:nvPr/>
          </p:nvSpPr>
          <p:spPr>
            <a:xfrm rot="24967214">
              <a:off x="5208997" y="1627820"/>
              <a:ext cx="347244" cy="3605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/>
            </a:p>
          </p:txBody>
        </p:sp>
      </p:grpSp>
      <p:pic>
        <p:nvPicPr>
          <p:cNvPr id="3074" name="Picture 2" descr="C:\Users\Hp\Desktop\Tinni\tttttttttttt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3793066" cy="2667000"/>
          </a:xfrm>
          <a:prstGeom prst="rect">
            <a:avLst/>
          </a:prstGeom>
          <a:noFill/>
        </p:spPr>
      </p:pic>
      <p:pic>
        <p:nvPicPr>
          <p:cNvPr id="3075" name="Picture 3" descr="C:\Users\Hp\Desktop\Tinni\be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3810000" cy="27051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657600" y="2743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6324600"/>
            <a:ext cx="1828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মাসিক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Hp\Desktop\Tinni\dok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657600"/>
            <a:ext cx="3276600" cy="262128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867400" y="6324601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9718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0"/>
            <a:ext cx="2667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371601"/>
            <a:ext cx="8305800" cy="44012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 শিক্ষার্থীরা ...</a:t>
            </a: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মূলধন ও মুনাফা জাতীয় লেনদেন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তা বলতে    </a:t>
            </a: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পারবে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লেনদে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মূলধন ও মুনাফা জাতীয় লেনদেনের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করতে পারবে</a:t>
            </a:r>
          </a:p>
          <a:p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9000" y="2971800"/>
            <a:ext cx="2205149" cy="2128949"/>
            <a:chOff x="3541935" y="4214139"/>
            <a:chExt cx="2429098" cy="2429098"/>
          </a:xfrm>
        </p:grpSpPr>
        <p:sp>
          <p:nvSpPr>
            <p:cNvPr id="3" name="Oval 2"/>
            <p:cNvSpPr/>
            <p:nvPr/>
          </p:nvSpPr>
          <p:spPr>
            <a:xfrm>
              <a:off x="3541935" y="4214139"/>
              <a:ext cx="2429098" cy="242909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877689" y="4648855"/>
              <a:ext cx="1717632" cy="1717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মূলধন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লেনদেন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car.png"/>
          <p:cNvPicPr>
            <a:picLocks noChangeAspect="1"/>
          </p:cNvPicPr>
          <p:nvPr/>
        </p:nvPicPr>
        <p:blipFill>
          <a:blip r:embed="rId2" cstate="print"/>
          <a:srcRect t="21875" b="26563"/>
          <a:stretch>
            <a:fillRect/>
          </a:stretch>
        </p:blipFill>
        <p:spPr>
          <a:xfrm>
            <a:off x="5715000" y="4343400"/>
            <a:ext cx="3134991" cy="1977813"/>
          </a:xfrm>
          <a:prstGeom prst="rect">
            <a:avLst/>
          </a:prstGeom>
        </p:spPr>
      </p:pic>
      <p:pic>
        <p:nvPicPr>
          <p:cNvPr id="7" name="Picture 6" descr="lap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838200"/>
            <a:ext cx="2743200" cy="1888916"/>
          </a:xfrm>
          <a:prstGeom prst="rect">
            <a:avLst/>
          </a:prstGeom>
        </p:spPr>
      </p:pic>
      <p:pic>
        <p:nvPicPr>
          <p:cNvPr id="4098" name="Picture 2" descr="C:\Users\Hp\Desktop\Tinni\ba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2819400" cy="2556575"/>
          </a:xfrm>
          <a:prstGeom prst="rect">
            <a:avLst/>
          </a:prstGeom>
          <a:noFill/>
        </p:spPr>
      </p:pic>
      <p:pic>
        <p:nvPicPr>
          <p:cNvPr id="9" name="Picture 8" descr="office-furnit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762000"/>
            <a:ext cx="3295402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29400" y="6019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গাড়ি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276600"/>
            <a:ext cx="1524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096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দালানকোঠা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743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200" y="0"/>
            <a:ext cx="8001000" cy="793564"/>
            <a:chOff x="381000" y="381000"/>
            <a:chExt cx="8001000" cy="793564"/>
          </a:xfrm>
        </p:grpSpPr>
        <p:sp>
          <p:nvSpPr>
            <p:cNvPr id="15" name="Rounded Rectangle 14"/>
            <p:cNvSpPr/>
            <p:nvPr/>
          </p:nvSpPr>
          <p:spPr>
            <a:xfrm>
              <a:off x="457200" y="381000"/>
              <a:ext cx="7830768" cy="762000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81000" y="457200"/>
              <a:ext cx="8001000" cy="717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অনিয়মিত</a:t>
              </a:r>
              <a:r>
                <a:rPr lang="en-US" sz="32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লেনদেন</a:t>
              </a:r>
              <a:r>
                <a:rPr lang="en-US" sz="36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b="1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দীর্ঘমেয়াদী</a:t>
              </a:r>
              <a:r>
                <a:rPr lang="en-US" sz="36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সুবিধা</a:t>
              </a:r>
              <a:r>
                <a:rPr lang="en-US" sz="36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ভোগ</a:t>
              </a:r>
              <a:r>
                <a:rPr lang="en-US" sz="36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6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endParaRPr lang="en-US" sz="3600" b="1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Right Arrow 19"/>
          <p:cNvSpPr/>
          <p:nvPr/>
        </p:nvSpPr>
        <p:spPr>
          <a:xfrm rot="16200000">
            <a:off x="3505200" y="1524000"/>
            <a:ext cx="1828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0" y="2667000"/>
            <a:ext cx="2250366" cy="1875754"/>
            <a:chOff x="3276620" y="2209808"/>
            <a:chExt cx="2250366" cy="1875754"/>
          </a:xfrm>
        </p:grpSpPr>
        <p:sp>
          <p:nvSpPr>
            <p:cNvPr id="3" name="Oval 2"/>
            <p:cNvSpPr/>
            <p:nvPr/>
          </p:nvSpPr>
          <p:spPr>
            <a:xfrm>
              <a:off x="3276620" y="2209808"/>
              <a:ext cx="2250366" cy="18757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606179" y="2484506"/>
              <a:ext cx="1591248" cy="1326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মুনাফা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লেনদেন</a:t>
              </a:r>
              <a:endParaRPr lang="en-US" sz="2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 descr="15 Sel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914400"/>
            <a:ext cx="2837793" cy="2057400"/>
          </a:xfrm>
          <a:prstGeom prst="rect">
            <a:avLst/>
          </a:prstGeom>
        </p:spPr>
      </p:pic>
      <p:pic>
        <p:nvPicPr>
          <p:cNvPr id="5122" name="Picture 2" descr="C:\Users\Hp\Desktop\Tinni\b j 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3048000" cy="2283058"/>
          </a:xfrm>
          <a:prstGeom prst="rect">
            <a:avLst/>
          </a:prstGeom>
          <a:noFill/>
        </p:spPr>
      </p:pic>
      <p:pic>
        <p:nvPicPr>
          <p:cNvPr id="5123" name="Picture 3" descr="C:\Users\Hp\Desktop\Tinni\srrrrrrr.jpg"/>
          <p:cNvPicPr>
            <a:picLocks noChangeAspect="1" noChangeArrowheads="1"/>
          </p:cNvPicPr>
          <p:nvPr/>
        </p:nvPicPr>
        <p:blipFill>
          <a:blip r:embed="rId4" cstate="print"/>
          <a:srcRect b="6943"/>
          <a:stretch>
            <a:fillRect/>
          </a:stretch>
        </p:blipFill>
        <p:spPr bwMode="auto">
          <a:xfrm>
            <a:off x="228600" y="3657600"/>
            <a:ext cx="2819400" cy="2537460"/>
          </a:xfrm>
          <a:prstGeom prst="rect">
            <a:avLst/>
          </a:prstGeom>
          <a:noFill/>
        </p:spPr>
      </p:pic>
      <p:pic>
        <p:nvPicPr>
          <p:cNvPr id="5124" name="Picture 4" descr="C:\Users\Hp\Desktop\Tinni\kkkk.jpg"/>
          <p:cNvPicPr>
            <a:picLocks noChangeAspect="1" noChangeArrowheads="1"/>
          </p:cNvPicPr>
          <p:nvPr/>
        </p:nvPicPr>
        <p:blipFill>
          <a:blip r:embed="rId5" cstate="print"/>
          <a:srcRect l="34783" r="1449" b="34426"/>
          <a:stretch>
            <a:fillRect/>
          </a:stretch>
        </p:blipFill>
        <p:spPr bwMode="auto">
          <a:xfrm>
            <a:off x="5638800" y="3886200"/>
            <a:ext cx="2912533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3124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সুদ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971800"/>
            <a:ext cx="1524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ক্রয়-বিক্রয়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6172200"/>
            <a:ext cx="1828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172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বেতন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9600" y="2"/>
            <a:ext cx="8077200" cy="798027"/>
            <a:chOff x="1329126" y="-4343401"/>
            <a:chExt cx="6773402" cy="1281822"/>
          </a:xfrm>
        </p:grpSpPr>
        <p:sp>
          <p:nvSpPr>
            <p:cNvPr id="14" name="Rounded Rectangle 13"/>
            <p:cNvSpPr/>
            <p:nvPr/>
          </p:nvSpPr>
          <p:spPr>
            <a:xfrm>
              <a:off x="1329126" y="-4343401"/>
              <a:ext cx="6773402" cy="1101558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329126" y="-4098610"/>
              <a:ext cx="6708874" cy="1037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নিয়মিত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লেনদেন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b="1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স্বল্পমেয়াদী</a:t>
              </a:r>
              <a:r>
                <a:rPr lang="en-US" sz="36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সুবিধা</a:t>
              </a:r>
              <a:r>
                <a:rPr lang="en-US" sz="36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ভোগ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ight Arrow 15"/>
          <p:cNvSpPr/>
          <p:nvPr/>
        </p:nvSpPr>
        <p:spPr>
          <a:xfrm rot="16200000">
            <a:off x="3676650" y="1428750"/>
            <a:ext cx="16383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352800" y="1066800"/>
            <a:ext cx="2713568" cy="1548179"/>
            <a:chOff x="3810000" y="1143000"/>
            <a:chExt cx="2713568" cy="1548179"/>
          </a:xfrm>
        </p:grpSpPr>
        <p:sp>
          <p:nvSpPr>
            <p:cNvPr id="27" name="Oval 26"/>
            <p:cNvSpPr/>
            <p:nvPr/>
          </p:nvSpPr>
          <p:spPr>
            <a:xfrm>
              <a:off x="3810000" y="1143000"/>
              <a:ext cx="2713568" cy="154817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10"/>
            <p:cNvSpPr/>
            <p:nvPr/>
          </p:nvSpPr>
          <p:spPr>
            <a:xfrm>
              <a:off x="4267200" y="1371600"/>
              <a:ext cx="1918782" cy="1094729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লেনদেন</a:t>
              </a:r>
              <a:endParaRPr lang="en-US" sz="54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66800" y="2590800"/>
            <a:ext cx="3547505" cy="2017971"/>
            <a:chOff x="1066800" y="2590800"/>
            <a:chExt cx="3547505" cy="2017971"/>
          </a:xfrm>
        </p:grpSpPr>
        <p:sp>
          <p:nvSpPr>
            <p:cNvPr id="7" name="Straight Connector 8"/>
            <p:cNvSpPr/>
            <p:nvPr/>
          </p:nvSpPr>
          <p:spPr>
            <a:xfrm>
              <a:off x="2209800" y="2590800"/>
              <a:ext cx="2404505" cy="4569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04505" y="0"/>
                  </a:moveTo>
                  <a:lnTo>
                    <a:pt x="2404505" y="258392"/>
                  </a:lnTo>
                  <a:lnTo>
                    <a:pt x="0" y="258392"/>
                  </a:lnTo>
                  <a:lnTo>
                    <a:pt x="0" y="456915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0" name="Group 39"/>
            <p:cNvGrpSpPr/>
            <p:nvPr/>
          </p:nvGrpSpPr>
          <p:grpSpPr>
            <a:xfrm>
              <a:off x="1066800" y="3048000"/>
              <a:ext cx="2416539" cy="1560771"/>
              <a:chOff x="1066800" y="2971800"/>
              <a:chExt cx="2416539" cy="1560771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5" name="Oval 24"/>
              <p:cNvSpPr/>
              <p:nvPr/>
            </p:nvSpPr>
            <p:spPr>
              <a:xfrm>
                <a:off x="1066800" y="2971800"/>
                <a:ext cx="2416539" cy="1560771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Oval 12"/>
              <p:cNvSpPr/>
              <p:nvPr/>
            </p:nvSpPr>
            <p:spPr>
              <a:xfrm>
                <a:off x="1420694" y="3200369"/>
                <a:ext cx="1708751" cy="1103633"/>
              </a:xfrm>
              <a:prstGeom prst="rect">
                <a:avLst/>
              </a:prstGeom>
              <a:grpFill/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400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মূলধন</a:t>
                </a:r>
                <a:r>
                  <a:rPr lang="bn-BD" sz="4400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400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জাতীয়</a:t>
                </a:r>
                <a:endParaRPr lang="en-US" sz="4400" kern="1200" dirty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04800" y="4565687"/>
            <a:ext cx="1949874" cy="1408862"/>
            <a:chOff x="304800" y="4565687"/>
            <a:chExt cx="1949874" cy="1408862"/>
          </a:xfrm>
        </p:grpSpPr>
        <p:sp>
          <p:nvSpPr>
            <p:cNvPr id="6" name="Straight Connector 7"/>
            <p:cNvSpPr/>
            <p:nvPr/>
          </p:nvSpPr>
          <p:spPr>
            <a:xfrm>
              <a:off x="2090619" y="4565687"/>
              <a:ext cx="164055" cy="8098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4055" y="0"/>
                  </a:moveTo>
                  <a:lnTo>
                    <a:pt x="164055" y="809852"/>
                  </a:lnTo>
                  <a:lnTo>
                    <a:pt x="0" y="809852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8" name="Group 37"/>
            <p:cNvGrpSpPr/>
            <p:nvPr/>
          </p:nvGrpSpPr>
          <p:grpSpPr>
            <a:xfrm>
              <a:off x="304800" y="5029200"/>
              <a:ext cx="1890698" cy="945349"/>
              <a:chOff x="199920" y="4902865"/>
              <a:chExt cx="1890698" cy="94534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99920" y="4902865"/>
                <a:ext cx="1890698" cy="94534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Oval 14"/>
              <p:cNvSpPr/>
              <p:nvPr/>
            </p:nvSpPr>
            <p:spPr>
              <a:xfrm>
                <a:off x="476807" y="5041308"/>
                <a:ext cx="1336924" cy="668463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200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প্রাপ্তি/আয়</a:t>
                </a:r>
                <a:endParaRPr lang="en-US" sz="3200" kern="1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2254675" y="4565687"/>
            <a:ext cx="2150623" cy="1408862"/>
            <a:chOff x="2254675" y="4565687"/>
            <a:chExt cx="2150623" cy="1408862"/>
          </a:xfrm>
        </p:grpSpPr>
        <p:sp>
          <p:nvSpPr>
            <p:cNvPr id="5" name="Straight Connector 6"/>
            <p:cNvSpPr/>
            <p:nvPr/>
          </p:nvSpPr>
          <p:spPr>
            <a:xfrm>
              <a:off x="2254675" y="4565687"/>
              <a:ext cx="232990" cy="8098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09852"/>
                  </a:lnTo>
                  <a:lnTo>
                    <a:pt x="232990" y="809852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2" name="Group 41"/>
            <p:cNvGrpSpPr/>
            <p:nvPr/>
          </p:nvGrpSpPr>
          <p:grpSpPr>
            <a:xfrm>
              <a:off x="2514600" y="5029200"/>
              <a:ext cx="1890698" cy="945349"/>
              <a:chOff x="2514600" y="4876800"/>
              <a:chExt cx="1890698" cy="945349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1" name="Oval 20"/>
              <p:cNvSpPr/>
              <p:nvPr/>
            </p:nvSpPr>
            <p:spPr>
              <a:xfrm>
                <a:off x="2514600" y="4876800"/>
                <a:ext cx="1890698" cy="945349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Oval 16"/>
              <p:cNvSpPr/>
              <p:nvPr/>
            </p:nvSpPr>
            <p:spPr>
              <a:xfrm>
                <a:off x="2764553" y="5041308"/>
                <a:ext cx="1336924" cy="668463"/>
              </a:xfrm>
              <a:prstGeom prst="rect">
                <a:avLst/>
              </a:prstGeom>
              <a:grpFill/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955" tIns="20955" rIns="20955" bIns="20955" numCol="1" spcCol="1270" anchor="ctr" anchorCtr="0">
                <a:noAutofit/>
              </a:bodyPr>
              <a:lstStyle/>
              <a:p>
                <a:pPr lvl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300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ব্যয়</a:t>
                </a:r>
                <a:endParaRPr lang="en-US" sz="3300" kern="1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648200" y="2667000"/>
            <a:ext cx="3443284" cy="2017971"/>
            <a:chOff x="4648200" y="2667000"/>
            <a:chExt cx="3443284" cy="2017971"/>
          </a:xfrm>
        </p:grpSpPr>
        <p:sp>
          <p:nvSpPr>
            <p:cNvPr id="4" name="Straight Connector 5"/>
            <p:cNvSpPr/>
            <p:nvPr/>
          </p:nvSpPr>
          <p:spPr>
            <a:xfrm>
              <a:off x="4648200" y="2667000"/>
              <a:ext cx="2196566" cy="3778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9285"/>
                  </a:lnTo>
                  <a:lnTo>
                    <a:pt x="2196566" y="179285"/>
                  </a:lnTo>
                  <a:lnTo>
                    <a:pt x="2196566" y="377808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p:grpSp>
          <p:nvGrpSpPr>
            <p:cNvPr id="41" name="Group 40"/>
            <p:cNvGrpSpPr/>
            <p:nvPr/>
          </p:nvGrpSpPr>
          <p:grpSpPr>
            <a:xfrm>
              <a:off x="5562600" y="3124200"/>
              <a:ext cx="2528884" cy="1560771"/>
              <a:chOff x="5791200" y="3048000"/>
              <a:chExt cx="2528884" cy="1560771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9" name="Oval 18"/>
              <p:cNvSpPr/>
              <p:nvPr/>
            </p:nvSpPr>
            <p:spPr>
              <a:xfrm>
                <a:off x="5791200" y="3048000"/>
                <a:ext cx="2528884" cy="1560771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Oval 18"/>
              <p:cNvSpPr/>
              <p:nvPr/>
            </p:nvSpPr>
            <p:spPr>
              <a:xfrm>
                <a:off x="6096000" y="3276600"/>
                <a:ext cx="1788190" cy="1103633"/>
              </a:xfrm>
              <a:prstGeom prst="rect">
                <a:avLst/>
              </a:prstGeom>
              <a:grpFill/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400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মুনাফা</a:t>
                </a:r>
                <a:r>
                  <a:rPr lang="bn-BD" sz="4400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400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জাতীয়</a:t>
                </a:r>
                <a:endParaRPr lang="en-US" sz="4400" kern="1200" dirty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4724400" y="4572000"/>
            <a:ext cx="2102667" cy="1402549"/>
            <a:chOff x="4724400" y="4572000"/>
            <a:chExt cx="2102667" cy="1402549"/>
          </a:xfrm>
        </p:grpSpPr>
        <p:sp>
          <p:nvSpPr>
            <p:cNvPr id="3" name="Straight Connector 4"/>
            <p:cNvSpPr/>
            <p:nvPr/>
          </p:nvSpPr>
          <p:spPr>
            <a:xfrm>
              <a:off x="6553200" y="4572000"/>
              <a:ext cx="273867" cy="8989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3867" y="0"/>
                  </a:moveTo>
                  <a:lnTo>
                    <a:pt x="273867" y="898923"/>
                  </a:lnTo>
                  <a:lnTo>
                    <a:pt x="0" y="898923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3" name="Group 42"/>
            <p:cNvGrpSpPr/>
            <p:nvPr/>
          </p:nvGrpSpPr>
          <p:grpSpPr>
            <a:xfrm>
              <a:off x="4724400" y="5029200"/>
              <a:ext cx="1890698" cy="945349"/>
              <a:chOff x="4800600" y="4953000"/>
              <a:chExt cx="1890698" cy="945349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7" name="Oval 16"/>
              <p:cNvSpPr/>
              <p:nvPr/>
            </p:nvSpPr>
            <p:spPr>
              <a:xfrm>
                <a:off x="4800600" y="4953000"/>
                <a:ext cx="1890698" cy="945349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Oval 20"/>
              <p:cNvSpPr/>
              <p:nvPr/>
            </p:nvSpPr>
            <p:spPr>
              <a:xfrm>
                <a:off x="5105400" y="5105400"/>
                <a:ext cx="1295400" cy="614335"/>
              </a:xfrm>
              <a:prstGeom prst="rect">
                <a:avLst/>
              </a:prstGeom>
              <a:grpFill/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955" tIns="20955" rIns="20955" bIns="20955" numCol="1" spcCol="1270" anchor="ctr" anchorCtr="0">
                <a:noAutofit/>
              </a:bodyPr>
              <a:lstStyle/>
              <a:p>
                <a:pPr lvl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300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প্রাপ্তি/আয়</a:t>
                </a:r>
                <a:endParaRPr lang="en-US" sz="3300" kern="1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6858000" y="4572000"/>
            <a:ext cx="2119298" cy="1402549"/>
            <a:chOff x="6858000" y="4572000"/>
            <a:chExt cx="2119298" cy="1402549"/>
          </a:xfrm>
        </p:grpSpPr>
        <p:sp>
          <p:nvSpPr>
            <p:cNvPr id="2" name="Straight Connector 3"/>
            <p:cNvSpPr/>
            <p:nvPr/>
          </p:nvSpPr>
          <p:spPr>
            <a:xfrm>
              <a:off x="6858000" y="4572000"/>
              <a:ext cx="197634" cy="82271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22718"/>
                  </a:lnTo>
                  <a:lnTo>
                    <a:pt x="197634" y="822718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4" name="Group 43"/>
            <p:cNvGrpSpPr/>
            <p:nvPr/>
          </p:nvGrpSpPr>
          <p:grpSpPr>
            <a:xfrm>
              <a:off x="7086600" y="5029200"/>
              <a:ext cx="1890698" cy="945349"/>
              <a:chOff x="7053381" y="4836625"/>
              <a:chExt cx="1890698" cy="945349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5" name="Oval 14"/>
              <p:cNvSpPr/>
              <p:nvPr/>
            </p:nvSpPr>
            <p:spPr>
              <a:xfrm>
                <a:off x="7053381" y="4836625"/>
                <a:ext cx="1890698" cy="945349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Oval 22"/>
              <p:cNvSpPr/>
              <p:nvPr/>
            </p:nvSpPr>
            <p:spPr>
              <a:xfrm>
                <a:off x="7330268" y="4975068"/>
                <a:ext cx="1336924" cy="668463"/>
              </a:xfrm>
              <a:prstGeom prst="rect">
                <a:avLst/>
              </a:prstGeom>
              <a:grpFill/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955" tIns="20955" rIns="20955" bIns="20955" numCol="1" spcCol="1270" anchor="ctr" anchorCtr="0">
                <a:noAutofit/>
              </a:bodyPr>
              <a:lstStyle/>
              <a:p>
                <a:pPr lvl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300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প্রদান/ব্যয়</a:t>
                </a:r>
                <a:endParaRPr lang="en-US" sz="3300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261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ismail - [2010]</cp:lastModifiedBy>
  <cp:revision>315</cp:revision>
  <dcterms:created xsi:type="dcterms:W3CDTF">2006-08-16T00:00:00Z</dcterms:created>
  <dcterms:modified xsi:type="dcterms:W3CDTF">2019-11-30T16:08:04Z</dcterms:modified>
</cp:coreProperties>
</file>