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68" r:id="rId1"/>
  </p:sldMasterIdLst>
  <p:notesMasterIdLst>
    <p:notesMasterId r:id="rId19"/>
  </p:notesMasterIdLst>
  <p:sldIdLst>
    <p:sldId id="331" r:id="rId2"/>
    <p:sldId id="315" r:id="rId3"/>
    <p:sldId id="332" r:id="rId4"/>
    <p:sldId id="302" r:id="rId5"/>
    <p:sldId id="322" r:id="rId6"/>
    <p:sldId id="308" r:id="rId7"/>
    <p:sldId id="310" r:id="rId8"/>
    <p:sldId id="323" r:id="rId9"/>
    <p:sldId id="325" r:id="rId10"/>
    <p:sldId id="326" r:id="rId11"/>
    <p:sldId id="328" r:id="rId12"/>
    <p:sldId id="320" r:id="rId13"/>
    <p:sldId id="317" r:id="rId14"/>
    <p:sldId id="318" r:id="rId15"/>
    <p:sldId id="300" r:id="rId16"/>
    <p:sldId id="263" r:id="rId17"/>
    <p:sldId id="31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654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9C9D7-615A-427E-ACD7-82154912D17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FF45E-0B85-4C81-BA24-F75976AD61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05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চিত্রটি অংকনের</a:t>
            </a:r>
            <a:r>
              <a:rPr lang="bn-BD" baseline="0" dirty="0" smtClean="0"/>
              <a:t> সময় </a:t>
            </a:r>
            <a:r>
              <a:rPr lang="bn-BD" dirty="0" smtClean="0"/>
              <a:t>অবশ্যই</a:t>
            </a:r>
            <a:r>
              <a:rPr lang="bn-BD" baseline="0" dirty="0" smtClean="0"/>
              <a:t> পেন্সিল কম্পাস ব্যবহার করতে হবে 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FF45E-0B85-4C81-BA24-F75976AD61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16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চিত্রটি অংকনের</a:t>
            </a:r>
            <a:r>
              <a:rPr lang="bn-BD" baseline="0" dirty="0" smtClean="0"/>
              <a:t> সময় পেন্সিল কম্পাস ব্যবহার করতে হবে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FF45E-0B85-4C81-BA24-F75976AD61A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83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চিত্রটি অংকনের</a:t>
            </a:r>
            <a:r>
              <a:rPr lang="bn-BD" baseline="0" dirty="0" smtClean="0"/>
              <a:t> সময় পেন্সিল কম্পাস ব্যবহার করতে হবে 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FF45E-0B85-4C81-BA24-F75976AD61A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14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চিত্রটি অংকনের</a:t>
            </a:r>
            <a:r>
              <a:rPr lang="bn-BD" baseline="0" dirty="0" smtClean="0"/>
              <a:t> সময় পেন্সিল কম্পাস ব্যবহার করতে হবে 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FF45E-0B85-4C81-BA24-F75976AD61A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04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12595-85C2-48B7-96ED-B94F6D00E94D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024B3-A171-4EDB-93BD-49C997FF8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12595-85C2-48B7-96ED-B94F6D00E94D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024B3-A171-4EDB-93BD-49C997FF8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12595-85C2-48B7-96ED-B94F6D00E94D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024B3-A171-4EDB-93BD-49C997FF8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12595-85C2-48B7-96ED-B94F6D00E94D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024B3-A171-4EDB-93BD-49C997FF8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12595-85C2-48B7-96ED-B94F6D00E94D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024B3-A171-4EDB-93BD-49C997FF8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12595-85C2-48B7-96ED-B94F6D00E94D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024B3-A171-4EDB-93BD-49C997FF8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12595-85C2-48B7-96ED-B94F6D00E94D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024B3-A171-4EDB-93BD-49C997FF8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12595-85C2-48B7-96ED-B94F6D00E94D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024B3-A171-4EDB-93BD-49C997FF8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12595-85C2-48B7-96ED-B94F6D00E94D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024B3-A171-4EDB-93BD-49C997FF8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12595-85C2-48B7-96ED-B94F6D00E94D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024B3-A171-4EDB-93BD-49C997FF8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12595-85C2-48B7-96ED-B94F6D00E94D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024B3-A171-4EDB-93BD-49C997FF8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3C12595-85C2-48B7-96ED-B94F6D00E94D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25024B3-A171-4EDB-93BD-49C997FF8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9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3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4332" y="0"/>
            <a:ext cx="9144000" cy="64940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BD" sz="3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endParaRPr lang="bn-BD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সহকারী  শিক্ষক</a:t>
            </a:r>
            <a:endParaRPr lang="en-US" sz="32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নারায়ন</a:t>
            </a:r>
            <a:r>
              <a:rPr lang="en-US" sz="3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3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প্রামানিক</a:t>
            </a:r>
            <a:endParaRPr lang="en-US" sz="32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বাবুপুর</a:t>
            </a:r>
            <a:r>
              <a:rPr lang="en-US" sz="3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কছিমউদ্দিন</a:t>
            </a:r>
            <a:r>
              <a:rPr lang="en-US" sz="3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বিদ্যাপীঠ</a:t>
            </a:r>
            <a:endParaRPr lang="en-US" sz="32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রজবাড়ী</a:t>
            </a:r>
            <a:r>
              <a:rPr lang="en-US" sz="3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সদর।রাজবাড়ী</a:t>
            </a:r>
            <a:r>
              <a:rPr lang="en-US" sz="32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62200" y="539821"/>
            <a:ext cx="38862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CanDown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402080"/>
            <a:ext cx="22860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5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2296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একটি ত্রিভুজ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অংকন করতে হলে নিচের উপাত্তগুলো প্রয়োজন -     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692" y="129022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১. তিনটি বাহু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246" y="200494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২. দুইটি বাহু ও এদের অন্তর্ভূক্ত কোণ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258479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৩. একটি বাহু ও এর সংলগ্ন দুইটি কোণ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8246" y="3352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৪. দুইটি কোণ ও এর একটির বিপরীত বাহু 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3367" y="4038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৫. দুইটি বাহু ও এর একটির বিপরীত  কোণ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1692" y="4623375"/>
            <a:ext cx="84113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৬. সমকোণী ত্রিভুজের অতিভুজ ও অপর একটি বাহু অথবা একটি কোণ ।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41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934032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133600" y="914400"/>
            <a:ext cx="2743200" cy="762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bn-BD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bn-BD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30480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 ত্রিভুজের তিনটি বাহু  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a,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b,c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দেওয়া আছে। ত্রিভুজটি অংকন কর।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79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332850"/>
            <a:ext cx="2971800" cy="53340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সমাধান-১</a:t>
            </a:r>
            <a:endParaRPr lang="en-US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143001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মনে করি , একটি ত্রিভুজের তিনটি বাহু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a,b,c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দেওয়া আছে। ত্রিভুজটি অংকন কর।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276600" y="2206821"/>
            <a:ext cx="21336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76600" y="2590800"/>
            <a:ext cx="25908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6600" y="2895600"/>
            <a:ext cx="27432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745233" y="1914433"/>
            <a:ext cx="428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2705526" y="271093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2678990" y="2310825"/>
            <a:ext cx="4427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3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971800" y="5562600"/>
            <a:ext cx="48768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38500" y="3149975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8001000" y="5410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54633" y="541019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971800" y="5563443"/>
            <a:ext cx="27432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 rot="1966427">
            <a:off x="4163362" y="4921799"/>
            <a:ext cx="1524000" cy="1676400"/>
          </a:xfrm>
          <a:prstGeom prst="arc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18553789">
            <a:off x="2827957" y="3532592"/>
            <a:ext cx="1295569" cy="1919156"/>
          </a:xfrm>
          <a:prstGeom prst="arc">
            <a:avLst>
              <a:gd name="adj1" fmla="val 18769968"/>
              <a:gd name="adj2" fmla="val 308073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15676393">
            <a:off x="3734391" y="3509431"/>
            <a:ext cx="1524000" cy="1676400"/>
          </a:xfrm>
          <a:prstGeom prst="arc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959394" y="3975146"/>
            <a:ext cx="854364" cy="158745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30924" y="3975146"/>
            <a:ext cx="1871670" cy="158745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757639" y="4347631"/>
            <a:ext cx="428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3200" dirty="0"/>
          </a:p>
        </p:txBody>
      </p:sp>
      <p:sp>
        <p:nvSpPr>
          <p:cNvPr id="32" name="Rectangle 31"/>
          <p:cNvSpPr/>
          <p:nvPr/>
        </p:nvSpPr>
        <p:spPr>
          <a:xfrm>
            <a:off x="4971487" y="4171537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sz="3200" dirty="0"/>
          </a:p>
        </p:txBody>
      </p:sp>
      <p:sp>
        <p:nvSpPr>
          <p:cNvPr id="33" name="Rectangle 32"/>
          <p:cNvSpPr/>
          <p:nvPr/>
        </p:nvSpPr>
        <p:spPr>
          <a:xfrm>
            <a:off x="4007725" y="5800958"/>
            <a:ext cx="4427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085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mph" presetSubtype="0" repeatCount="indefinite" fill="hold" grpId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2" presetClass="emph" presetSubtype="0" repeatCount="indefinite" fill="hold" grpId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10" grpId="0"/>
      <p:bldP spid="11" grpId="0"/>
      <p:bldP spid="12" grpId="0"/>
      <p:bldP spid="5" grpId="0"/>
      <p:bldP spid="5" grpId="1"/>
      <p:bldP spid="14" grpId="0"/>
      <p:bldP spid="15" grpId="0"/>
      <p:bldP spid="18" grpId="0" animBg="1"/>
      <p:bldP spid="18" grpId="1" animBg="1"/>
      <p:bldP spid="19" grpId="0" animBg="1"/>
      <p:bldP spid="19" grpId="1" animBg="1"/>
      <p:bldP spid="19" grpId="2" animBg="1"/>
      <p:bldP spid="19" grpId="3" animBg="1"/>
      <p:bldP spid="20" grpId="0" animBg="1"/>
      <p:bldP spid="20" grpId="1" animBg="1"/>
      <p:bldP spid="20" grpId="2" animBg="1"/>
      <p:bldP spid="20" grpId="3" animBg="1"/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685800"/>
            <a:ext cx="2854569" cy="685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none" lIns="91440" tIns="45720" rIns="91440" bIns="45720">
            <a:prstTxWarp prst="textWave2">
              <a:avLst>
                <a:gd name="adj1" fmla="val 12500"/>
                <a:gd name="adj2" fmla="val 713"/>
              </a:avLst>
            </a:prstTxWarp>
            <a:spAutoFit/>
          </a:bodyPr>
          <a:lstStyle/>
          <a:p>
            <a:pPr algn="ctr"/>
            <a:r>
              <a:rPr lang="bn-BD" sz="5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শ্রেণি কাজ</a:t>
            </a:r>
            <a:r>
              <a:rPr lang="en-US" sz="5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5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54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828800"/>
            <a:ext cx="82530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কোন ত্রিভুজের দুইটি বাহু ও এদের অন্তর্ভূক্ত কোণ দেওয়া আছে , ত্রিভুজটি আঁকতে হবে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48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14501" y="381000"/>
            <a:ext cx="1724336" cy="83820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সমাধান-২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2200" y="350018"/>
            <a:ext cx="6477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মনেকরি,কোন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ত্রিভুজের দুইটি বাহু ও এদের অন্তর্ভূক্ত কোণ দেওয়া আছে , ত্রিভুজটি আঁকতে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829299" y="1524000"/>
            <a:ext cx="2819399" cy="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829299" y="1968884"/>
            <a:ext cx="25908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284218" y="1231613"/>
            <a:ext cx="428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261619" y="1721333"/>
            <a:ext cx="4427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867400" y="3048000"/>
            <a:ext cx="9906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867400" y="2448448"/>
            <a:ext cx="457200" cy="59452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 rot="1966427">
            <a:off x="4975482" y="2270963"/>
            <a:ext cx="1474116" cy="1217550"/>
          </a:xfrm>
          <a:prstGeom prst="arc">
            <a:avLst>
              <a:gd name="adj1" fmla="val 16200000"/>
              <a:gd name="adj2" fmla="val 20497292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74625" y="306055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c</a:t>
            </a:r>
            <a:endParaRPr lang="en-US" sz="3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792590" y="4038600"/>
            <a:ext cx="4114800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3917781">
            <a:off x="2562438" y="3363251"/>
            <a:ext cx="1474116" cy="1217550"/>
          </a:xfrm>
          <a:prstGeom prst="arc">
            <a:avLst>
              <a:gd name="adj1" fmla="val 16200000"/>
              <a:gd name="adj2" fmla="val 2049729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771114" y="4036624"/>
            <a:ext cx="32004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28498" y="3806575"/>
            <a:ext cx="4732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B</a:t>
            </a:r>
            <a:endParaRPr lang="en-US" sz="3200" dirty="0"/>
          </a:p>
        </p:txBody>
      </p:sp>
      <p:sp>
        <p:nvSpPr>
          <p:cNvPr id="23" name="Rectangle 22"/>
          <p:cNvSpPr/>
          <p:nvPr/>
        </p:nvSpPr>
        <p:spPr>
          <a:xfrm>
            <a:off x="5162335" y="3898615"/>
            <a:ext cx="5116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D</a:t>
            </a:r>
            <a:endParaRPr lang="en-US" sz="3200" dirty="0"/>
          </a:p>
        </p:txBody>
      </p:sp>
      <p:sp>
        <p:nvSpPr>
          <p:cNvPr id="24" name="Rectangle 23"/>
          <p:cNvSpPr/>
          <p:nvPr/>
        </p:nvSpPr>
        <p:spPr>
          <a:xfrm>
            <a:off x="3962400" y="4098962"/>
            <a:ext cx="4924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sz="3200" dirty="0"/>
          </a:p>
        </p:txBody>
      </p:sp>
      <p:sp>
        <p:nvSpPr>
          <p:cNvPr id="25" name="Arc 24"/>
          <p:cNvSpPr/>
          <p:nvPr/>
        </p:nvSpPr>
        <p:spPr>
          <a:xfrm rot="14911078">
            <a:off x="3397366" y="2647234"/>
            <a:ext cx="1482140" cy="2037168"/>
          </a:xfrm>
          <a:prstGeom prst="arc">
            <a:avLst>
              <a:gd name="adj1" fmla="val 16200000"/>
              <a:gd name="adj2" fmla="val 2049729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20263466">
            <a:off x="2303594" y="3443054"/>
            <a:ext cx="1702811" cy="1217550"/>
          </a:xfrm>
          <a:prstGeom prst="arc">
            <a:avLst>
              <a:gd name="adj1" fmla="val 16200000"/>
              <a:gd name="adj2" fmla="val 2049729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20266360">
            <a:off x="5329722" y="2599855"/>
            <a:ext cx="1502096" cy="921407"/>
          </a:xfrm>
          <a:prstGeom prst="arc">
            <a:avLst>
              <a:gd name="adj1" fmla="val 16200000"/>
              <a:gd name="adj2" fmla="val 20497292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1840180" y="1914433"/>
            <a:ext cx="2113851" cy="2137395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452085" y="2513195"/>
            <a:ext cx="1459446" cy="150210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 rot="14911078">
            <a:off x="2516980" y="1765354"/>
            <a:ext cx="1482140" cy="2037168"/>
          </a:xfrm>
          <a:prstGeom prst="arc">
            <a:avLst>
              <a:gd name="adj1" fmla="val 17536977"/>
              <a:gd name="adj2" fmla="val 2049729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771114" y="2514425"/>
            <a:ext cx="1686449" cy="1522199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77483" y="2514425"/>
            <a:ext cx="1686449" cy="1522199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182560" y="1576757"/>
            <a:ext cx="4844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A</a:t>
            </a:r>
            <a:endParaRPr lang="en-US" sz="3200" dirty="0"/>
          </a:p>
        </p:txBody>
      </p:sp>
      <p:sp>
        <p:nvSpPr>
          <p:cNvPr id="41" name="Rectangle 40"/>
          <p:cNvSpPr/>
          <p:nvPr/>
        </p:nvSpPr>
        <p:spPr>
          <a:xfrm>
            <a:off x="1341420" y="1407271"/>
            <a:ext cx="4748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E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304329" y="4265110"/>
            <a:ext cx="2149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অংকনের বিবরণঃ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4329" y="4634442"/>
            <a:ext cx="7962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১. যেকোন রেখাংশ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BD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a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এর সমান করে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BC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নিই।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0332" y="5147537"/>
            <a:ext cx="7962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BC</a:t>
            </a:r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রেখাংশের 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C</a:t>
            </a:r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বিন্দুতে প্রদত্ত 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C</a:t>
            </a:r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এর সমান 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BCE</a:t>
            </a:r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আঁকি।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0332" y="5660691"/>
            <a:ext cx="7962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2800" dirty="0">
                <a:latin typeface="NikoshBAN" pitchFamily="2" charset="0"/>
                <a:cs typeface="NikoshBAN" pitchFamily="2" charset="0"/>
                <a:sym typeface="Symbol"/>
              </a:rPr>
              <a:t>CE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রেখাংশ থেকে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b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এর সমান 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CA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নিই।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A,B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যোগ করি ।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39189" y="6060454"/>
            <a:ext cx="7962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ABC</a:t>
            </a:r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-ই নির্দিষ্ট ত্রিভুজ । </a:t>
            </a:r>
          </a:p>
        </p:txBody>
      </p:sp>
    </p:spTree>
    <p:extLst>
      <p:ext uri="{BB962C8B-B14F-4D97-AF65-F5344CB8AC3E}">
        <p14:creationId xmlns:p14="http://schemas.microsoft.com/office/powerpoint/2010/main" val="198326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2" presetClass="emph" presetSubtype="0" repeatCount="indefinite" fill="hold" grpId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mph" presetSubtype="0" repeatCount="indefinite" fill="hold" grpId="2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22" presetClass="emph" presetSubtype="0" repeatCount="indefinite" fill="hold" grpId="5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2" grpId="0" animBg="1"/>
      <p:bldP spid="12" grpId="1" animBg="1"/>
      <p:bldP spid="13" grpId="0"/>
      <p:bldP spid="16" grpId="0" animBg="1"/>
      <p:bldP spid="16" grpId="1" animBg="1"/>
      <p:bldP spid="22" grpId="0"/>
      <p:bldP spid="22" grpId="1"/>
      <p:bldP spid="22" grpId="2"/>
      <p:bldP spid="23" grpId="0"/>
      <p:bldP spid="24" grpId="0"/>
      <p:bldP spid="24" grpId="1"/>
      <p:bldP spid="24" grpId="2"/>
      <p:bldP spid="24" grpId="3"/>
      <p:bldP spid="24" grpId="4"/>
      <p:bldP spid="24" grpId="5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33" grpId="0" animBg="1"/>
      <p:bldP spid="33" grpId="1" animBg="1"/>
      <p:bldP spid="40" grpId="0"/>
      <p:bldP spid="40" grpId="1"/>
      <p:bldP spid="41" grpId="0"/>
      <p:bldP spid="41" grpId="1"/>
      <p:bldP spid="42" grpId="0"/>
      <p:bldP spid="43" grpId="0"/>
      <p:bldP spid="44" grpId="0"/>
      <p:bldP spid="45" grpId="0"/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438834"/>
            <a:ext cx="335280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0860" y="1542261"/>
            <a:ext cx="35589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(ক) ১সেমি,২সেমি</a:t>
            </a:r>
            <a:r>
              <a:rPr lang="bn-BD" sz="2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৩সেমি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8371" y="1055011"/>
            <a:ext cx="731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 কোন ক্ষেত্রে ত্রিভুজ আঁকা সম্ভব যখন তিনটি বাহুর দৈর্ঘ্য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3665" y="1965151"/>
            <a:ext cx="35589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(গ) ২সেমি,৪সেমি</a:t>
            </a:r>
            <a:r>
              <a:rPr lang="bn-BD" sz="2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৬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সেমি </a:t>
            </a:r>
            <a:endParaRPr lang="bn-BD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04342" y="2087076"/>
            <a:ext cx="35589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(ঘ)   ৩সেমি,৪সেমি</a:t>
            </a:r>
            <a:r>
              <a:rPr lang="bn-BD" sz="2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৭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সেমি  </a:t>
            </a:r>
            <a:endParaRPr lang="bn-BD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724662" y="1578231"/>
            <a:ext cx="35589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(খ)   ৩সেমি,৪সেমি, ৫সেমি</a:t>
            </a:r>
          </a:p>
        </p:txBody>
      </p:sp>
      <p:sp>
        <p:nvSpPr>
          <p:cNvPr id="24" name="Oval 23"/>
          <p:cNvSpPr/>
          <p:nvPr/>
        </p:nvSpPr>
        <p:spPr>
          <a:xfrm>
            <a:off x="4074286" y="1520666"/>
            <a:ext cx="555812" cy="566410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4654" y="2988316"/>
            <a:ext cx="35589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(ক) </a:t>
            </a:r>
            <a:r>
              <a:rPr lang="bn-BD" sz="2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ক্ষেত্রফল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8938" y="2487751"/>
            <a:ext cx="731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ত্রিভুজের তিন বাহুর সমষ্টিকে কি বলে?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6029" y="3533269"/>
            <a:ext cx="35589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(গ)   পরিসীমা 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074286" y="3533269"/>
            <a:ext cx="35589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(ঘ)  দৈর্ঘ্য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783106" y="3031506"/>
            <a:ext cx="35589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(খ) আয়তন </a:t>
            </a:r>
          </a:p>
        </p:txBody>
      </p:sp>
      <p:sp>
        <p:nvSpPr>
          <p:cNvPr id="30" name="Oval 29"/>
          <p:cNvSpPr/>
          <p:nvPr/>
        </p:nvSpPr>
        <p:spPr>
          <a:xfrm>
            <a:off x="686882" y="3511674"/>
            <a:ext cx="555812" cy="566410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2656" y="4613351"/>
            <a:ext cx="35589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(ক)     ৪টি</a:t>
            </a:r>
            <a:endParaRPr lang="bn-BD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9759" y="4191000"/>
            <a:ext cx="731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প্রত্যেক ত্রিভুজের কয়টি অংশ থাকে?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2656" y="5263822"/>
            <a:ext cx="35589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(গ)     ৬টি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80609" y="5283915"/>
            <a:ext cx="35589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(ঘ) </a:t>
            </a:r>
            <a:r>
              <a:rPr lang="bn-BD" sz="2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bn-BD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589256" y="4656541"/>
            <a:ext cx="35589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(খ</a:t>
            </a:r>
            <a:r>
              <a:rPr lang="bn-BD" sz="2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৫টি</a:t>
            </a:r>
            <a:endParaRPr lang="bn-BD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47505" y="5220632"/>
            <a:ext cx="555812" cy="566410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3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/>
      <p:bldP spid="27" grpId="0"/>
      <p:bldP spid="28" grpId="0"/>
      <p:bldP spid="29" grpId="0"/>
      <p:bldP spid="30" grpId="0" animBg="1"/>
      <p:bldP spid="15" grpId="0"/>
      <p:bldP spid="16" grpId="0"/>
      <p:bldP spid="17" grpId="0"/>
      <p:bldP spid="18" grpId="0"/>
      <p:bldP spid="31" grpId="0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ublic\Pictures\Sample Pictures\House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2262" y="1828800"/>
            <a:ext cx="4763747" cy="2249547"/>
          </a:xfrm>
          <a:prstGeom prst="rect">
            <a:avLst/>
          </a:prstGeom>
          <a:noFill/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352124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10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239471"/>
              </p:ext>
            </p:extLst>
          </p:nvPr>
        </p:nvGraphicFramePr>
        <p:xfrm>
          <a:off x="4841875" y="5837238"/>
          <a:ext cx="3048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11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41875" y="5837238"/>
                        <a:ext cx="304800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3124200" y="457200"/>
            <a:ext cx="3140603" cy="92333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54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685" y="4267200"/>
            <a:ext cx="79628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 ত্রিভজের তিনটি বাহুর দৈর্ঘ্য </a:t>
            </a:r>
            <a:r>
              <a:rPr lang="bn-BD" sz="3600" dirty="0" smtClean="0">
                <a:solidFill>
                  <a:srgbClr val="002060"/>
                </a:solidFill>
                <a:latin typeface="Aharoni" pitchFamily="2" charset="-79"/>
                <a:cs typeface="NikoshBAN" pitchFamily="2" charset="0"/>
              </a:rPr>
              <a:t>৮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সে মি , ৫ সেমি ও ৬ সেমি দেওয়া আছে । অংকনের বিবরণসহ ত্রিভুজটি আঁক। </a:t>
            </a:r>
          </a:p>
        </p:txBody>
      </p:sp>
    </p:spTree>
    <p:extLst>
      <p:ext uri="{BB962C8B-B14F-4D97-AF65-F5344CB8AC3E}">
        <p14:creationId xmlns:p14="http://schemas.microsoft.com/office/powerpoint/2010/main" val="225013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4414" y="4191000"/>
            <a:ext cx="6163119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CanDown">
              <a:avLst/>
            </a:prstTxWarp>
            <a:spAutoFit/>
          </a:bodyPr>
          <a:lstStyle/>
          <a:p>
            <a:pPr algn="ctr"/>
            <a:r>
              <a:rPr lang="bn-BD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2" name="Picture 4" descr="E:\Animation pictures\flowers_13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937674" y="-2243925"/>
            <a:ext cx="3276600" cy="852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61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1200" y="1600200"/>
            <a:ext cx="4572000" cy="255454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>
            <a:spAutoFit/>
          </a:bodyPr>
          <a:lstStyle/>
          <a:p>
            <a:pPr algn="ctr"/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শ্রেণিঃ  সপ্তম </a:t>
            </a:r>
            <a:endParaRPr lang="bn-BD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 গণিত</a:t>
            </a:r>
          </a:p>
          <a:p>
            <a:pPr algn="ctr"/>
            <a:r>
              <a:rPr lang="bn-BD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সময়ঃ ৪৫ মিনিট </a:t>
            </a:r>
          </a:p>
          <a:p>
            <a:pPr algn="ctr"/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অধ্যায়ঃ নবম 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04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8908" y="990600"/>
            <a:ext cx="8001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3200" b="1" dirty="0">
                <a:latin typeface="NikoshBAN" pitchFamily="2" charset="0"/>
                <a:cs typeface="NikoshBAN" pitchFamily="2" charset="0"/>
              </a:rPr>
              <a:t>এই পাঠ শেষে শিক্ষার্থীরা –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ত্রিভুজ অঙ্কনের উপাত্ত সমূহ ব্যাখ্যা করতে পারবে এবং ত্রিভুজ অঙ্কন সংক্রান্ত সমস্যার সমাধান করতে পারবে। আমার  ৭ম শ্রেণির  গণিত (ত্রিভুজ অঙ্কন) কন্টেন্টটি  দেখে গঠনমূলক মতামত , পরামর্শ এবং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ভাল লাগলে রেটিং প্রদান করবেন –এ প্রত্যাশা  করছি। সবাইকে ধন্যবাদ ।  </a:t>
            </a:r>
          </a:p>
        </p:txBody>
      </p:sp>
    </p:spTree>
    <p:extLst>
      <p:ext uri="{BB962C8B-B14F-4D97-AF65-F5344CB8AC3E}">
        <p14:creationId xmlns:p14="http://schemas.microsoft.com/office/powerpoint/2010/main" val="91197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28600"/>
            <a:ext cx="678180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নিচের চিত্র লক্ষ কর।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2807677" y="1676400"/>
            <a:ext cx="412652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429000" y="35052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এটি কি?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6600" y="55626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রেখাংশ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924300" y="1905000"/>
            <a:ext cx="5334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924300" y="4074065"/>
            <a:ext cx="5334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3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914" y="3760169"/>
            <a:ext cx="5946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তিনটি রেখাংশ দ্বারা আবদ্ধ ক্ষেত্রকে কি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179655" y="533400"/>
            <a:ext cx="1600200" cy="152400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179655" y="2057400"/>
            <a:ext cx="25908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779855" y="533400"/>
            <a:ext cx="990600" cy="152400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20430500">
            <a:off x="959889" y="2862923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এখানে কয়টি রেখাংশ?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765717">
            <a:off x="3839144" y="32130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তিনটি রেখাংশ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97438" y="5486400"/>
            <a:ext cx="16834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ত্রিভুজ বলে।</a:t>
            </a:r>
            <a:endParaRPr lang="en-US" sz="3200" dirty="0"/>
          </a:p>
        </p:txBody>
      </p:sp>
      <p:sp>
        <p:nvSpPr>
          <p:cNvPr id="6" name="Down Arrow 5"/>
          <p:cNvSpPr/>
          <p:nvPr/>
        </p:nvSpPr>
        <p:spPr>
          <a:xfrm>
            <a:off x="2979755" y="4344944"/>
            <a:ext cx="800100" cy="1065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8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2164" y="587452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আজকের পাঠ  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1988692"/>
            <a:ext cx="3810001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ত্রিভুজ অংকন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922619" y="1143000"/>
            <a:ext cx="609600" cy="845692"/>
          </a:xfrm>
          <a:prstGeom prst="downArrow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19683" y="4827901"/>
            <a:ext cx="6131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পৃষ্ঠা- ১৩৭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3922619" y="2573467"/>
            <a:ext cx="609600" cy="626933"/>
          </a:xfrm>
          <a:prstGeom prst="downArrow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54015" y="3182144"/>
            <a:ext cx="6131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নবম অধ্যায়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3922619" y="3724615"/>
            <a:ext cx="609600" cy="1103286"/>
          </a:xfrm>
          <a:prstGeom prst="downArrow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9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animBg="1"/>
      <p:bldP spid="9" grpId="0"/>
      <p:bldP spid="10" grpId="0" animBg="1"/>
      <p:bldP spid="11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1600200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99000"/>
            </a:pPr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29248" y="399871"/>
            <a:ext cx="246894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শিখ</a:t>
            </a:r>
            <a:r>
              <a:rPr lang="bn-BD" sz="5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5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ফল </a:t>
            </a:r>
            <a:endParaRPr lang="en-US" sz="54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3124" y="2586462"/>
            <a:ext cx="8008872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>
              <a:buSzPct val="99000"/>
            </a:pPr>
            <a:r>
              <a:rPr lang="bn-BD" sz="2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১।ত্রিভুজের সংজ্ঞা বলতে পারবে।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373120" y="3352800"/>
            <a:ext cx="8008873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>
            <a:spAutoFit/>
          </a:bodyPr>
          <a:lstStyle/>
          <a:p>
            <a:pPr>
              <a:buSzPct val="99000"/>
            </a:pP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ত্রিভুজের কয়টি অংশ ও কি কি তা ব্যাখ্যা করতে পারবে। </a:t>
            </a:r>
            <a:endParaRPr lang="bn-BD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9674" y="4191000"/>
            <a:ext cx="8008873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>
              <a:buSzPct val="99000"/>
            </a:pP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bn-BD" sz="2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ত্রিভুজ  অংকনের উপাত্তগুলো ব্যখ্যা করতে পারবে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7017" y="5002668"/>
            <a:ext cx="8041530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>
            <a:spAutoFit/>
          </a:bodyPr>
          <a:lstStyle/>
          <a:p>
            <a:pPr>
              <a:buSzPct val="99000"/>
            </a:pP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 . 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অংকনের চিহ্ন ও বিবরণসহ ত্রিভুজ অংকন করতে 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180707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5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8757" y="609600"/>
            <a:ext cx="7681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ত্রিভুজঃ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828800" y="2054888"/>
            <a:ext cx="1600200" cy="152400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3578888"/>
            <a:ext cx="25908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429000" y="2054888"/>
            <a:ext cx="990600" cy="152400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38450" y="1707137"/>
            <a:ext cx="72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130021" y="3578888"/>
            <a:ext cx="72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46740" y="3578888"/>
            <a:ext cx="72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5400" y="4495800"/>
            <a:ext cx="7681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চিত্রঃ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ABC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একটি ত্রিভুজ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41472" y="1194375"/>
            <a:ext cx="6205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তিনটি রেখাংশ দ্বারা আবদ্ধ ক্ষেত্রকে ত্রিভুজ বলে।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938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120202" y="533400"/>
            <a:ext cx="1659653" cy="2107839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107642" y="2642175"/>
            <a:ext cx="4750358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779855" y="533400"/>
            <a:ext cx="3078145" cy="2108775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161534" y="312765"/>
            <a:ext cx="4683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1560680" y="2218625"/>
            <a:ext cx="4203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10400" y="2506766"/>
            <a:ext cx="4683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5" name="Arc 14"/>
          <p:cNvSpPr/>
          <p:nvPr/>
        </p:nvSpPr>
        <p:spPr>
          <a:xfrm rot="15010062">
            <a:off x="5270709" y="1669406"/>
            <a:ext cx="1146281" cy="1318612"/>
          </a:xfrm>
          <a:prstGeom prst="arc">
            <a:avLst>
              <a:gd name="adj1" fmla="val 15730459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7500897">
            <a:off x="2952645" y="-619411"/>
            <a:ext cx="1654422" cy="2190359"/>
          </a:xfrm>
          <a:prstGeom prst="arc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>
            <a:off x="2239731" y="1587787"/>
            <a:ext cx="1156002" cy="1295400"/>
          </a:xfrm>
          <a:prstGeom prst="arc">
            <a:avLst>
              <a:gd name="adj1" fmla="val 16960593"/>
              <a:gd name="adj2" fmla="val 2473269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84127" y="869365"/>
                <a:ext cx="691215" cy="36933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sym typeface="Symbol"/>
                        </a:rPr>
                        <m:t></m:t>
                      </m:r>
                      <m:r>
                        <a:rPr lang="en-US" b="1" i="1" smtClean="0">
                          <a:latin typeface="Cambria Math"/>
                          <a:sym typeface="Symbol"/>
                        </a:rPr>
                        <m:t>𝑨</m:t>
                      </m:r>
                      <m:r>
                        <a:rPr lang="en-US" b="1" i="1" smtClean="0">
                          <a:latin typeface="Cambria Math"/>
                          <a:sym typeface="Symbol"/>
                        </a:rPr>
                        <m:t>  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127" y="869365"/>
                <a:ext cx="691215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07188" y="2137434"/>
                <a:ext cx="654346" cy="36933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sym typeface="Symbol"/>
                        </a:rPr>
                        <m:t></m:t>
                      </m:r>
                      <m:r>
                        <a:rPr lang="en-US" b="1" i="1" smtClean="0">
                          <a:latin typeface="Cambria Math"/>
                          <a:sym typeface="Symbol"/>
                        </a:rPr>
                        <m:t>𝑩</m:t>
                      </m:r>
                      <m:r>
                        <a:rPr lang="en-US" b="1" i="1" smtClean="0">
                          <a:latin typeface="Cambria Math"/>
                          <a:sym typeface="Symbol"/>
                        </a:rPr>
                        <m:t> 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188" y="2137434"/>
                <a:ext cx="65434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477711" y="2145029"/>
                <a:ext cx="580608" cy="36933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sym typeface="Symbol"/>
                        </a:rPr>
                        <m:t></m:t>
                      </m:r>
                      <m:r>
                        <a:rPr lang="en-US" b="1" i="1" smtClean="0">
                          <a:latin typeface="Cambria Math"/>
                          <a:sym typeface="Symbol"/>
                        </a:rPr>
                        <m:t>𝑪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711" y="2145029"/>
                <a:ext cx="58060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5410200" y="228600"/>
            <a:ext cx="3505200" cy="64633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নিচের চিত্রটি লক্ষ কর।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56270" y="1160017"/>
                <a:ext cx="1449436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1" i="1" smtClean="0">
                        <a:latin typeface="Cambria Math"/>
                        <a:cs typeface="NikoshBAN" pitchFamily="2" charset="0"/>
                        <a:sym typeface="Symbol"/>
                      </a:rPr>
                      <m:t>A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  <a:sym typeface="Symbol"/>
                      </a:rPr>
                      <m:t>𝑩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  <a:sym typeface="Symbol"/>
                      </a:rPr>
                      <m:t> </m:t>
                    </m:r>
                    <m:r>
                      <a:rPr lang="bn-BD" sz="3200" b="1" i="1" smtClean="0">
                        <a:latin typeface="Cambria Math"/>
                        <a:cs typeface="NikoshBAN" pitchFamily="2" charset="0"/>
                        <a:sym typeface="Symbol"/>
                      </a:rPr>
                      <m:t>বাহু</m:t>
                    </m:r>
                    <m:r>
                      <a:rPr lang="en-US" b="1" i="1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bn-BD" b="1" i="1" smtClean="0">
                        <a:latin typeface="Cambria Math"/>
                        <a:sym typeface="Symbol"/>
                      </a:rPr>
                      <m:t> </m:t>
                    </m:r>
                  </m:oMath>
                </a14:m>
                <a:r>
                  <a:rPr lang="bn-BD" b="1" dirty="0" smtClean="0"/>
                  <a:t> </a:t>
                </a:r>
                <a:endParaRPr lang="en-US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270" y="1160017"/>
                <a:ext cx="1449436" cy="573427"/>
              </a:xfrm>
              <a:prstGeom prst="rect">
                <a:avLst/>
              </a:prstGeom>
              <a:blipFill rotWithShape="1">
                <a:blip r:embed="rId6"/>
                <a:stretch>
                  <a:fillRect r="-9244" b="-13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269593" y="2883187"/>
                <a:ext cx="1463862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  <a:cs typeface="NikoshBAN" pitchFamily="2" charset="0"/>
                        <a:sym typeface="Symbol"/>
                      </a:rPr>
                      <m:t>𝑩𝑪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  <a:sym typeface="Symbol"/>
                      </a:rPr>
                      <m:t> </m:t>
                    </m:r>
                    <m:r>
                      <a:rPr lang="bn-BD" sz="3200" b="1" i="1" smtClean="0">
                        <a:latin typeface="Cambria Math"/>
                        <a:cs typeface="NikoshBAN" pitchFamily="2" charset="0"/>
                        <a:sym typeface="Symbol"/>
                      </a:rPr>
                      <m:t>বাহু</m:t>
                    </m:r>
                    <m:r>
                      <a:rPr lang="en-US" b="1" i="1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bn-BD" b="1" i="1" smtClean="0">
                        <a:latin typeface="Cambria Math"/>
                        <a:sym typeface="Symbol"/>
                      </a:rPr>
                      <m:t> </m:t>
                    </m:r>
                  </m:oMath>
                </a14:m>
                <a:r>
                  <a:rPr lang="bn-BD" b="1" dirty="0" smtClean="0"/>
                  <a:t> </a:t>
                </a:r>
                <a:endParaRPr lang="en-US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593" y="2883187"/>
                <a:ext cx="1463862" cy="573427"/>
              </a:xfrm>
              <a:prstGeom prst="rect">
                <a:avLst/>
              </a:prstGeom>
              <a:blipFill rotWithShape="1">
                <a:blip r:embed="rId7"/>
                <a:stretch>
                  <a:fillRect r="-8333" b="-13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029362" y="1137489"/>
                <a:ext cx="1423788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1" i="1" smtClean="0">
                        <a:latin typeface="Cambria Math"/>
                        <a:cs typeface="NikoshBAN" pitchFamily="2" charset="0"/>
                        <a:sym typeface="Symbol"/>
                      </a:rPr>
                      <m:t>A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  <a:sym typeface="Symbol"/>
                      </a:rPr>
                      <m:t>𝑪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  <a:sym typeface="Symbol"/>
                      </a:rPr>
                      <m:t> </m:t>
                    </m:r>
                    <m:r>
                      <a:rPr lang="bn-BD" sz="3200" b="1" i="1" smtClean="0">
                        <a:latin typeface="Cambria Math"/>
                        <a:cs typeface="NikoshBAN" pitchFamily="2" charset="0"/>
                        <a:sym typeface="Symbol"/>
                      </a:rPr>
                      <m:t>বাহু</m:t>
                    </m:r>
                    <m:r>
                      <a:rPr lang="en-US" b="1" i="1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bn-BD" b="1" i="1" smtClean="0">
                        <a:latin typeface="Cambria Math"/>
                        <a:sym typeface="Symbol"/>
                      </a:rPr>
                      <m:t> </m:t>
                    </m:r>
                  </m:oMath>
                </a14:m>
                <a:r>
                  <a:rPr lang="bn-BD" b="1" dirty="0" smtClean="0"/>
                  <a:t> </a:t>
                </a:r>
                <a:endParaRPr lang="en-US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362" y="1137489"/>
                <a:ext cx="1423788" cy="573427"/>
              </a:xfrm>
              <a:prstGeom prst="rect">
                <a:avLst/>
              </a:prstGeom>
              <a:blipFill rotWithShape="1">
                <a:blip r:embed="rId8"/>
                <a:stretch>
                  <a:fillRect r="-8547" b="-13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34499" y="3456614"/>
            <a:ext cx="7681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১.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একটি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ত্রিভুজের কয়টি অংশ?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4499" y="4590569"/>
            <a:ext cx="7681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২.ত্রিভুজের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ছয়টি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অংশ কি কি ?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7669" y="3974812"/>
            <a:ext cx="5719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উত্তরঃ একটি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ত্রিভুজের ছয়টি অংশ আছে।    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2301" y="5257800"/>
            <a:ext cx="60885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উত্তরঃ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ত্রিভুজের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তিনটি বাহু  এবং তিনটি কোণ। 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4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1" grpId="0" animBg="1"/>
      <p:bldP spid="26" grpId="0" animBg="1"/>
      <p:bldP spid="27" grpId="0" animBg="1"/>
      <p:bldP spid="22" grpId="0"/>
      <p:bldP spid="23" grpId="0"/>
      <p:bldP spid="24" grpId="0"/>
      <p:bldP spid="25" grpId="0"/>
      <p:bldP spid="28" grpId="0"/>
      <p:bldP spid="2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2082</TotalTime>
  <Words>595</Words>
  <Application>Microsoft Office PowerPoint</Application>
  <PresentationFormat>On-screen Show (4:3)</PresentationFormat>
  <Paragraphs>120</Paragraphs>
  <Slides>17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Aspect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bk biddapith</cp:lastModifiedBy>
  <cp:revision>479</cp:revision>
  <dcterms:created xsi:type="dcterms:W3CDTF">2014-12-07T19:34:58Z</dcterms:created>
  <dcterms:modified xsi:type="dcterms:W3CDTF">2018-04-03T06:11:23Z</dcterms:modified>
</cp:coreProperties>
</file>