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CC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47A5C7-FA6C-46F9-8353-7614856FFA0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C095C5-F3EA-4C68-AD53-10A8BEF50A4B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ক্ষুদ্র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শিল্প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6F31DB2-BC41-4850-939C-85E8783ECF08}" type="parTrans" cxnId="{F97A54FD-D3D3-454D-A0F1-80F91A99D5D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99A1B32-413D-4FF6-A738-E2738305A133}" type="sibTrans" cxnId="{F97A54FD-D3D3-454D-A0F1-80F91A99D5D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CE71364-3215-4C60-8098-7653DC4577D1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চিনামাটি,প্রসাধনী,চামরড়াজাত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,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3AC0E8B-3D8C-4B63-A229-F084546C133C}" type="parTrans" cxnId="{4DDB9C21-953B-4921-ABD9-F8ADFF12B6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AB86B27-4472-41BB-B369-88EC5C20A58B}" type="sibTrans" cxnId="{4DDB9C21-953B-4921-ABD9-F8ADFF12B62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0C4C27C-4A08-4644-B7F4-EE6073C8438C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কুটির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শিল্প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5834B70-1CC6-484C-8E04-1053A8574B4F}" type="parTrans" cxnId="{0E8A0EF7-631C-47E8-B468-D5704BD16D0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EF207E9-68A2-46A0-9F37-8A9A09B62027}" type="sibTrans" cxnId="{0E8A0EF7-631C-47E8-B468-D5704BD16D0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076D9C1-ADB5-4DE5-9E54-C2D4C0D52394}">
      <dgm:prSet phldrT="[Text]"/>
      <dgm:spPr/>
      <dgm:t>
        <a:bodyPr/>
        <a:lstStyle/>
        <a:p>
          <a:r>
            <a:rPr lang="en-US" smtClean="0">
              <a:latin typeface="NikoshBAN" pitchFamily="2" charset="0"/>
              <a:cs typeface="NikoshBAN" pitchFamily="2" charset="0"/>
            </a:rPr>
            <a:t>নকশিকাথা,মৃৎ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CCF0B40-C80C-43B6-B602-C0A1B77805BC}" type="parTrans" cxnId="{123C4835-936C-4428-8CA5-3D6114F2226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E59CF86-2974-42A2-9840-DD8836D5F870}" type="sibTrans" cxnId="{123C4835-936C-4428-8CA5-3D6114F2226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BFA5145-69C0-442F-ABE8-1E02439A5C64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পাটজাত,তাঁত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D5A20C1-B7B9-4C2E-88BA-ED9C3BCF55DF}" type="parTrans" cxnId="{DE6BF9C0-86E6-4AAD-B12C-4EB38260958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363BBA8-191B-4403-85A1-4C275CDEF7BC}" type="sibTrans" cxnId="{DE6BF9C0-86E6-4AAD-B12C-4EB38260958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45731A1-5631-4AFB-99A1-30201D76C661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পোশা্ক,লোহা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5DDC30F1-D5B2-4BCB-A01A-4FAE5EED51E6}" type="sibTrans" cxnId="{A7F05690-38A1-436B-9478-B27FF265B46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7C4B558-BF78-4C09-A3D3-1480DB792460}" type="parTrans" cxnId="{A7F05690-38A1-436B-9478-B27FF265B46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A3B0FF0-4BD6-48D8-A87B-6ABD5DE292DA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পাটজাত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FED53C6A-3F3F-4CEF-904B-00BC80EEBA99}" type="parTrans" cxnId="{66F2AA14-0DCB-499E-82D0-5A0B1FDC0D87}">
      <dgm:prSet/>
      <dgm:spPr/>
    </dgm:pt>
    <dgm:pt modelId="{DC26060A-DB6F-4355-960F-A7CB8ACA2A45}" type="sibTrans" cxnId="{66F2AA14-0DCB-499E-82D0-5A0B1FDC0D87}">
      <dgm:prSet/>
      <dgm:spPr/>
    </dgm:pt>
    <dgm:pt modelId="{1A1EBCD4-E28F-4BC3-BBBB-B139F9FBB045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বাশ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ওবেত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,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305BAA6-D309-4848-9B44-08638E84AB3D}" type="parTrans" cxnId="{295CBC41-F7F9-4F46-AE06-5ABA31BB48E6}">
      <dgm:prSet/>
      <dgm:spPr/>
    </dgm:pt>
    <dgm:pt modelId="{C97C1D27-D9C3-4DA8-ACBD-EC6D6DCE356A}" type="sibTrans" cxnId="{295CBC41-F7F9-4F46-AE06-5ABA31BB48E6}">
      <dgm:prSet/>
      <dgm:spPr/>
    </dgm:pt>
    <dgm:pt modelId="{D7714B7F-8DAE-423E-BCBE-1F4054F6C559}" type="pres">
      <dgm:prSet presAssocID="{F747A5C7-FA6C-46F9-8353-7614856FFA0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C8D6EF0-C85F-4E34-9595-32FCBABAEC58}" type="pres">
      <dgm:prSet presAssocID="{9DC095C5-F3EA-4C68-AD53-10A8BEF50A4B}" presName="linNode" presStyleCnt="0"/>
      <dgm:spPr/>
    </dgm:pt>
    <dgm:pt modelId="{5656C40E-7643-4C6F-A0FF-35634A4356F5}" type="pres">
      <dgm:prSet presAssocID="{9DC095C5-F3EA-4C68-AD53-10A8BEF50A4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43DD0-75DD-4D67-8227-D5305B9C842B}" type="pres">
      <dgm:prSet presAssocID="{9DC095C5-F3EA-4C68-AD53-10A8BEF50A4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6374B-8E53-4C87-9B27-96D540D21D28}" type="pres">
      <dgm:prSet presAssocID="{199A1B32-413D-4FF6-A738-E2738305A133}" presName="spacing" presStyleCnt="0"/>
      <dgm:spPr/>
    </dgm:pt>
    <dgm:pt modelId="{BAADDDB2-C944-4AED-8897-18D3E57F33B3}" type="pres">
      <dgm:prSet presAssocID="{60C4C27C-4A08-4644-B7F4-EE6073C8438C}" presName="linNode" presStyleCnt="0"/>
      <dgm:spPr/>
    </dgm:pt>
    <dgm:pt modelId="{8F1A252D-11AE-4AF1-965C-6AF712DF8548}" type="pres">
      <dgm:prSet presAssocID="{60C4C27C-4A08-4644-B7F4-EE6073C8438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43598-86CB-48EF-8DF9-743A2A809566}" type="pres">
      <dgm:prSet presAssocID="{60C4C27C-4A08-4644-B7F4-EE6073C8438C}" presName="childShp" presStyleLbl="bgAccFollowNode1" presStyleIdx="1" presStyleCnt="2" custLinFactNeighborX="-4639" custLinFactNeighborY="46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7A54FD-D3D3-454D-A0F1-80F91A99D5D3}" srcId="{F747A5C7-FA6C-46F9-8353-7614856FFA02}" destId="{9DC095C5-F3EA-4C68-AD53-10A8BEF50A4B}" srcOrd="0" destOrd="0" parTransId="{66F31DB2-BC41-4850-939C-85E8783ECF08}" sibTransId="{199A1B32-413D-4FF6-A738-E2738305A133}"/>
    <dgm:cxn modelId="{7EAB566F-03FF-4BA4-973F-A38C83C7201C}" type="presOf" srcId="{1CE71364-3215-4C60-8098-7653DC4577D1}" destId="{14B43DD0-75DD-4D67-8227-D5305B9C842B}" srcOrd="0" destOrd="0" presId="urn:microsoft.com/office/officeart/2005/8/layout/vList6"/>
    <dgm:cxn modelId="{70DD502E-793A-4AE7-BC94-FB86A9D3EAED}" type="presOf" srcId="{745731A1-5631-4AFB-99A1-30201D76C661}" destId="{14B43DD0-75DD-4D67-8227-D5305B9C842B}" srcOrd="0" destOrd="2" presId="urn:microsoft.com/office/officeart/2005/8/layout/vList6"/>
    <dgm:cxn modelId="{66F2AA14-0DCB-499E-82D0-5A0B1FDC0D87}" srcId="{9DC095C5-F3EA-4C68-AD53-10A8BEF50A4B}" destId="{1A3B0FF0-4BD6-48D8-A87B-6ABD5DE292DA}" srcOrd="1" destOrd="0" parTransId="{FED53C6A-3F3F-4CEF-904B-00BC80EEBA99}" sibTransId="{DC26060A-DB6F-4355-960F-A7CB8ACA2A45}"/>
    <dgm:cxn modelId="{123C4835-936C-4428-8CA5-3D6114F22261}" srcId="{60C4C27C-4A08-4644-B7F4-EE6073C8438C}" destId="{9076D9C1-ADB5-4DE5-9E54-C2D4C0D52394}" srcOrd="0" destOrd="0" parTransId="{5CCF0B40-C80C-43B6-B602-C0A1B77805BC}" sibTransId="{AE59CF86-2974-42A2-9840-DD8836D5F870}"/>
    <dgm:cxn modelId="{6D767BE5-E399-4F37-BE9C-456C33639164}" type="presOf" srcId="{9076D9C1-ADB5-4DE5-9E54-C2D4C0D52394}" destId="{54743598-86CB-48EF-8DF9-743A2A809566}" srcOrd="0" destOrd="0" presId="urn:microsoft.com/office/officeart/2005/8/layout/vList6"/>
    <dgm:cxn modelId="{0E8A0EF7-631C-47E8-B468-D5704BD16D02}" srcId="{F747A5C7-FA6C-46F9-8353-7614856FFA02}" destId="{60C4C27C-4A08-4644-B7F4-EE6073C8438C}" srcOrd="1" destOrd="0" parTransId="{C5834B70-1CC6-484C-8E04-1053A8574B4F}" sibTransId="{BEF207E9-68A2-46A0-9F37-8A9A09B62027}"/>
    <dgm:cxn modelId="{646627BB-98EA-4743-86C8-CB83A6E954CE}" type="presOf" srcId="{9DC095C5-F3EA-4C68-AD53-10A8BEF50A4B}" destId="{5656C40E-7643-4C6F-A0FF-35634A4356F5}" srcOrd="0" destOrd="0" presId="urn:microsoft.com/office/officeart/2005/8/layout/vList6"/>
    <dgm:cxn modelId="{DE6BF9C0-86E6-4AAD-B12C-4EB382609585}" srcId="{60C4C27C-4A08-4644-B7F4-EE6073C8438C}" destId="{5BFA5145-69C0-442F-ABE8-1E02439A5C64}" srcOrd="2" destOrd="0" parTransId="{2D5A20C1-B7B9-4C2E-88BA-ED9C3BCF55DF}" sibTransId="{D363BBA8-191B-4403-85A1-4C275CDEF7BC}"/>
    <dgm:cxn modelId="{4DDB9C21-953B-4921-ABD9-F8ADFF12B629}" srcId="{9DC095C5-F3EA-4C68-AD53-10A8BEF50A4B}" destId="{1CE71364-3215-4C60-8098-7653DC4577D1}" srcOrd="0" destOrd="0" parTransId="{C3AC0E8B-3D8C-4B63-A229-F084546C133C}" sibTransId="{2AB86B27-4472-41BB-B369-88EC5C20A58B}"/>
    <dgm:cxn modelId="{A7F05690-38A1-436B-9478-B27FF265B466}" srcId="{9DC095C5-F3EA-4C68-AD53-10A8BEF50A4B}" destId="{745731A1-5631-4AFB-99A1-30201D76C661}" srcOrd="2" destOrd="0" parTransId="{87C4B558-BF78-4C09-A3D3-1480DB792460}" sibTransId="{5DDC30F1-D5B2-4BCB-A01A-4FAE5EED51E6}"/>
    <dgm:cxn modelId="{295CBC41-F7F9-4F46-AE06-5ABA31BB48E6}" srcId="{60C4C27C-4A08-4644-B7F4-EE6073C8438C}" destId="{1A1EBCD4-E28F-4BC3-BBBB-B139F9FBB045}" srcOrd="1" destOrd="0" parTransId="{7305BAA6-D309-4848-9B44-08638E84AB3D}" sibTransId="{C97C1D27-D9C3-4DA8-ACBD-EC6D6DCE356A}"/>
    <dgm:cxn modelId="{4A276496-EEB6-4C7C-9038-76810B9FB884}" type="presOf" srcId="{1A1EBCD4-E28F-4BC3-BBBB-B139F9FBB045}" destId="{54743598-86CB-48EF-8DF9-743A2A809566}" srcOrd="0" destOrd="1" presId="urn:microsoft.com/office/officeart/2005/8/layout/vList6"/>
    <dgm:cxn modelId="{BF2A0F5C-5D06-4B4C-A330-69FA6D8B1069}" type="presOf" srcId="{60C4C27C-4A08-4644-B7F4-EE6073C8438C}" destId="{8F1A252D-11AE-4AF1-965C-6AF712DF8548}" srcOrd="0" destOrd="0" presId="urn:microsoft.com/office/officeart/2005/8/layout/vList6"/>
    <dgm:cxn modelId="{83F5D235-ACCB-4D65-B91D-AAB188417295}" type="presOf" srcId="{1A3B0FF0-4BD6-48D8-A87B-6ABD5DE292DA}" destId="{14B43DD0-75DD-4D67-8227-D5305B9C842B}" srcOrd="0" destOrd="1" presId="urn:microsoft.com/office/officeart/2005/8/layout/vList6"/>
    <dgm:cxn modelId="{BDFA689F-7B46-4916-8F8B-975EE287E471}" type="presOf" srcId="{5BFA5145-69C0-442F-ABE8-1E02439A5C64}" destId="{54743598-86CB-48EF-8DF9-743A2A809566}" srcOrd="0" destOrd="2" presId="urn:microsoft.com/office/officeart/2005/8/layout/vList6"/>
    <dgm:cxn modelId="{AE5B964F-E171-4BBB-B771-FFD85429E621}" type="presOf" srcId="{F747A5C7-FA6C-46F9-8353-7614856FFA02}" destId="{D7714B7F-8DAE-423E-BCBE-1F4054F6C559}" srcOrd="0" destOrd="0" presId="urn:microsoft.com/office/officeart/2005/8/layout/vList6"/>
    <dgm:cxn modelId="{A498A7B6-9DA3-4F9C-AAFE-D51911425FB7}" type="presParOf" srcId="{D7714B7F-8DAE-423E-BCBE-1F4054F6C559}" destId="{4C8D6EF0-C85F-4E34-9595-32FCBABAEC58}" srcOrd="0" destOrd="0" presId="urn:microsoft.com/office/officeart/2005/8/layout/vList6"/>
    <dgm:cxn modelId="{5379F4A3-8642-469D-B7A5-8CDBE83608F0}" type="presParOf" srcId="{4C8D6EF0-C85F-4E34-9595-32FCBABAEC58}" destId="{5656C40E-7643-4C6F-A0FF-35634A4356F5}" srcOrd="0" destOrd="0" presId="urn:microsoft.com/office/officeart/2005/8/layout/vList6"/>
    <dgm:cxn modelId="{90672864-52C6-4EE4-BE6C-B66815BFD23D}" type="presParOf" srcId="{4C8D6EF0-C85F-4E34-9595-32FCBABAEC58}" destId="{14B43DD0-75DD-4D67-8227-D5305B9C842B}" srcOrd="1" destOrd="0" presId="urn:microsoft.com/office/officeart/2005/8/layout/vList6"/>
    <dgm:cxn modelId="{B62C0586-1117-4F6E-A105-F6DC2D64F30B}" type="presParOf" srcId="{D7714B7F-8DAE-423E-BCBE-1F4054F6C559}" destId="{2A56374B-8E53-4C87-9B27-96D540D21D28}" srcOrd="1" destOrd="0" presId="urn:microsoft.com/office/officeart/2005/8/layout/vList6"/>
    <dgm:cxn modelId="{02C08DDF-4F2B-4357-BEF3-E14D15620135}" type="presParOf" srcId="{D7714B7F-8DAE-423E-BCBE-1F4054F6C559}" destId="{BAADDDB2-C944-4AED-8897-18D3E57F33B3}" srcOrd="2" destOrd="0" presId="urn:microsoft.com/office/officeart/2005/8/layout/vList6"/>
    <dgm:cxn modelId="{1BA68041-12A0-4D6B-AA2D-9FCF8FD58D22}" type="presParOf" srcId="{BAADDDB2-C944-4AED-8897-18D3E57F33B3}" destId="{8F1A252D-11AE-4AF1-965C-6AF712DF8548}" srcOrd="0" destOrd="0" presId="urn:microsoft.com/office/officeart/2005/8/layout/vList6"/>
    <dgm:cxn modelId="{EAAC4880-443A-4D86-BDE6-1D438A610235}" type="presParOf" srcId="{BAADDDB2-C944-4AED-8897-18D3E57F33B3}" destId="{54743598-86CB-48EF-8DF9-743A2A80956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43DD0-75DD-4D67-8227-D5305B9C842B}">
      <dsp:nvSpPr>
        <dsp:cNvPr id="0" name=""/>
        <dsp:cNvSpPr/>
      </dsp:nvSpPr>
      <dsp:spPr>
        <a:xfrm>
          <a:off x="2956560" y="496"/>
          <a:ext cx="443484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চিনামাটি,প্রসাধনী,চামরড়াজাত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,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পাটজাত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পোশা্ক,লোহা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956560" y="242342"/>
        <a:ext cx="3709303" cy="1451073"/>
      </dsp:txXfrm>
    </dsp:sp>
    <dsp:sp modelId="{5656C40E-7643-4C6F-A0FF-35634A4356F5}">
      <dsp:nvSpPr>
        <dsp:cNvPr id="0" name=""/>
        <dsp:cNvSpPr/>
      </dsp:nvSpPr>
      <dsp:spPr>
        <a:xfrm>
          <a:off x="0" y="496"/>
          <a:ext cx="2956560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err="1" smtClean="0">
              <a:latin typeface="NikoshBAN" pitchFamily="2" charset="0"/>
              <a:cs typeface="NikoshBAN" pitchFamily="2" charset="0"/>
            </a:rPr>
            <a:t>ক্ষুদ্র</a:t>
          </a:r>
          <a:r>
            <a:rPr lang="en-US" sz="5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800" kern="1200" dirty="0" err="1" smtClean="0">
              <a:latin typeface="NikoshBAN" pitchFamily="2" charset="0"/>
              <a:cs typeface="NikoshBAN" pitchFamily="2" charset="0"/>
            </a:rPr>
            <a:t>শিল্প</a:t>
          </a:r>
          <a:endParaRPr lang="en-US" sz="5800" kern="1200" dirty="0">
            <a:latin typeface="NikoshBAN" pitchFamily="2" charset="0"/>
            <a:cs typeface="NikoshBAN" pitchFamily="2" charset="0"/>
          </a:endParaRPr>
        </a:p>
      </dsp:txBody>
      <dsp:txXfrm>
        <a:off x="94447" y="94943"/>
        <a:ext cx="2767666" cy="1745871"/>
      </dsp:txXfrm>
    </dsp:sp>
    <dsp:sp modelId="{54743598-86CB-48EF-8DF9-743A2A809566}">
      <dsp:nvSpPr>
        <dsp:cNvPr id="0" name=""/>
        <dsp:cNvSpPr/>
      </dsp:nvSpPr>
      <dsp:spPr>
        <a:xfrm>
          <a:off x="2819405" y="2129234"/>
          <a:ext cx="443484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smtClean="0">
              <a:latin typeface="NikoshBAN" pitchFamily="2" charset="0"/>
              <a:cs typeface="NikoshBAN" pitchFamily="2" charset="0"/>
            </a:rPr>
            <a:t>নকশিকাথা,মৃৎ</a:t>
          </a:r>
          <a:endParaRPr lang="en-US" sz="3100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>
              <a:latin typeface="NikoshBAN" pitchFamily="2" charset="0"/>
              <a:cs typeface="NikoshBAN" pitchFamily="2" charset="0"/>
            </a:rPr>
            <a:t>বাশ</a:t>
          </a:r>
          <a:r>
            <a:rPr lang="en-US" sz="3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100" kern="1200" dirty="0" err="1" smtClean="0">
              <a:latin typeface="NikoshBAN" pitchFamily="2" charset="0"/>
              <a:cs typeface="NikoshBAN" pitchFamily="2" charset="0"/>
            </a:rPr>
            <a:t>ওবেত</a:t>
          </a:r>
          <a:r>
            <a:rPr lang="en-US" sz="3100" kern="1200" dirty="0" smtClean="0">
              <a:latin typeface="NikoshBAN" pitchFamily="2" charset="0"/>
              <a:cs typeface="NikoshBAN" pitchFamily="2" charset="0"/>
            </a:rPr>
            <a:t>,</a:t>
          </a:r>
          <a:endParaRPr lang="en-US" sz="3100" kern="1200" dirty="0">
            <a:latin typeface="NikoshBAN" pitchFamily="2" charset="0"/>
            <a:cs typeface="NikoshBAN" pitchFamily="2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err="1" smtClean="0">
              <a:latin typeface="NikoshBAN" pitchFamily="2" charset="0"/>
              <a:cs typeface="NikoshBAN" pitchFamily="2" charset="0"/>
            </a:rPr>
            <a:t>পাটজাত,তাঁত</a:t>
          </a:r>
          <a:r>
            <a:rPr lang="en-US" sz="31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100" kern="1200" dirty="0">
            <a:latin typeface="NikoshBAN" pitchFamily="2" charset="0"/>
            <a:cs typeface="NikoshBAN" pitchFamily="2" charset="0"/>
          </a:endParaRPr>
        </a:p>
      </dsp:txBody>
      <dsp:txXfrm>
        <a:off x="2819405" y="2371080"/>
        <a:ext cx="3709303" cy="1451073"/>
      </dsp:txXfrm>
    </dsp:sp>
    <dsp:sp modelId="{8F1A252D-11AE-4AF1-965C-6AF712DF8548}">
      <dsp:nvSpPr>
        <dsp:cNvPr id="0" name=""/>
        <dsp:cNvSpPr/>
      </dsp:nvSpPr>
      <dsp:spPr>
        <a:xfrm>
          <a:off x="0" y="2128738"/>
          <a:ext cx="2956560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err="1" smtClean="0">
              <a:latin typeface="NikoshBAN" pitchFamily="2" charset="0"/>
              <a:cs typeface="NikoshBAN" pitchFamily="2" charset="0"/>
            </a:rPr>
            <a:t>কুটির</a:t>
          </a:r>
          <a:r>
            <a:rPr lang="en-US" sz="5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5800" kern="1200" dirty="0" err="1" smtClean="0">
              <a:latin typeface="NikoshBAN" pitchFamily="2" charset="0"/>
              <a:cs typeface="NikoshBAN" pitchFamily="2" charset="0"/>
            </a:rPr>
            <a:t>শিল্প</a:t>
          </a:r>
          <a:endParaRPr lang="en-US" sz="5800" kern="1200" dirty="0">
            <a:latin typeface="NikoshBAN" pitchFamily="2" charset="0"/>
            <a:cs typeface="NikoshBAN" pitchFamily="2" charset="0"/>
          </a:endParaRPr>
        </a:p>
      </dsp:txBody>
      <dsp:txXfrm>
        <a:off x="94447" y="2223185"/>
        <a:ext cx="2767666" cy="1745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1A30-BD01-4760-A737-76913F316D55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4266-BA65-4B29-B896-1D1D5FC3E2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56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1A30-BD01-4760-A737-76913F316D55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4266-BA65-4B29-B896-1D1D5FC3E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5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1A30-BD01-4760-A737-76913F316D55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4266-BA65-4B29-B896-1D1D5FC3E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5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1A30-BD01-4760-A737-76913F316D55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4266-BA65-4B29-B896-1D1D5FC3E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1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1A30-BD01-4760-A737-76913F316D55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4266-BA65-4B29-B896-1D1D5FC3E2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45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1A30-BD01-4760-A737-76913F316D55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4266-BA65-4B29-B896-1D1D5FC3E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1A30-BD01-4760-A737-76913F316D55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4266-BA65-4B29-B896-1D1D5FC3E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2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1A30-BD01-4760-A737-76913F316D55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4266-BA65-4B29-B896-1D1D5FC3E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9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1A30-BD01-4760-A737-76913F316D55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4266-BA65-4B29-B896-1D1D5FC3E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2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F21A30-BD01-4760-A737-76913F316D55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914266-BA65-4B29-B896-1D1D5FC3E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3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1A30-BD01-4760-A737-76913F316D55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14266-BA65-4B29-B896-1D1D5FC3E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1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2F21A30-BD01-4760-A737-76913F316D55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B914266-BA65-4B29-B896-1D1D5FC3E2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56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dirty="0" smtClean="0"/>
              <a:t>         </a:t>
            </a:r>
            <a:r>
              <a:rPr lang="bn-IN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rgbClr val="00CC00">
                      <a:alpha val="60000"/>
                    </a:srgbClr>
                  </a:glow>
                  <a:outerShdw dist="38100" dir="2700000" algn="bl" rotWithShape="0">
                    <a:schemeClr val="accent5"/>
                  </a:outerShdw>
                </a:effectLst>
              </a:rPr>
              <a:t>সবাইকে মাল্টিমিডিয়া স্বাগত।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rgbClr val="00CC00">
                    <a:alpha val="60000"/>
                  </a:srgb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219200"/>
            <a:ext cx="6400800" cy="480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689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534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endParaRPr lang="en-US" sz="28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পন্যের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কালীন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প্রসাধনী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পন্যের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3"/>
          <a:stretch/>
        </p:blipFill>
        <p:spPr>
          <a:xfrm>
            <a:off x="1524000" y="1219200"/>
            <a:ext cx="6425361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304800"/>
            <a:ext cx="2286000" cy="584775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/>
              <a:t>বাড়ির কাজ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1054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CDDEA">
                    <a:lumMod val="10000"/>
                  </a:srgbClr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IN" sz="3200" dirty="0">
                <a:solidFill>
                  <a:srgbClr val="CCDDEA">
                    <a:lumMod val="10000"/>
                  </a:srgbClr>
                </a:solidFill>
                <a:latin typeface="NikoshBAN" pitchFamily="2" charset="0"/>
                <a:cs typeface="NikoshBAN" pitchFamily="2" charset="0"/>
                <a:sym typeface="Wingdings 2"/>
              </a:rPr>
              <a:t>ক্ষুদ্র ও কুটির শিল্পের অর্থনৈতিক </a:t>
            </a:r>
            <a:r>
              <a:rPr lang="bn-IN" sz="3200" dirty="0" smtClean="0">
                <a:solidFill>
                  <a:srgbClr val="CCDDEA">
                    <a:lumMod val="10000"/>
                  </a:srgbClr>
                </a:solidFill>
                <a:latin typeface="NikoshBAN" pitchFamily="2" charset="0"/>
                <a:cs typeface="NikoshBAN" pitchFamily="2" charset="0"/>
                <a:sym typeface="Wingdings 2"/>
              </a:rPr>
              <a:t>গুরত্ব লিখে নিয়ে আসবে 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304800"/>
            <a:ext cx="3048000" cy="584775"/>
          </a:xfrm>
          <a:prstGeom prst="rect">
            <a:avLst/>
          </a:prstGeom>
          <a:noFill/>
          <a:ln>
            <a:solidFill>
              <a:srgbClr val="00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সবাইকে ধন্যবাদ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048625" cy="4953000"/>
          </a:xfrm>
          <a:prstGeom prst="rect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9050" h="1016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505200" y="228600"/>
            <a:ext cx="2438400" cy="1219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3800" y="457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2133600"/>
            <a:ext cx="3886200" cy="2819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24400" y="22098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শ্রেণীঃ দশম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বিষয়ঃ ব্যবসায় পরিচিতি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সাধারণ পাঠঃ ৪র্থ অধ্যায়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বিশেষ পাঠঃ ক্ষুদ্র ও কুটির শিল্প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মোট শিক্ষার্থীঃ ১৫০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381000" y="1981200"/>
            <a:ext cx="4267200" cy="3048001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সাদিয়া আফরিন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শিক্ষিকা</a:t>
            </a:r>
            <a:b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দৌলতপুর বহুমূথী উচ্চ বিদ্যালয়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বেলকুচি,সিরাজগঞ্জ ।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01726502038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safrinmedha@gmai.com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"/>
            <a:ext cx="3581400" cy="769441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5908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5146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      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ক্ষুদ্র ও কুটির শিল্পের সঙ্গ বলতে পারবে।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ক্ষুদ্র ও কুটির শিল্পের পার্থক্য নিরপন করতে পারবে।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   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  <a:sym typeface="Wingdings 2"/>
              </a:rPr>
              <a:t>ক্ষুদ্র ও কুটির শিল্পের অর্থনৈতিক গুরুত্ব ব্যাখ্যা করতে পারবে। </a:t>
            </a:r>
          </a:p>
          <a:p>
            <a:endParaRPr lang="bn-IN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6858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4038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১। ১ নং চিত্রে কর্মিরা যে কাজ করছে সে কাজকে কি বলে?</a:t>
            </a:r>
          </a:p>
          <a:p>
            <a:r>
              <a:rPr lang="bn-IN" sz="3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২। ২নং চিত্রে যে ছবি দেখতে পাচ্ছি কোন শিল্প বলতে পারবে? </a:t>
            </a:r>
            <a:endParaRPr lang="en-US" sz="3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6477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>
                <a:latin typeface="NikoshBAN" pitchFamily="2" charset="0"/>
                <a:cs typeface="NikoshBAN" pitchFamily="2" charset="0"/>
                <a:sym typeface="Wingdings 2"/>
              </a:rPr>
              <a:t>পাঠ শিরোনাম</a:t>
            </a:r>
          </a:p>
          <a:p>
            <a:pPr algn="ctr"/>
            <a:r>
              <a:rPr lang="bn-IN" sz="4800" u="sng" dirty="0" smtClean="0">
                <a:latin typeface="NikoshBAN" pitchFamily="2" charset="0"/>
                <a:cs typeface="NikoshBAN" pitchFamily="2" charset="0"/>
                <a:sym typeface="Wingdings 2"/>
              </a:rPr>
              <a:t>ক্ষুদ্র ও কুটি্র শিল্প</a:t>
            </a:r>
            <a:r>
              <a:rPr lang="bn-IN" sz="4800" u="sng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971800"/>
            <a:ext cx="4343400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ক্ষুদ্র 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সাধারনত পরিবারের সদস্য ছাড়াও অতিরিক্ত শ্রমিক নিয়োজিত থেকে যন্ত্রের সাহায্যে যেসব দ্রব্যাদি উৎ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পাদিত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১.৩০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কুঠির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কালিন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সবাইকে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3048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609600" y="13970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ttc\Desktop\Aklima\250px-Kitchen_utensils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8600"/>
            <a:ext cx="3276600" cy="1828800"/>
          </a:xfrm>
          <a:prstGeom prst="rect">
            <a:avLst/>
          </a:prstGeom>
          <a:noFill/>
        </p:spPr>
      </p:pic>
      <p:pic>
        <p:nvPicPr>
          <p:cNvPr id="1030" name="Picture 6" descr="C:\Users\ttc\Desktop\Aklima\1143-428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2133600" cy="2133600"/>
          </a:xfrm>
          <a:prstGeom prst="rect">
            <a:avLst/>
          </a:prstGeom>
          <a:noFill/>
        </p:spPr>
      </p:pic>
      <p:pic>
        <p:nvPicPr>
          <p:cNvPr id="1031" name="Picture 7" descr="C:\Users\ttc\Desktop\Aklima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438400"/>
            <a:ext cx="2057400" cy="1828800"/>
          </a:xfrm>
          <a:prstGeom prst="rect">
            <a:avLst/>
          </a:prstGeom>
          <a:noFill/>
        </p:spPr>
      </p:pic>
      <p:pic>
        <p:nvPicPr>
          <p:cNvPr id="1033" name="Picture 9" descr="http://t1.gstatic.com/images?q=tbn:ANd9GcSHXEYXU7RvpC_k8uOj4lJZBAo9H2N7vYZa0aKRZrhlMVLyLoC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04800"/>
            <a:ext cx="2286000" cy="2000251"/>
          </a:xfrm>
          <a:prstGeom prst="rect">
            <a:avLst/>
          </a:prstGeom>
          <a:noFill/>
        </p:spPr>
      </p:pic>
      <p:pic>
        <p:nvPicPr>
          <p:cNvPr id="1035" name="Picture 11" descr="http://t3.gstatic.com/images?q=tbn:ANd9GcTJYnOuJ4Ux_eWTM1SZ32GBKElmLxhPIW_EzHtnY_L4o_Dmyz01En3Ah2T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2438400"/>
            <a:ext cx="2362200" cy="1828800"/>
          </a:xfrm>
          <a:prstGeom prst="rect">
            <a:avLst/>
          </a:prstGeom>
          <a:noFill/>
        </p:spPr>
      </p:pic>
      <p:pic>
        <p:nvPicPr>
          <p:cNvPr id="1037" name="Picture 13" descr="http://t2.gstatic.com/images?q=tbn:ANd9GcSHiF3zdsu0sKyDAnGZREa-8AjdgMnbXCrW0HW9mnFAjEDu2ZQd820p9Y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2286000"/>
            <a:ext cx="2971800" cy="1981200"/>
          </a:xfrm>
          <a:prstGeom prst="rect">
            <a:avLst/>
          </a:prstGeom>
          <a:noFill/>
        </p:spPr>
      </p:pic>
      <p:pic>
        <p:nvPicPr>
          <p:cNvPr id="1026" name="Picture 2" descr="http://t1.gstatic.com/images?q=tbn:ANd9GcQkflHe2QFTrWYHbxQhkc0VhiaSh_aVvioDgd679DB-oPVvBZHOv173fa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4572000"/>
            <a:ext cx="2057400" cy="1600200"/>
          </a:xfrm>
          <a:prstGeom prst="rect">
            <a:avLst/>
          </a:prstGeom>
          <a:noFill/>
        </p:spPr>
      </p:pic>
      <p:pic>
        <p:nvPicPr>
          <p:cNvPr id="1028" name="Picture 4" descr="http://t1.gstatic.com/images?q=tbn:ANd9GcQreqQOQ-xz6R_Z2hcgDWp0zR_bZ_QO2wFJlfIW9KQS3BE4sIediFysyR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9400" y="4419600"/>
            <a:ext cx="2743200" cy="1828800"/>
          </a:xfrm>
          <a:prstGeom prst="rect">
            <a:avLst/>
          </a:prstGeom>
          <a:noFill/>
        </p:spPr>
      </p:pic>
      <p:pic>
        <p:nvPicPr>
          <p:cNvPr id="2" name="Picture 6" descr="http://t1.gstatic.com/images?q=tbn:ANd9GcRJpq56n4_-Nb6AGAxM5Dx0m6M8JIwZ_VayJRqjAMg1F7byRDVrrryE8PI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0" y="4343400"/>
            <a:ext cx="30480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7" y="2590800"/>
            <a:ext cx="8915400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000" u="sng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প্রতেক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পন্যের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333</TotalTime>
  <Words>206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Calibri Light</vt:lpstr>
      <vt:lpstr>NikoshBAN</vt:lpstr>
      <vt:lpstr>Vrinda</vt:lpstr>
      <vt:lpstr>Wingdings</vt:lpstr>
      <vt:lpstr>Wingdings 2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User</cp:lastModifiedBy>
  <cp:revision>59</cp:revision>
  <dcterms:created xsi:type="dcterms:W3CDTF">2012-11-22T06:40:06Z</dcterms:created>
  <dcterms:modified xsi:type="dcterms:W3CDTF">2019-11-04T05:29:42Z</dcterms:modified>
</cp:coreProperties>
</file>