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4" r:id="rId21"/>
    <p:sldId id="25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B38AA-263F-4CD0-A44D-A5569E1AD336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C6009-39B3-4034-802C-3AD9ADDA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0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50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9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22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1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23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D4715-2011-41FA-B159-D644B70504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5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5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5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9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5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1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7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1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2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1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8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6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EB2D3-60E4-4AEC-B849-952833FA2AC0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348EF-EB55-40B0-9CCC-C67E8CD0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5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g"/><Relationship Id="rId3" Type="http://schemas.openxmlformats.org/officeDocument/2006/relationships/image" Target="../media/image24.jpg"/><Relationship Id="rId7" Type="http://schemas.openxmlformats.org/officeDocument/2006/relationships/image" Target="../media/image2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onjurul.atph@gmai" TargetMode="Externa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24274" y="1708443"/>
            <a:ext cx="5143500" cy="48641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71334" y="323557"/>
            <a:ext cx="5359791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72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52801" y="5257800"/>
            <a:ext cx="5326811" cy="110130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 দিগন্তের পথে অপরূপ আভা দেখে তার  </a:t>
            </a: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বর্ষণমুখর দিনে অরণ্যের কেয়া শিহরায় ,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680636"/>
            <a:ext cx="4042195" cy="44247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202" y="680636"/>
            <a:ext cx="3833004" cy="44247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4582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8958" y="5334000"/>
            <a:ext cx="6417442" cy="1219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রৌদ্র-দগ্ধ ধানক্ষেত আজ তার স্পর্শ পেতে চায়, নদীর ফাটলে বন্যা আনে পূর্ণ প্রাণের জোয়ার।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1" y="362937"/>
            <a:ext cx="4118725" cy="238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48400" y="362937"/>
            <a:ext cx="4038600" cy="238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95602"/>
            <a:ext cx="4118725" cy="2285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1752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48"/>
          <a:stretch/>
        </p:blipFill>
        <p:spPr>
          <a:xfrm>
            <a:off x="6248400" y="2895602"/>
            <a:ext cx="4038600" cy="22859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4878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228600"/>
            <a:ext cx="8686800" cy="6400800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5486400"/>
            <a:ext cx="4572000" cy="9906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রুগ্ন বৃদ্ধ ভিখারির রগ-উঠা হাতের মতন </a:t>
            </a: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রুক্ষ মাঠ আসমান শোনে সেই বর্ষণের সুর,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81000"/>
            <a:ext cx="3751168" cy="23711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1" y="2971800"/>
            <a:ext cx="3751169" cy="23087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810" y="2971800"/>
            <a:ext cx="3736791" cy="23087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810" y="381001"/>
            <a:ext cx="3736791" cy="23711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6965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4681538"/>
            <a:ext cx="5715000" cy="8810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তৃষিত বনের সাথে জেগে ওঠে তৃষ্ণাতপ্ত মন,                    পাড়ি দিয়ে যেতে চায় বহু পথ, প্রান্তর বন্ধুর,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983404"/>
            <a:ext cx="4038600" cy="3359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983404"/>
            <a:ext cx="4000500" cy="3358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983404"/>
            <a:ext cx="4038600" cy="3359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3048000" y="4681536"/>
            <a:ext cx="5867400" cy="10334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যেখানে বিস্মৃত দিন পড়ে আছে নিঃসঙ্গ নির্জন ।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সেখানে বর্ষার মেঘ জাগে আজ বিষণ্ণ মেদুর।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978878"/>
            <a:ext cx="4038600" cy="3363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748021"/>
            <a:ext cx="4000500" cy="37753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748021"/>
            <a:ext cx="4038600" cy="37753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1886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724400" y="381000"/>
            <a:ext cx="25908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76200">
            <a:solidFill>
              <a:srgbClr val="7030A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251290" y="1524001"/>
            <a:ext cx="3035710" cy="92177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আরোহী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2895600"/>
            <a:ext cx="274320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তৃষ্ণাতপ্ত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81200" y="4267200"/>
            <a:ext cx="274320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নির্জন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81200" y="1524000"/>
            <a:ext cx="2743200" cy="92177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সওয়ার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34037" y="2895600"/>
            <a:ext cx="303571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পিপাসায়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251290" y="4267200"/>
            <a:ext cx="303571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জনশূন্য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2600" y="241540"/>
            <a:ext cx="8686800" cy="637492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55" t="35883" b="24428"/>
          <a:stretch/>
        </p:blipFill>
        <p:spPr>
          <a:xfrm>
            <a:off x="4953001" y="1295401"/>
            <a:ext cx="2064589" cy="12263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667000"/>
            <a:ext cx="2032001" cy="121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23"/>
          <a:stretch/>
        </p:blipFill>
        <p:spPr>
          <a:xfrm>
            <a:off x="4952999" y="4038600"/>
            <a:ext cx="2064590" cy="12522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1981200" y="5562600"/>
            <a:ext cx="274320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বন্ধুর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251290" y="5562600"/>
            <a:ext cx="303571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অসমতল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1" y="5410200"/>
            <a:ext cx="2064589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7845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92D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267200" y="304800"/>
            <a:ext cx="3733800" cy="838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743200"/>
            <a:ext cx="19812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1752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3962400"/>
            <a:ext cx="32766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  <a:prstDash val="dashDot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দল-পদ্মা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‘বৃষ্টি এলো – বহু প্রতীক্ষিত বৃষ্টি,উক্তিটি বুঝিয়ে লিখ ? 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1371600"/>
            <a:ext cx="32766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  <a:prstDash val="dashDot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দল-মেঘনা 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‘বিদ্যুৎ-রূপসী পরী মেঘে মেঘে হয়েছে সওয়ার,বলতে কবি কী বুঝিয়েছেন ? </a:t>
            </a:r>
          </a:p>
        </p:txBody>
      </p:sp>
      <p:sp>
        <p:nvSpPr>
          <p:cNvPr id="9" name="Rectangle 8"/>
          <p:cNvSpPr/>
          <p:nvPr/>
        </p:nvSpPr>
        <p:spPr>
          <a:xfrm>
            <a:off x="7086600" y="1371600"/>
            <a:ext cx="32766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  <a:prstDash val="dashDot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দল-মেঘ 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‘তৃষিত বনের সাথে জেগে উঠে তৃষ্ণাতপ্ত মন,বলতে কবি কী বুঝাতে   চেয়েছেন  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86600" y="3962400"/>
            <a:ext cx="32766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  <a:prstDash val="dashDot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দল-বৃষ্টি 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‘সেখানে বর্ষার মেঘ জাগে আজ বিষণ্ণ মেদুর ,উক্তিটি বুঝিয়ে লিখ ? </a:t>
            </a:r>
          </a:p>
        </p:txBody>
      </p:sp>
    </p:spTree>
    <p:extLst>
      <p:ext uri="{BB962C8B-B14F-4D97-AF65-F5344CB8AC3E}">
        <p14:creationId xmlns:p14="http://schemas.microsoft.com/office/powerpoint/2010/main" val="290820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800600" y="357996"/>
            <a:ext cx="2895600" cy="93740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72575" y="4800600"/>
            <a:ext cx="8298610" cy="1524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সওয়ার শব্দের অর্থ কী ?</a:t>
            </a:r>
          </a:p>
          <a:p>
            <a:pPr algn="ctr"/>
            <a:r>
              <a:rPr lang="bn-IN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(ক)উপরে উঠা  (খ)আহরণ  (গ)আরোহী  (ঘ)বসানো   </a:t>
            </a:r>
            <a:endParaRPr lang="en-US" sz="2800" dirty="0">
              <a:solidFill>
                <a:schemeClr val="accent5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72575" y="3117012"/>
            <a:ext cx="8298610" cy="153118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২।“বৃষ্টি”কবিতাটিতে কোন কোন নদীর কথা বলা হয়েছে? </a:t>
            </a:r>
          </a:p>
          <a:p>
            <a:pPr algn="ctr"/>
            <a:r>
              <a:rPr lang="bn-IN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(ক)কর্ণফুলী,মেঘনা (খ)পদ্মা,মেঘনা (গ) যমুনা,পদ্মা (ঘ)যমুনা,কর্ণফুলী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972575" y="1444926"/>
            <a:ext cx="8295735" cy="152687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‘সাত সাগরের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মাঝি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ফররুখ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আহমদের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প্রবন্ধ    (খ) নাটক    (গ) উপন্যাস   (ঘ) কাব্যগ্রন্থ</a:t>
            </a:r>
            <a:endParaRPr lang="en-US" sz="2800" dirty="0">
              <a:solidFill>
                <a:schemeClr val="accent5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228601"/>
            <a:ext cx="8686800" cy="6400799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6517962" y="5734230"/>
            <a:ext cx="202338" cy="483051"/>
          </a:xfrm>
          <a:prstGeom prst="up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4648200" y="4038601"/>
            <a:ext cx="202338" cy="483051"/>
          </a:xfrm>
          <a:prstGeom prst="up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7798662" y="2362201"/>
            <a:ext cx="202338" cy="483051"/>
          </a:xfrm>
          <a:prstGeom prst="up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44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4" grpId="0" animBg="1"/>
      <p:bldP spid="12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200"/>
            <a:ext cx="9008852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35348" y="228600"/>
            <a:ext cx="8725619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44152" y="381000"/>
            <a:ext cx="7385649" cy="1915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উদ্দীপকটি পড় এবং ৪ থেকে ৬ নম্বর প্রশ্নের উত্তর দাও ? 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গুরুগর্জনে নীপমঞ্জরী শিহরে , 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শিখী দম্পতি কেকা কল্লোলে বিহরে                                                   দিগবধূচিত হরষা 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ঘনগৌরবে আসে উম্মাদ বরষা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1" y="2362200"/>
            <a:ext cx="7385649" cy="1219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উদ্দীপকের সাথে তোমার পাঠ্যবইয়ের কোন কবিতার ভাবগত মিল রয়েছে ? 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(ক)আমার সন্তান  (খ)পল্লিজননী  (গ) বৃষ্টি  (ঘ)আমার পরিচয়</a:t>
            </a: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6353624" y="2971800"/>
            <a:ext cx="275776" cy="4024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1" y="3657601"/>
            <a:ext cx="7385649" cy="107197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নীপমঞ্জুরী ‘বৃষ্টি’ কবিতার কোন চরিত্রের  প্রতীক  ? 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(ক)তৃষিত বন  (খ)কাজল ছায়া   (গ) বৃষ্টি  (ঘ) কেয়া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1" y="4800600"/>
            <a:ext cx="7385649" cy="163571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উদ্দীপকের গুরুগর্জনের মধ্য দিয়ে ‘বৃষ্টি’ কবিতায় বোঝায়--   </a:t>
            </a:r>
          </a:p>
          <a:p>
            <a:pPr algn="ctr"/>
            <a:r>
              <a:rPr lang="bn-IN" sz="2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!) কাজল ছায়াকে  !!) কালো মেঘকে !!!) বিদ্যুৎ রূপসী পরীকে  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(ক) !  (খ) !!   (গ) !!  , !!!  (ঘ) ! , !! </a:t>
            </a: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6810824" y="4267200"/>
            <a:ext cx="275776" cy="4024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791200" y="5922156"/>
            <a:ext cx="275776" cy="4024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1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2819401" y="475892"/>
            <a:ext cx="6629399" cy="895709"/>
          </a:xfrm>
          <a:prstGeom prst="flowChartPreparation">
            <a:avLst/>
          </a:prstGeom>
          <a:solidFill>
            <a:schemeClr val="accent3">
              <a:lumMod val="75000"/>
            </a:schemeClr>
          </a:solidFill>
          <a:ln w="50800">
            <a:solidFill>
              <a:srgbClr val="7030A0"/>
            </a:solidFill>
            <a:prstDash val="sys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2401" y="2971800"/>
            <a:ext cx="4252823" cy="1903562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200" y="1524000"/>
            <a:ext cx="51816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4200" y="3429000"/>
            <a:ext cx="9144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67200" y="3429000"/>
            <a:ext cx="9144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76182" y="3200400"/>
            <a:ext cx="419819" cy="1391728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33382" y="3200400"/>
            <a:ext cx="419819" cy="1391728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52600" y="228600"/>
            <a:ext cx="8686800" cy="6324600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14601" y="5030638"/>
            <a:ext cx="7162801" cy="9891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  <a:tabLst>
                <a:tab pos="2863850" algn="l"/>
              </a:tabLst>
            </a:pPr>
            <a:r>
              <a:rPr lang="bn-IN" dirty="0">
                <a:solidFill>
                  <a:schemeClr val="tx1"/>
                </a:solidFill>
              </a:rPr>
              <a:t>‘বৃষ্টি’ কবিতায় আকাশকে ‘বিদগ্ধ আকাশ বলা হয়েছে কেন ?-তা </a:t>
            </a:r>
          </a:p>
          <a:p>
            <a:pPr algn="ctr">
              <a:tabLst>
                <a:tab pos="2863850" algn="l"/>
              </a:tabLst>
            </a:pPr>
            <a:r>
              <a:rPr lang="bn-IN" dirty="0">
                <a:solidFill>
                  <a:schemeClr val="tx1"/>
                </a:solidFill>
              </a:rPr>
              <a:t>বুঝিয়ে লিখ ?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504" y="3200401"/>
            <a:ext cx="1415696" cy="1434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6197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5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100" y="520700"/>
            <a:ext cx="10617200" cy="58801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635000"/>
            <a:ext cx="3937000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90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2518" y="1628800"/>
            <a:ext cx="4631142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পত্র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(------)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০5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/২০১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0" y="0"/>
            <a:ext cx="12205648" cy="6858000"/>
            <a:chOff x="24390" y="0"/>
            <a:chExt cx="12205648" cy="68580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6276" y="0"/>
              <a:ext cx="0" cy="6858000"/>
            </a:xfrm>
            <a:prstGeom prst="line">
              <a:avLst/>
            </a:prstGeom>
            <a:ln w="16510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136674" y="1"/>
              <a:ext cx="6928" cy="6857999"/>
            </a:xfrm>
            <a:prstGeom prst="line">
              <a:avLst/>
            </a:prstGeom>
            <a:ln w="16510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390" y="25308"/>
              <a:ext cx="12192000" cy="34270"/>
            </a:xfrm>
            <a:prstGeom prst="line">
              <a:avLst/>
            </a:prstGeom>
            <a:ln w="13652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8038" y="6795537"/>
              <a:ext cx="12192000" cy="0"/>
            </a:xfrm>
            <a:prstGeom prst="line">
              <a:avLst/>
            </a:prstGeom>
            <a:ln w="136525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557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524" t="19532" r="33476"/>
          <a:stretch/>
        </p:blipFill>
        <p:spPr>
          <a:xfrm rot="279254">
            <a:off x="4852599" y="1559691"/>
            <a:ext cx="1586225" cy="39816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3448" y="1003300"/>
            <a:ext cx="4516852" cy="483209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মুঞ্জুরুল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পাটুলীপাড়া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ভাঙ্গুড়া,পাবনা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০১৭১০৭২৬১৬৪</a:t>
            </a:r>
          </a:p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মেইলনং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  <a:hlinkClick r:id="rId6"/>
              </a:rPr>
              <a:t>monjurul.atph@gmai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96074" y="1019723"/>
            <a:ext cx="1371600" cy="1595367"/>
          </a:xfrm>
          <a:prstGeom prst="ellipse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6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5116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265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457200"/>
            <a:ext cx="50292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মনোযোগ দিয়ে দেখি 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5638800"/>
            <a:ext cx="66294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বলো আকাশ থেকে কী পড়ছে  ?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392" y="1295400"/>
            <a:ext cx="5290008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8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369639" y="342900"/>
            <a:ext cx="6858000" cy="990600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ঠের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03131" y="2032317"/>
            <a:ext cx="4800600" cy="9906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কবিতা-“বৃষ্টি”</a:t>
            </a:r>
            <a:endParaRPr lang="en-US" sz="5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52900" y="3022917"/>
            <a:ext cx="4343400" cy="990600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কবি-ফররুখ আহমদ </a:t>
            </a:r>
            <a:endParaRPr lang="en-US" sz="4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635" y="1064101"/>
            <a:ext cx="2262877" cy="23393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537" y="3810714"/>
            <a:ext cx="3470805" cy="20824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0999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895600" y="1905000"/>
            <a:ext cx="63246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বলতে পারবে ।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95600" y="2971800"/>
            <a:ext cx="63246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কবিতাটি শুদ্ধ উচ্চারণে আবৃত্তি করতে পারবে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95600" y="5105400"/>
            <a:ext cx="63246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কবিতার বিষয়বস্তু বর্ণনা করতে পারবে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76500" y="381000"/>
            <a:ext cx="71628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4038600"/>
            <a:ext cx="63246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কঠিন শব্দের অর্থ বলতে ও লিখতে পারবে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381000"/>
            <a:ext cx="3047999" cy="32719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5105400" y="1355082"/>
            <a:ext cx="5202836" cy="131191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১৯১৮সালের ১০ই জুন মাগুরা জেলার মাঝআইল গ্রামে।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05400" y="2747828"/>
            <a:ext cx="5187846" cy="9859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-খান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সাবের সৈয়দ হাতেম আলী।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90714"/>
            <a:ext cx="8962572" cy="6691086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52601" y="228600"/>
            <a:ext cx="8668657" cy="6389914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2 10"/>
          <p:cNvSpPr/>
          <p:nvPr/>
        </p:nvSpPr>
        <p:spPr>
          <a:xfrm>
            <a:off x="6315528" y="469900"/>
            <a:ext cx="3133272" cy="825501"/>
          </a:xfrm>
          <a:prstGeom prst="borderCallout2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ফররুখ  আহমদ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05000" y="3774972"/>
            <a:ext cx="8388246" cy="194002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u="sng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জীবনঃ</a:t>
            </a:r>
          </a:p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মাধ্যমিক-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খুলনা জেলা স্কুল। </a:t>
            </a:r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উচ্চমাধ্যমিক-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রিপন কলেজ কলকাতা ।   </a:t>
            </a:r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স্নাতক-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প্রথমে কলকাতার স্কটিশ চার্চ কলেজে দর্শনে অনার্স এবং পরে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সেন্টপল কলেজে ইংরেজিতে অনার্স অধ্যয়ন ।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05000" y="5782576"/>
            <a:ext cx="8388246" cy="6944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জীবন-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১৯৪৭ - ১৯৭২ সাল পর্যন্ত ঢাকা বেতারে স্টাফ রাইটার ছিলেন।   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05401" y="1380226"/>
            <a:ext cx="5181600" cy="313282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u="sng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 সাধনাঃ </a:t>
            </a:r>
          </a:p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 –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সাত সাগরের মাঝি,সিরাজাম মুনীরা,মুহূর্তের কবিতা,হাতেমতায়ী ইত্যাদি। </a:t>
            </a:r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কাব্যনাট্য----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নৌফেল ও হাতেম ।  </a:t>
            </a:r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শিশুতোষগ্রন্থ -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পাখির বাসা,হরফের ছড়া,  হাবেদা মরুর কাহিনী, ছড়ার আসর,নতুন লেখা ইত্যাদি ।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0" y="4572001"/>
            <a:ext cx="8001000" cy="108457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পুরস্কারঃ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একাডেমি সাহিত্য পুরস্কার,আদমজী পুরস্কার,ইউনেস্কো পুরস্কার,একুশে পদকসহ(মরণোত্তর) অনেক পুরষ্কারে ভূষিত হন।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86000" y="5727420"/>
            <a:ext cx="8001000" cy="74958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মৃত্যুঃ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 শে অক্টোবর,১৯৭৪ সালে ।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6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11" grpId="0" animBg="1"/>
      <p:bldP spid="12" grpId="0" animBg="1"/>
      <p:bldP spid="12" grpId="1" animBg="1"/>
      <p:bldP spid="14" grpId="0" animBg="1"/>
      <p:bldP spid="14" grpId="1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0" y="1565694"/>
            <a:ext cx="4953000" cy="49530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এলো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প্রতীক্ষিত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!-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পদ্মা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মেঘনার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দুপাশে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আবাদি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এলো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পুবের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হাওয়ায়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বিদ্গধ আকাশ, মাঠ ঢেকে গেল কাজল ছায়ায় ; বিদ্যুৎ - রূপসী পরি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----------------------------------------------------------------------------------------------------------------------------------------------------------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বিস্মৃত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নিঃসঙ্গ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নির্জন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সেখানে বর্ষার মেঘ জাগে আজ বিষণ্ণ মেদুর !!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818" y="1752601"/>
            <a:ext cx="3211183" cy="42815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1970417" y="838200"/>
            <a:ext cx="3211183" cy="914400"/>
          </a:xfrm>
          <a:prstGeom prst="round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করছে।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3600" y="533400"/>
            <a:ext cx="1905000" cy="60960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 </a:t>
            </a:r>
          </a:p>
        </p:txBody>
      </p:sp>
      <p:sp>
        <p:nvSpPr>
          <p:cNvPr id="9" name="Rectangle 8"/>
          <p:cNvSpPr/>
          <p:nvPr/>
        </p:nvSpPr>
        <p:spPr>
          <a:xfrm>
            <a:off x="6781800" y="990600"/>
            <a:ext cx="3429000" cy="6096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ফররুখ আহমদ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52600" y="228600"/>
            <a:ext cx="8686800" cy="6400800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2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71800" y="4953000"/>
            <a:ext cx="6248400" cy="1524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বৃষ্টি এলো –বহু প্রতীক্ষিত বৃষ্টি !-পদ্মা মেঘনার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দুপাশে আবাদি গ্রামে,বৃষ্টি এলো পুবের হাওয়ায়,                         বিদগ্ধ আকাশ,মাঠ ঢেকে গেল কাজল ছায়ায়;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1" y="67574"/>
            <a:ext cx="9011729" cy="6714227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52600" y="211348"/>
            <a:ext cx="8727058" cy="6418053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914398"/>
            <a:ext cx="3644900" cy="3886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09"/>
          <a:stretch/>
        </p:blipFill>
        <p:spPr>
          <a:xfrm>
            <a:off x="2032687" y="914398"/>
            <a:ext cx="4444313" cy="3886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384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514600" y="4876800"/>
            <a:ext cx="7162800" cy="109986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বিদ্যুৎ-রূপসী পরি মেঘে মেঘে হয়েছে সওয়ার।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7"/>
          <a:stretch/>
        </p:blipFill>
        <p:spPr>
          <a:xfrm>
            <a:off x="1905001" y="920150"/>
            <a:ext cx="4117091" cy="3499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910" y="914400"/>
            <a:ext cx="4117091" cy="3499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600200" y="84826"/>
            <a:ext cx="8991600" cy="6696974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661</Words>
  <Application>Microsoft Office PowerPoint</Application>
  <PresentationFormat>Widescreen</PresentationFormat>
  <Paragraphs>110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4</cp:revision>
  <dcterms:created xsi:type="dcterms:W3CDTF">2019-11-04T03:02:39Z</dcterms:created>
  <dcterms:modified xsi:type="dcterms:W3CDTF">2019-11-04T03:28:12Z</dcterms:modified>
</cp:coreProperties>
</file>