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7"/>
  </p:notesMasterIdLst>
  <p:sldIdLst>
    <p:sldId id="330" r:id="rId2"/>
    <p:sldId id="332" r:id="rId3"/>
    <p:sldId id="362" r:id="rId4"/>
    <p:sldId id="338" r:id="rId5"/>
    <p:sldId id="340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86819" autoAdjust="0"/>
  </p:normalViewPr>
  <p:slideViewPr>
    <p:cSldViewPr>
      <p:cViewPr>
        <p:scale>
          <a:sx n="50" d="100"/>
          <a:sy n="50" d="100"/>
        </p:scale>
        <p:origin x="-1068" y="-3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678D0-C88F-494A-8051-A5C796CF711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EAB0-6DA5-4812-B02C-925E907C9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8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6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3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3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4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3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2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4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1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ED0A-5F1E-4C71-A854-B8A29435884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13.jpe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5" Type="http://schemas.openxmlformats.org/officeDocument/2006/relationships/image" Target="../media/image15.jpe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13.wdp"/><Relationship Id="rId5" Type="http://schemas.openxmlformats.org/officeDocument/2006/relationships/image" Target="../media/image26.jpeg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11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4" y="103512"/>
            <a:ext cx="8724900" cy="664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4944" y="304800"/>
            <a:ext cx="8447312" cy="6124754"/>
            <a:chOff x="124944" y="304800"/>
            <a:chExt cx="8771406" cy="6124754"/>
          </a:xfrm>
        </p:grpSpPr>
        <p:pic>
          <p:nvPicPr>
            <p:cNvPr id="4" name="Picture 3" descr="D:\All Competition Content\Model Content BOBP_Six\Class Seven\1\2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984" y="304801"/>
              <a:ext cx="5396366" cy="495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24944" y="304800"/>
              <a:ext cx="2465856" cy="61247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98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000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</a:t>
              </a:r>
            </a:p>
            <a:p>
              <a:pPr algn="ctr"/>
              <a:r>
                <a:rPr lang="bn-BD" sz="98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000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</a:p>
            <a:p>
              <a:pPr algn="ctr"/>
              <a:r>
                <a:rPr lang="bn-BD" sz="98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000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</a:p>
            <a:p>
              <a:pPr algn="ctr"/>
              <a:r>
                <a:rPr lang="bn-BD" sz="98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000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en-US" sz="9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D:\All Competition Content\Model Content BOBP_Six\Class Seven\1\2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436" y="990601"/>
            <a:ext cx="5925820" cy="54389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06913" y="228600"/>
            <a:ext cx="8686800" cy="6096000"/>
            <a:chOff x="406913" y="754305"/>
            <a:chExt cx="8686800" cy="4863685"/>
          </a:xfrm>
        </p:grpSpPr>
        <p:sp>
          <p:nvSpPr>
            <p:cNvPr id="4" name="TextBox 3"/>
            <p:cNvSpPr txBox="1"/>
            <p:nvPr/>
          </p:nvSpPr>
          <p:spPr>
            <a:xfrm>
              <a:off x="559313" y="5026383"/>
              <a:ext cx="8534400" cy="59160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kern="110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৩. শিশু ও নারীর অপুষ্টির হার কমিয়ে আনা।</a:t>
              </a:r>
              <a:endPara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913" y="754305"/>
              <a:ext cx="3901440" cy="39059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0102" y="754305"/>
              <a:ext cx="4267198" cy="39059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1" y="838200"/>
            <a:ext cx="8534400" cy="5600514"/>
            <a:chOff x="304800" y="872259"/>
            <a:chExt cx="8534400" cy="5600514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5334000"/>
              <a:ext cx="8534400" cy="113877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algn="just"/>
              <a:r>
                <a:rPr lang="bn-BD" sz="3600" b="1" kern="11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৪</a:t>
              </a:r>
              <a:r>
                <a:rPr lang="bn-BD" sz="3200" b="1" kern="110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. ইউনিয়ন পর্যায়ে স্বাস্থ্যসেবার ব্যবস্থা ও প্রয়োজনীয় ঔষধের সরবরাহ নিশ্চিত করা।</a:t>
              </a:r>
              <a:endPara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727" y="872259"/>
              <a:ext cx="4135273" cy="395700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6299" y="872259"/>
              <a:ext cx="4124011" cy="397217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000" y="719858"/>
            <a:ext cx="8324850" cy="5966870"/>
            <a:chOff x="304800" y="567459"/>
            <a:chExt cx="8534400" cy="5966870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5334000"/>
              <a:ext cx="8534400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68325" indent="-568325" algn="just"/>
              <a:r>
                <a:rPr lang="bn-BD" sz="3600" b="1" kern="11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৫. প্রাথমিক স্বাস্থ্য সম্প্রসারণের মাধ্যমে সকলের কাছে স্বাস্থ্যসেবা পৌঁছে দেওয়া</a:t>
              </a:r>
              <a:r>
                <a:rPr lang="en-US" sz="3600" b="1" kern="11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।</a:t>
              </a:r>
              <a:endPara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529" y="567459"/>
              <a:ext cx="4135271" cy="455347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567459"/>
              <a:ext cx="3886200" cy="455347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7650" y="990600"/>
            <a:ext cx="8534400" cy="5460088"/>
            <a:chOff x="304800" y="1371600"/>
            <a:chExt cx="8534400" cy="5460088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5816025"/>
              <a:ext cx="853440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bn-BD" sz="3200" b="1" kern="11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৬</a:t>
              </a:r>
              <a:r>
                <a:rPr lang="bn-BD" sz="2800" b="1" kern="110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. দরিদ্র ও বিশেষ চাহিদা</a:t>
              </a:r>
              <a:r>
                <a:rPr lang="en-US" sz="2800" b="1" kern="110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 </a:t>
              </a:r>
              <a:r>
                <a:rPr lang="bn-BD" sz="2800" b="1" kern="110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সম্পন্ন মানুষের স্বাস্থ্যসেবার ব্যবস্থা করা।</a:t>
              </a:r>
              <a:endPara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943" y="1371600"/>
              <a:ext cx="4003922" cy="4114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1371600"/>
              <a:ext cx="4267200" cy="4114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5943" y="533401"/>
            <a:ext cx="8534400" cy="5610121"/>
            <a:chOff x="365943" y="533401"/>
            <a:chExt cx="8534400" cy="5610121"/>
          </a:xfrm>
        </p:grpSpPr>
        <p:sp>
          <p:nvSpPr>
            <p:cNvPr id="4" name="TextBox 3"/>
            <p:cNvSpPr txBox="1"/>
            <p:nvPr/>
          </p:nvSpPr>
          <p:spPr>
            <a:xfrm>
              <a:off x="365943" y="5127859"/>
              <a:ext cx="853440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kern="11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৭</a:t>
              </a:r>
              <a:r>
                <a:rPr lang="bn-BD" sz="2800" b="1" kern="110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. দেশের প্রবীণ জনগোষ্ঠীর নিরাপত্তা ও স্বাস্থ্যসেবার ব্যবস্থা করা।</a:t>
              </a:r>
              <a:endPara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943" y="533401"/>
              <a:ext cx="4003922" cy="40385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" r="5789"/>
            <a:stretch/>
          </p:blipFill>
          <p:spPr bwMode="auto">
            <a:xfrm>
              <a:off x="4572000" y="533401"/>
              <a:ext cx="4267200" cy="4038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2" y="103511"/>
            <a:ext cx="8724900" cy="664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5292" y="230647"/>
            <a:ext cx="8563908" cy="6017753"/>
            <a:chOff x="275292" y="230647"/>
            <a:chExt cx="8563908" cy="6017753"/>
          </a:xfrm>
        </p:grpSpPr>
        <p:sp>
          <p:nvSpPr>
            <p:cNvPr id="4" name="Rounded Rectangle 3"/>
            <p:cNvSpPr/>
            <p:nvPr/>
          </p:nvSpPr>
          <p:spPr>
            <a:xfrm>
              <a:off x="381000" y="4826833"/>
              <a:ext cx="8458200" cy="142156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40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আর্থ-সামাজিক উন্নয়নে জনসংখ্যানীতি কী ভূমিকা পালন করে?</a:t>
              </a:r>
              <a:endParaRPr lang="bn-BD" sz="32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5292" y="230647"/>
              <a:ext cx="8458200" cy="83615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</a:p>
          </p:txBody>
        </p:sp>
        <p:pic>
          <p:nvPicPr>
            <p:cNvPr id="6" name="Picture 3" descr="C:\Documents and Settings\Delower\Desktop\Final\5\Pic\rm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19200"/>
              <a:ext cx="8200092" cy="3276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000" y="467884"/>
            <a:ext cx="8305800" cy="6004889"/>
            <a:chOff x="381000" y="467884"/>
            <a:chExt cx="8305800" cy="6004889"/>
          </a:xfrm>
        </p:grpSpPr>
        <p:sp>
          <p:nvSpPr>
            <p:cNvPr id="4" name="TextBox 3"/>
            <p:cNvSpPr txBox="1"/>
            <p:nvPr/>
          </p:nvSpPr>
          <p:spPr>
            <a:xfrm>
              <a:off x="381000" y="5334000"/>
              <a:ext cx="8305800" cy="11387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algn="just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 ২০১৫ সালের মধ্যে সবার জন্য শিক্ষা নিশ্চিত করতে  প্রাথমিক ও গণশিক্ষাকে অগ্রাধিকার প্রদান।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21266175">
              <a:off x="864766" y="467884"/>
              <a:ext cx="7300168" cy="707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Down">
                <a:avLst>
                  <a:gd name="adj" fmla="val 19728"/>
                </a:avLst>
              </a:prstTxWarp>
              <a:spAutoFit/>
            </a:bodyPr>
            <a:lstStyle/>
            <a:p>
              <a:pPr algn="ctr"/>
              <a:r>
                <a:rPr lang="bn-BD" sz="54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জনসংখ্যা নিয়ন্ত্রণে সরকারি উদ্যো</a:t>
              </a:r>
              <a:r>
                <a:rPr lang="bn-BD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1624390"/>
              <a:ext cx="8229600" cy="340481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52400"/>
            <a:ext cx="8896350" cy="6422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219200"/>
            <a:ext cx="4343400" cy="2971800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" y="4343400"/>
            <a:ext cx="8115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২০১৫ সালের মধ্যে সবার জন্য শিক্ষা নিশ্চিত করতে  প্রাথমিক ও গণশিক্ষাকে অগ্রাধিকার প্রদান।</a:t>
            </a:r>
          </a:p>
        </p:txBody>
      </p: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98762"/>
            <a:ext cx="8724900" cy="664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04850" y="628651"/>
            <a:ext cx="8358150" cy="5896688"/>
            <a:chOff x="404850" y="628651"/>
            <a:chExt cx="8358150" cy="5896688"/>
          </a:xfrm>
        </p:grpSpPr>
        <p:sp>
          <p:nvSpPr>
            <p:cNvPr id="4" name="TextBox 3"/>
            <p:cNvSpPr txBox="1"/>
            <p:nvPr/>
          </p:nvSpPr>
          <p:spPr>
            <a:xfrm>
              <a:off x="404850" y="5448121"/>
              <a:ext cx="8358150" cy="1077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 algn="just"/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২. মাধ্যমিক স্তর পর্যন্ত বিনামূল্যে পাঠ্যবই সরবরাহ এবং দ্বাদশ শ্রেণি পর্যন্ত মেয়েদের উপবৃত্তি প্রদান।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1820" y="628651"/>
              <a:ext cx="3388508" cy="21041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628651"/>
              <a:ext cx="4395750" cy="44386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91"/>
            <a:stretch/>
          </p:blipFill>
          <p:spPr bwMode="auto">
            <a:xfrm>
              <a:off x="5201820" y="2781301"/>
              <a:ext cx="3484980" cy="228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9550" y="1047750"/>
            <a:ext cx="8610600" cy="5544978"/>
            <a:chOff x="247650" y="1219200"/>
            <a:chExt cx="8610600" cy="554497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38701" y="1219200"/>
              <a:ext cx="3924300" cy="405747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2002" y="1219200"/>
              <a:ext cx="4230948" cy="405747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7650" y="5686960"/>
              <a:ext cx="8610600" cy="1077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algn="just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. নাগরিক চিকিৎসা সেবা নিশ্চিত করতে স্বাস্থ্য ও পরিবার কল্যাণ কার্যক্রম চালু।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3" y="236861"/>
            <a:ext cx="8724900" cy="63925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19501" y="1447800"/>
            <a:ext cx="2338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311596" y="4502529"/>
            <a:ext cx="5565704" cy="2008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শামীম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</a:t>
            </a:r>
            <a:endParaRPr lang="bn-BD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হুগড়া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হাবিব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6274" y="1107570"/>
            <a:ext cx="2461026" cy="328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107570"/>
            <a:ext cx="3429000" cy="3867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9496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450" y="498782"/>
            <a:ext cx="7924800" cy="5254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642" y="6002625"/>
            <a:ext cx="868165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৪. বিয়ে রেজিস্ট্রেশনের উপর জোর প্রদান।</a:t>
            </a:r>
          </a:p>
        </p:txBody>
      </p: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1" y="914400"/>
            <a:ext cx="3962400" cy="43773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47" y="5877580"/>
            <a:ext cx="852895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আয়বৃদ্ধিমূলক কর্মসূচিতে নারীদের অংশগ্রহণের উপর গুরুত্ব আরোপ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914400"/>
            <a:ext cx="3883477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" y="304800"/>
            <a:ext cx="86106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5181600"/>
            <a:ext cx="8610600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আয়বৃদ্ধিমূলক কর্মকাণ্ডে নারীর অংশগ্রহণ জনসংখ্যা নিয়ন্ত্রণে ভূমিকা রাখে- যুক্তি দাও।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Documents and Settings\Delower\Desktop\5\Garment-workers-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8250"/>
            <a:ext cx="75438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78432" y="303575"/>
            <a:ext cx="8547669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53701" y="1307279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reeform 4"/>
          <p:cNvSpPr/>
          <p:nvPr/>
        </p:nvSpPr>
        <p:spPr>
          <a:xfrm>
            <a:off x="2669862" y="1510608"/>
            <a:ext cx="6215967" cy="953216"/>
          </a:xfrm>
          <a:custGeom>
            <a:avLst/>
            <a:gdLst>
              <a:gd name="connsiteX0" fmla="*/ 0 w 5224110"/>
              <a:gd name="connsiteY0" fmla="*/ 158901 h 953216"/>
              <a:gd name="connsiteX1" fmla="*/ 158901 w 5224110"/>
              <a:gd name="connsiteY1" fmla="*/ 0 h 953216"/>
              <a:gd name="connsiteX2" fmla="*/ 5065209 w 5224110"/>
              <a:gd name="connsiteY2" fmla="*/ 0 h 953216"/>
              <a:gd name="connsiteX3" fmla="*/ 5224110 w 5224110"/>
              <a:gd name="connsiteY3" fmla="*/ 158901 h 953216"/>
              <a:gd name="connsiteX4" fmla="*/ 5224110 w 5224110"/>
              <a:gd name="connsiteY4" fmla="*/ 794315 h 953216"/>
              <a:gd name="connsiteX5" fmla="*/ 5065209 w 5224110"/>
              <a:gd name="connsiteY5" fmla="*/ 953216 h 953216"/>
              <a:gd name="connsiteX6" fmla="*/ 158901 w 5224110"/>
              <a:gd name="connsiteY6" fmla="*/ 953216 h 953216"/>
              <a:gd name="connsiteX7" fmla="*/ 0 w 5224110"/>
              <a:gd name="connsiteY7" fmla="*/ 794315 h 953216"/>
              <a:gd name="connsiteX8" fmla="*/ 0 w 5224110"/>
              <a:gd name="connsiteY8" fmla="*/ 158901 h 9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53216">
                <a:moveTo>
                  <a:pt x="0" y="158901"/>
                </a:moveTo>
                <a:cubicBezTo>
                  <a:pt x="0" y="71142"/>
                  <a:pt x="71142" y="0"/>
                  <a:pt x="158901" y="0"/>
                </a:cubicBezTo>
                <a:lnTo>
                  <a:pt x="5065209" y="0"/>
                </a:lnTo>
                <a:cubicBezTo>
                  <a:pt x="5152968" y="0"/>
                  <a:pt x="5224110" y="71142"/>
                  <a:pt x="5224110" y="158901"/>
                </a:cubicBezTo>
                <a:lnTo>
                  <a:pt x="5224110" y="794315"/>
                </a:lnTo>
                <a:cubicBezTo>
                  <a:pt x="5224110" y="882074"/>
                  <a:pt x="5152968" y="953216"/>
                  <a:pt x="5065209" y="953216"/>
                </a:cubicBezTo>
                <a:lnTo>
                  <a:pt x="158901" y="953216"/>
                </a:lnTo>
                <a:cubicBezTo>
                  <a:pt x="71142" y="953216"/>
                  <a:pt x="0" y="882074"/>
                  <a:pt x="0" y="794315"/>
                </a:cubicBezTo>
                <a:lnTo>
                  <a:pt x="0" y="158901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4125" tIns="274125" rIns="274125" bIns="274125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প্রতি বর্গ কি.মি. কতজন লোক বাস করে?</a:t>
            </a:r>
            <a:endParaRPr lang="en-US" sz="2800" b="0" kern="1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53701" y="2654753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2634620" y="2795211"/>
            <a:ext cx="6215967" cy="937822"/>
          </a:xfrm>
          <a:custGeom>
            <a:avLst/>
            <a:gdLst>
              <a:gd name="connsiteX0" fmla="*/ 0 w 5224110"/>
              <a:gd name="connsiteY0" fmla="*/ 156335 h 937822"/>
              <a:gd name="connsiteX1" fmla="*/ 156335 w 5224110"/>
              <a:gd name="connsiteY1" fmla="*/ 0 h 937822"/>
              <a:gd name="connsiteX2" fmla="*/ 5067775 w 5224110"/>
              <a:gd name="connsiteY2" fmla="*/ 0 h 937822"/>
              <a:gd name="connsiteX3" fmla="*/ 5224110 w 5224110"/>
              <a:gd name="connsiteY3" fmla="*/ 156335 h 937822"/>
              <a:gd name="connsiteX4" fmla="*/ 5224110 w 5224110"/>
              <a:gd name="connsiteY4" fmla="*/ 781487 h 937822"/>
              <a:gd name="connsiteX5" fmla="*/ 5067775 w 5224110"/>
              <a:gd name="connsiteY5" fmla="*/ 937822 h 937822"/>
              <a:gd name="connsiteX6" fmla="*/ 156335 w 5224110"/>
              <a:gd name="connsiteY6" fmla="*/ 937822 h 937822"/>
              <a:gd name="connsiteX7" fmla="*/ 0 w 5224110"/>
              <a:gd name="connsiteY7" fmla="*/ 781487 h 937822"/>
              <a:gd name="connsiteX8" fmla="*/ 0 w 5224110"/>
              <a:gd name="connsiteY8" fmla="*/ 156335 h 93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37822">
                <a:moveTo>
                  <a:pt x="0" y="156335"/>
                </a:moveTo>
                <a:cubicBezTo>
                  <a:pt x="0" y="69994"/>
                  <a:pt x="69994" y="0"/>
                  <a:pt x="156335" y="0"/>
                </a:cubicBezTo>
                <a:lnTo>
                  <a:pt x="5067775" y="0"/>
                </a:lnTo>
                <a:cubicBezTo>
                  <a:pt x="5154116" y="0"/>
                  <a:pt x="5224110" y="69994"/>
                  <a:pt x="5224110" y="156335"/>
                </a:cubicBezTo>
                <a:lnTo>
                  <a:pt x="5224110" y="781487"/>
                </a:lnTo>
                <a:cubicBezTo>
                  <a:pt x="5224110" y="867828"/>
                  <a:pt x="5154116" y="937822"/>
                  <a:pt x="5067775" y="937822"/>
                </a:cubicBezTo>
                <a:lnTo>
                  <a:pt x="156335" y="937822"/>
                </a:lnTo>
                <a:cubicBezTo>
                  <a:pt x="69994" y="937822"/>
                  <a:pt x="0" y="867828"/>
                  <a:pt x="0" y="781487"/>
                </a:cubicBezTo>
                <a:lnTo>
                  <a:pt x="0" y="156335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3373" tIns="273373" rIns="273373" bIns="273373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0" kern="1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বিয়ের সময় কোথায় নিবন্ধীকরণ করতে হয়?</a:t>
            </a:r>
            <a:endParaRPr lang="en-US" sz="2800" b="0" kern="1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53701" y="3986986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2634620" y="4135491"/>
            <a:ext cx="6215967" cy="921730"/>
          </a:xfrm>
          <a:custGeom>
            <a:avLst/>
            <a:gdLst>
              <a:gd name="connsiteX0" fmla="*/ 0 w 5224110"/>
              <a:gd name="connsiteY0" fmla="*/ 153652 h 921730"/>
              <a:gd name="connsiteX1" fmla="*/ 153652 w 5224110"/>
              <a:gd name="connsiteY1" fmla="*/ 0 h 921730"/>
              <a:gd name="connsiteX2" fmla="*/ 5070458 w 5224110"/>
              <a:gd name="connsiteY2" fmla="*/ 0 h 921730"/>
              <a:gd name="connsiteX3" fmla="*/ 5224110 w 5224110"/>
              <a:gd name="connsiteY3" fmla="*/ 153652 h 921730"/>
              <a:gd name="connsiteX4" fmla="*/ 5224110 w 5224110"/>
              <a:gd name="connsiteY4" fmla="*/ 768078 h 921730"/>
              <a:gd name="connsiteX5" fmla="*/ 5070458 w 5224110"/>
              <a:gd name="connsiteY5" fmla="*/ 921730 h 921730"/>
              <a:gd name="connsiteX6" fmla="*/ 153652 w 5224110"/>
              <a:gd name="connsiteY6" fmla="*/ 921730 h 921730"/>
              <a:gd name="connsiteX7" fmla="*/ 0 w 5224110"/>
              <a:gd name="connsiteY7" fmla="*/ 768078 h 921730"/>
              <a:gd name="connsiteX8" fmla="*/ 0 w 5224110"/>
              <a:gd name="connsiteY8" fmla="*/ 153652 h 9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21730">
                <a:moveTo>
                  <a:pt x="0" y="153652"/>
                </a:moveTo>
                <a:cubicBezTo>
                  <a:pt x="0" y="68792"/>
                  <a:pt x="68792" y="0"/>
                  <a:pt x="153652" y="0"/>
                </a:cubicBezTo>
                <a:lnTo>
                  <a:pt x="5070458" y="0"/>
                </a:lnTo>
                <a:cubicBezTo>
                  <a:pt x="5155318" y="0"/>
                  <a:pt x="5224110" y="68792"/>
                  <a:pt x="5224110" y="153652"/>
                </a:cubicBezTo>
                <a:lnTo>
                  <a:pt x="5224110" y="768078"/>
                </a:lnTo>
                <a:cubicBezTo>
                  <a:pt x="5224110" y="852938"/>
                  <a:pt x="5155318" y="921730"/>
                  <a:pt x="5070458" y="921730"/>
                </a:cubicBezTo>
                <a:lnTo>
                  <a:pt x="153652" y="921730"/>
                </a:lnTo>
                <a:cubicBezTo>
                  <a:pt x="68792" y="921730"/>
                  <a:pt x="0" y="852938"/>
                  <a:pt x="0" y="768078"/>
                </a:cubicBezTo>
                <a:lnTo>
                  <a:pt x="0" y="153652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2587" tIns="272587" rIns="272587" bIns="272587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 দেশের ভবিষ্যৎ উন্নতি কিসের উপর নির্ভর করে?</a:t>
            </a:r>
            <a:endParaRPr lang="en-US" sz="2800" b="0" kern="1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53701" y="5334460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2634620" y="5334000"/>
            <a:ext cx="6215967" cy="1142540"/>
          </a:xfrm>
          <a:custGeom>
            <a:avLst/>
            <a:gdLst>
              <a:gd name="connsiteX0" fmla="*/ 0 w 5224110"/>
              <a:gd name="connsiteY0" fmla="*/ 203164 h 1218740"/>
              <a:gd name="connsiteX1" fmla="*/ 203164 w 5224110"/>
              <a:gd name="connsiteY1" fmla="*/ 0 h 1218740"/>
              <a:gd name="connsiteX2" fmla="*/ 5020946 w 5224110"/>
              <a:gd name="connsiteY2" fmla="*/ 0 h 1218740"/>
              <a:gd name="connsiteX3" fmla="*/ 5224110 w 5224110"/>
              <a:gd name="connsiteY3" fmla="*/ 203164 h 1218740"/>
              <a:gd name="connsiteX4" fmla="*/ 5224110 w 5224110"/>
              <a:gd name="connsiteY4" fmla="*/ 1015576 h 1218740"/>
              <a:gd name="connsiteX5" fmla="*/ 5020946 w 5224110"/>
              <a:gd name="connsiteY5" fmla="*/ 1218740 h 1218740"/>
              <a:gd name="connsiteX6" fmla="*/ 203164 w 5224110"/>
              <a:gd name="connsiteY6" fmla="*/ 1218740 h 1218740"/>
              <a:gd name="connsiteX7" fmla="*/ 0 w 5224110"/>
              <a:gd name="connsiteY7" fmla="*/ 1015576 h 1218740"/>
              <a:gd name="connsiteX8" fmla="*/ 0 w 5224110"/>
              <a:gd name="connsiteY8" fmla="*/ 203164 h 121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1218740">
                <a:moveTo>
                  <a:pt x="0" y="203164"/>
                </a:moveTo>
                <a:cubicBezTo>
                  <a:pt x="0" y="90960"/>
                  <a:pt x="90960" y="0"/>
                  <a:pt x="203164" y="0"/>
                </a:cubicBezTo>
                <a:lnTo>
                  <a:pt x="5020946" y="0"/>
                </a:lnTo>
                <a:cubicBezTo>
                  <a:pt x="5133150" y="0"/>
                  <a:pt x="5224110" y="90960"/>
                  <a:pt x="5224110" y="203164"/>
                </a:cubicBezTo>
                <a:lnTo>
                  <a:pt x="5224110" y="1015576"/>
                </a:lnTo>
                <a:cubicBezTo>
                  <a:pt x="5224110" y="1127780"/>
                  <a:pt x="5133150" y="1218740"/>
                  <a:pt x="5020946" y="1218740"/>
                </a:cubicBezTo>
                <a:lnTo>
                  <a:pt x="203164" y="1218740"/>
                </a:lnTo>
                <a:cubicBezTo>
                  <a:pt x="90960" y="1218740"/>
                  <a:pt x="0" y="1127780"/>
                  <a:pt x="0" y="1015576"/>
                </a:cubicBezTo>
                <a:lnTo>
                  <a:pt x="0" y="203164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87089" tIns="287089" rIns="287089" bIns="287089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0" kern="1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নিয়ন্ত্রণে সরকারের একটি উদ্যোগ উল্লেখ কর।</a:t>
            </a:r>
            <a:endParaRPr lang="en-US" sz="2800" b="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511"/>
            <a:ext cx="9029700" cy="687216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685800" y="455593"/>
            <a:ext cx="7275177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257800"/>
            <a:ext cx="823485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জনসংখ্যাকে জনসম্পদে রূপান্ত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 কী -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All Competition Content\Model Content BOBP\Model Content 2nd Round Delower\fish_8888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8275"/>
            <a:ext cx="6781800" cy="3590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482" y="401121"/>
            <a:ext cx="8703524" cy="634257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pic>
        <p:nvPicPr>
          <p:cNvPr id="3" name="Picture 3" descr="D:\All Competition Content\Model Content BOBP_Six\Class Seven\1\123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4370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pic>
        <p:nvPicPr>
          <p:cNvPr id="3" name="Picture 2" descr="D:\All Competition Content\Model Content BOBP_Six\Class Seven\1\Bangladesh-Map-People-1449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t="10913" r="8241" b="9577"/>
          <a:stretch/>
        </p:blipFill>
        <p:spPr bwMode="auto">
          <a:xfrm>
            <a:off x="152400" y="103512"/>
            <a:ext cx="8724900" cy="664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077200" cy="508634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6356" y="377398"/>
            <a:ext cx="8456988" cy="6004352"/>
            <a:chOff x="306012" y="625048"/>
            <a:chExt cx="8456988" cy="6004352"/>
          </a:xfrm>
        </p:grpSpPr>
        <p:sp>
          <p:nvSpPr>
            <p:cNvPr id="4" name="Hexagon 3"/>
            <p:cNvSpPr/>
            <p:nvPr/>
          </p:nvSpPr>
          <p:spPr>
            <a:xfrm>
              <a:off x="306012" y="1295400"/>
              <a:ext cx="8456988" cy="5334000"/>
            </a:xfrm>
            <a:prstGeom prst="hexagon">
              <a:avLst>
                <a:gd name="adj" fmla="val 14445"/>
                <a:gd name="vf" fmla="val 115470"/>
              </a:avLst>
            </a:prstGeom>
            <a:blipFill rotWithShape="0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6012" y="625048"/>
              <a:ext cx="84569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4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bn-BD" sz="4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জনসংখ্যানীতি</a:t>
              </a:r>
              <a:endPara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9" y="152400"/>
            <a:ext cx="9024861" cy="655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704164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4963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জনসংখ্যানীতি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র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ধারণা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পারবে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বাংলাদেশের </a:t>
            </a:r>
            <a:r>
              <a:rPr lang="bn-BD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জনসংখ্যানীতির উদ্দেশ্যসমূহ  ব্যাখ্যা করতে পারবে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জনসংখ্যা নিয়ন্ত্রণে সরকারের উদ্যোগ বর্ণনা করতে পারবে।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2800" dirty="0"/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95079"/>
              </p:ext>
            </p:extLst>
          </p:nvPr>
        </p:nvGraphicFramePr>
        <p:xfrm>
          <a:off x="152400" y="1092200"/>
          <a:ext cx="8724901" cy="180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4042"/>
                <a:gridCol w="1299536"/>
                <a:gridCol w="1366551"/>
                <a:gridCol w="1366551"/>
                <a:gridCol w="1384071"/>
                <a:gridCol w="1454150"/>
              </a:tblGrid>
              <a:tr h="565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Country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America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43234.45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43952.44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44440.16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45341.73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45863.02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Bangladesh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513.77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530.1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568.73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597.02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625.34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396348" y="457200"/>
            <a:ext cx="4400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/>
              <a:t>GDP </a:t>
            </a:r>
            <a:r>
              <a:rPr lang="it-IT" sz="2800" b="1" dirty="0"/>
              <a:t>- </a:t>
            </a:r>
            <a:r>
              <a:rPr lang="it-IT" sz="2800" b="1" dirty="0" smtClean="0"/>
              <a:t>Per Capita </a:t>
            </a:r>
            <a:r>
              <a:rPr lang="it-IT" sz="2800" b="1" dirty="0"/>
              <a:t>(PPP) (US$)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673452"/>
              </p:ext>
            </p:extLst>
          </p:nvPr>
        </p:nvGraphicFramePr>
        <p:xfrm>
          <a:off x="152400" y="3423606"/>
          <a:ext cx="8702065" cy="3320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396"/>
                <a:gridCol w="1465783"/>
                <a:gridCol w="1447608"/>
                <a:gridCol w="1516873"/>
                <a:gridCol w="1357203"/>
                <a:gridCol w="1357202"/>
              </a:tblGrid>
              <a:tr h="1106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6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America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310,232,900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313,232,000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313,847,500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effectLst/>
                        </a:rPr>
                        <a:t>315091138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318,892,103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6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Bangladesh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156,118,500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158,570,500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161,083,800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163,245,800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166,280,712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33800" y="2895600"/>
            <a:ext cx="180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12"/>
            <a:ext cx="8724900" cy="664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4800" y="468019"/>
            <a:ext cx="8534400" cy="5877238"/>
            <a:chOff x="304800" y="468019"/>
            <a:chExt cx="8534400" cy="5877238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5391150"/>
              <a:ext cx="853440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bn-BD" sz="2800" b="1" kern="110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দেশের জনসংখ্যা বিষয়ে জাতীয় পর্যায়ে যে পরিকল্পনা গ্রহণ করা হয় তাকেই জনসংখ্যানীতি বলা হয়।</a:t>
              </a:r>
              <a:endPara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5" descr="D:\All Competition Content\Model Content BOBP_Six\Class Seven\1\2222233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68019"/>
              <a:ext cx="6096000" cy="45822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7811"/>
            <a:ext cx="8724900" cy="664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2000" y="359367"/>
            <a:ext cx="7620000" cy="5522678"/>
            <a:chOff x="359007" y="359367"/>
            <a:chExt cx="8668179" cy="552267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4850" y="1676400"/>
              <a:ext cx="4210050" cy="33528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/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007" y="1676401"/>
              <a:ext cx="3954756" cy="3352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/>
          </p:spPr>
        </p:pic>
        <p:sp>
          <p:nvSpPr>
            <p:cNvPr id="6" name="Rectangle 5"/>
            <p:cNvSpPr/>
            <p:nvPr/>
          </p:nvSpPr>
          <p:spPr>
            <a:xfrm>
              <a:off x="359007" y="359367"/>
              <a:ext cx="790869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জনসংখ্যা</a:t>
              </a:r>
              <a:r>
                <a:rPr lang="bn-BD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নীতির লক্ষ্য বা উদ্দেশ্য</a:t>
              </a:r>
              <a:endPara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7814" y="5358825"/>
              <a:ext cx="852937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bn-BD" sz="28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স্বাস্থ্য ও পরিবার কল্যাণ সেবা পৌঁছে দেওয়া।</a:t>
              </a:r>
              <a:endPara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345</Words>
  <Application>Microsoft Office PowerPoint</Application>
  <PresentationFormat>On-screen Show (4:3)</PresentationFormat>
  <Paragraphs>81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243</cp:revision>
  <dcterms:created xsi:type="dcterms:W3CDTF">2014-12-02T17:30:43Z</dcterms:created>
  <dcterms:modified xsi:type="dcterms:W3CDTF">2019-11-04T07:37:52Z</dcterms:modified>
</cp:coreProperties>
</file>