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3" r:id="rId2"/>
    <p:sldId id="313" r:id="rId3"/>
    <p:sldId id="326" r:id="rId4"/>
    <p:sldId id="288" r:id="rId5"/>
    <p:sldId id="260" r:id="rId6"/>
    <p:sldId id="332" r:id="rId7"/>
    <p:sldId id="264" r:id="rId8"/>
    <p:sldId id="311" r:id="rId9"/>
    <p:sldId id="316" r:id="rId10"/>
    <p:sldId id="333" r:id="rId11"/>
    <p:sldId id="334" r:id="rId12"/>
    <p:sldId id="335" r:id="rId13"/>
    <p:sldId id="336" r:id="rId14"/>
    <p:sldId id="337" r:id="rId15"/>
    <p:sldId id="338" r:id="rId16"/>
    <p:sldId id="302" r:id="rId17"/>
    <p:sldId id="340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D265AD-4CE3-4A22-AD28-B344E3136B2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F83860-31CC-4D54-8F67-BF46172DF85D}">
      <dgm:prSet phldrT="[Text]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নিয়ন্ত্রণ</a:t>
          </a:r>
        </a:p>
      </dgm:t>
    </dgm:pt>
    <dgm:pt modelId="{D8147596-41B3-4CB8-A5B6-5426DB45E412}" type="parTrans" cxnId="{7955C5EE-BCAC-4765-8293-562E63BDBC06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D11AE3E5-7712-4C01-9CD5-8B649E1983C5}" type="sibTrans" cxnId="{7955C5EE-BCAC-4765-8293-562E63BDBC06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0FFB68DF-CA50-4599-8495-79DFE63CD635}">
      <dgm:prSet phldrT="[Text]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সংগঠিতকরণ 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D5D5B40C-F8C6-46A5-9EE1-562E0C81AB8E}" type="parTrans" cxnId="{34D5E403-1BD8-42F3-B89F-05FC64D5E697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FEE71DA0-76F8-4F51-AED6-BE9A5D743A21}" type="sibTrans" cxnId="{34D5E403-1BD8-42F3-B89F-05FC64D5E697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0A43BCA2-AAD0-4F06-8BE5-767B23012957}">
      <dgm:prSet phldrT="[Text]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পূর্বানুমান ও পরিকল্পনা 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6702F1CD-4C40-43EA-A754-B2B06A9B58FA}" type="parTrans" cxnId="{173B9676-2A20-4CF4-A476-9A13B5763E46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F0936E20-581C-4A6F-8AB0-6CF7FBF0C915}" type="sibTrans" cxnId="{173B9676-2A20-4CF4-A476-9A13B5763E46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F3BBEDFF-7C39-4965-8633-13F0613C27FD}">
      <dgm:prSet phldrT="[Text]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 সমন্বয়সাধন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2221829D-BE49-4771-A88E-88A686015B31}" type="parTrans" cxnId="{C34FF606-A0E5-4429-95B5-C5F8C35C0796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7A4AA74A-8993-42DF-A8CF-046DC2692F4E}" type="sibTrans" cxnId="{C34FF606-A0E5-4429-95B5-C5F8C35C0796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b="1"/>
        </a:p>
      </dgm:t>
    </dgm:pt>
    <dgm:pt modelId="{53D7B169-D998-4037-AFE8-725D4CB6EDEE}">
      <dgm:prSet phldrT="[Text]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নির্দেশনা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E138DF45-7864-40DD-8B6A-59E340484493}" type="parTrans" cxnId="{B0573AA9-FC6E-43A1-9258-AEE378B26F5B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AEBD2EC3-89F0-44C8-9753-77988B83C66D}" type="sibTrans" cxnId="{B0573AA9-FC6E-43A1-9258-AEE378B26F5B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E5EB1E3D-6DF5-422A-852E-3C58712928A6}" type="pres">
      <dgm:prSet presAssocID="{B3D265AD-4CE3-4A22-AD28-B344E3136B2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6F3F3B-62C5-4515-91F1-06F24CE4FE0E}" type="pres">
      <dgm:prSet presAssocID="{B3D265AD-4CE3-4A22-AD28-B344E3136B23}" presName="dummyMaxCanvas" presStyleCnt="0">
        <dgm:presLayoutVars/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80F0A8B7-FF4F-495E-9651-431957ABD498}" type="pres">
      <dgm:prSet presAssocID="{B3D265AD-4CE3-4A22-AD28-B344E3136B2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499D61-E3B2-4AE1-BE5B-8AAF988167F6}" type="pres">
      <dgm:prSet presAssocID="{B3D265AD-4CE3-4A22-AD28-B344E3136B2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6807D-27B3-43CB-AA5F-A31F09641BC0}" type="pres">
      <dgm:prSet presAssocID="{B3D265AD-4CE3-4A22-AD28-B344E3136B2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6349AE-A9B2-4936-8C4A-4FA59CEDD0ED}" type="pres">
      <dgm:prSet presAssocID="{B3D265AD-4CE3-4A22-AD28-B344E3136B2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5B86C-D2D9-48DC-8B7C-7F532D93F10A}" type="pres">
      <dgm:prSet presAssocID="{B3D265AD-4CE3-4A22-AD28-B344E3136B23}" presName="FiveNodes_5" presStyleLbl="node1" presStyleIdx="4" presStyleCnt="5" custLinFactNeighborX="2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E9D2E-73AF-4724-A161-B0DED69F9142}" type="pres">
      <dgm:prSet presAssocID="{B3D265AD-4CE3-4A22-AD28-B344E3136B23}" presName="FiveConn_1-2" presStyleLbl="fgAccFollowNode1" presStyleIdx="0" presStyleCnt="4" custLinFactNeighborX="-4922" custLinFactNeighborY="-9239">
        <dgm:presLayoutVars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5A8CE64D-0F09-4EF8-A654-FC3E279306B6}" type="pres">
      <dgm:prSet presAssocID="{B3D265AD-4CE3-4A22-AD28-B344E3136B23}" presName="FiveConn_2-3" presStyleLbl="fgAccFollowNode1" presStyleIdx="1" presStyleCnt="4" custLinFactNeighborX="6573" custLinFactNeighborY="-7619">
        <dgm:presLayoutVars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504B339F-F9ED-4EDD-AB44-31DEDC4C43CC}" type="pres">
      <dgm:prSet presAssocID="{B3D265AD-4CE3-4A22-AD28-B344E3136B23}" presName="FiveConn_3-4" presStyleLbl="fgAccFollowNode1" presStyleIdx="2" presStyleCnt="4" custScaleX="112967" custScaleY="106866" custLinFactNeighborX="-4922" custLinFactNeighborY="-3713">
        <dgm:presLayoutVars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B90BBF8C-D56E-4E97-9268-9D8201338E2D}" type="pres">
      <dgm:prSet presAssocID="{B3D265AD-4CE3-4A22-AD28-B344E3136B23}" presName="FiveConn_4-5" presStyleLbl="fgAccFollowNode1" presStyleIdx="3" presStyleCnt="4" custLinFactNeighborX="-14648" custLinFactNeighborY="11214">
        <dgm:presLayoutVars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A00F6BD7-A383-4A6F-82DD-D06B0D0F3E1D}" type="pres">
      <dgm:prSet presAssocID="{B3D265AD-4CE3-4A22-AD28-B344E3136B2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EAFF8-0F51-4679-9EF9-62742218F7AF}" type="pres">
      <dgm:prSet presAssocID="{B3D265AD-4CE3-4A22-AD28-B344E3136B2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377BB-EB2B-4635-8010-B3FD7AD16305}" type="pres">
      <dgm:prSet presAssocID="{B3D265AD-4CE3-4A22-AD28-B344E3136B2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2F592-A853-477D-B608-D03D3011A114}" type="pres">
      <dgm:prSet presAssocID="{B3D265AD-4CE3-4A22-AD28-B344E3136B2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EFEEC-D35A-4217-B1FF-B4C8F0EAAE01}" type="pres">
      <dgm:prSet presAssocID="{B3D265AD-4CE3-4A22-AD28-B344E3136B2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2E6AFE-178A-442F-98B9-D46E303E47D3}" type="presOf" srcId="{0A43BCA2-AAD0-4F06-8BE5-767B23012957}" destId="{CDEEFEEC-D35A-4217-B1FF-B4C8F0EAAE01}" srcOrd="1" destOrd="0" presId="urn:microsoft.com/office/officeart/2005/8/layout/vProcess5"/>
    <dgm:cxn modelId="{17FA947F-C900-425E-B38C-51F74CBCFF60}" type="presOf" srcId="{53D7B169-D998-4037-AFE8-725D4CB6EDEE}" destId="{B476807D-27B3-43CB-AA5F-A31F09641BC0}" srcOrd="0" destOrd="0" presId="urn:microsoft.com/office/officeart/2005/8/layout/vProcess5"/>
    <dgm:cxn modelId="{BE93E189-C243-40D3-A6FB-5BBA1549D2F9}" type="presOf" srcId="{0FFB68DF-CA50-4599-8495-79DFE63CD635}" destId="{A46349AE-A9B2-4936-8C4A-4FA59CEDD0ED}" srcOrd="0" destOrd="0" presId="urn:microsoft.com/office/officeart/2005/8/layout/vProcess5"/>
    <dgm:cxn modelId="{CD0C03B8-232F-4628-B9D8-D56CE8A60975}" type="presOf" srcId="{F3BBEDFF-7C39-4965-8633-13F0613C27FD}" destId="{10499D61-E3B2-4AE1-BE5B-8AAF988167F6}" srcOrd="0" destOrd="0" presId="urn:microsoft.com/office/officeart/2005/8/layout/vProcess5"/>
    <dgm:cxn modelId="{2F080E24-340F-4F17-9DB5-F87FDBA184EF}" type="presOf" srcId="{61F83860-31CC-4D54-8F67-BF46172DF85D}" destId="{A00F6BD7-A383-4A6F-82DD-D06B0D0F3E1D}" srcOrd="1" destOrd="0" presId="urn:microsoft.com/office/officeart/2005/8/layout/vProcess5"/>
    <dgm:cxn modelId="{9AC38904-1856-407F-85E4-6F84E1E6D8D3}" type="presOf" srcId="{B3D265AD-4CE3-4A22-AD28-B344E3136B23}" destId="{E5EB1E3D-6DF5-422A-852E-3C58712928A6}" srcOrd="0" destOrd="0" presId="urn:microsoft.com/office/officeart/2005/8/layout/vProcess5"/>
    <dgm:cxn modelId="{01D25E0D-F269-4485-9408-96EE849CAD40}" type="presOf" srcId="{AEBD2EC3-89F0-44C8-9753-77988B83C66D}" destId="{504B339F-F9ED-4EDD-AB44-31DEDC4C43CC}" srcOrd="0" destOrd="0" presId="urn:microsoft.com/office/officeart/2005/8/layout/vProcess5"/>
    <dgm:cxn modelId="{3BEABA32-4151-4B2B-BAE2-45F2B58FAF08}" type="presOf" srcId="{0A43BCA2-AAD0-4F06-8BE5-767B23012957}" destId="{BA25B86C-D2D9-48DC-8B7C-7F532D93F10A}" srcOrd="0" destOrd="0" presId="urn:microsoft.com/office/officeart/2005/8/layout/vProcess5"/>
    <dgm:cxn modelId="{E99F32DF-9563-49E3-8F63-A83E0D5661B0}" type="presOf" srcId="{FEE71DA0-76F8-4F51-AED6-BE9A5D743A21}" destId="{B90BBF8C-D56E-4E97-9268-9D8201338E2D}" srcOrd="0" destOrd="0" presId="urn:microsoft.com/office/officeart/2005/8/layout/vProcess5"/>
    <dgm:cxn modelId="{AFB6A97B-2DFC-4824-A910-340AF504E3DF}" type="presOf" srcId="{D11AE3E5-7712-4C01-9CD5-8B649E1983C5}" destId="{529E9D2E-73AF-4724-A161-B0DED69F9142}" srcOrd="0" destOrd="0" presId="urn:microsoft.com/office/officeart/2005/8/layout/vProcess5"/>
    <dgm:cxn modelId="{543FC40C-6000-4F03-8C93-CD68BA250255}" type="presOf" srcId="{61F83860-31CC-4D54-8F67-BF46172DF85D}" destId="{80F0A8B7-FF4F-495E-9651-431957ABD498}" srcOrd="0" destOrd="0" presId="urn:microsoft.com/office/officeart/2005/8/layout/vProcess5"/>
    <dgm:cxn modelId="{0AE2C392-DF48-4190-85FB-40499075D2E9}" type="presOf" srcId="{53D7B169-D998-4037-AFE8-725D4CB6EDEE}" destId="{EF6377BB-EB2B-4635-8010-B3FD7AD16305}" srcOrd="1" destOrd="0" presId="urn:microsoft.com/office/officeart/2005/8/layout/vProcess5"/>
    <dgm:cxn modelId="{B0573AA9-FC6E-43A1-9258-AEE378B26F5B}" srcId="{B3D265AD-4CE3-4A22-AD28-B344E3136B23}" destId="{53D7B169-D998-4037-AFE8-725D4CB6EDEE}" srcOrd="2" destOrd="0" parTransId="{E138DF45-7864-40DD-8B6A-59E340484493}" sibTransId="{AEBD2EC3-89F0-44C8-9753-77988B83C66D}"/>
    <dgm:cxn modelId="{34D5E403-1BD8-42F3-B89F-05FC64D5E697}" srcId="{B3D265AD-4CE3-4A22-AD28-B344E3136B23}" destId="{0FFB68DF-CA50-4599-8495-79DFE63CD635}" srcOrd="3" destOrd="0" parTransId="{D5D5B40C-F8C6-46A5-9EE1-562E0C81AB8E}" sibTransId="{FEE71DA0-76F8-4F51-AED6-BE9A5D743A21}"/>
    <dgm:cxn modelId="{C34FF606-A0E5-4429-95B5-C5F8C35C0796}" srcId="{B3D265AD-4CE3-4A22-AD28-B344E3136B23}" destId="{F3BBEDFF-7C39-4965-8633-13F0613C27FD}" srcOrd="1" destOrd="0" parTransId="{2221829D-BE49-4771-A88E-88A686015B31}" sibTransId="{7A4AA74A-8993-42DF-A8CF-046DC2692F4E}"/>
    <dgm:cxn modelId="{9A9D2B23-72F4-4BDD-A23B-E23312842A2F}" type="presOf" srcId="{F3BBEDFF-7C39-4965-8633-13F0613C27FD}" destId="{E08EAFF8-0F51-4679-9EF9-62742218F7AF}" srcOrd="1" destOrd="0" presId="urn:microsoft.com/office/officeart/2005/8/layout/vProcess5"/>
    <dgm:cxn modelId="{7955C5EE-BCAC-4765-8293-562E63BDBC06}" srcId="{B3D265AD-4CE3-4A22-AD28-B344E3136B23}" destId="{61F83860-31CC-4D54-8F67-BF46172DF85D}" srcOrd="0" destOrd="0" parTransId="{D8147596-41B3-4CB8-A5B6-5426DB45E412}" sibTransId="{D11AE3E5-7712-4C01-9CD5-8B649E1983C5}"/>
    <dgm:cxn modelId="{E3660E88-17D9-4F2F-9510-DCFCBBD16120}" type="presOf" srcId="{7A4AA74A-8993-42DF-A8CF-046DC2692F4E}" destId="{5A8CE64D-0F09-4EF8-A654-FC3E279306B6}" srcOrd="0" destOrd="0" presId="urn:microsoft.com/office/officeart/2005/8/layout/vProcess5"/>
    <dgm:cxn modelId="{D7E815E2-1FBA-420C-A0FE-ADD9E1F08E27}" type="presOf" srcId="{0FFB68DF-CA50-4599-8495-79DFE63CD635}" destId="{8242F592-A853-477D-B608-D03D3011A114}" srcOrd="1" destOrd="0" presId="urn:microsoft.com/office/officeart/2005/8/layout/vProcess5"/>
    <dgm:cxn modelId="{173B9676-2A20-4CF4-A476-9A13B5763E46}" srcId="{B3D265AD-4CE3-4A22-AD28-B344E3136B23}" destId="{0A43BCA2-AAD0-4F06-8BE5-767B23012957}" srcOrd="4" destOrd="0" parTransId="{6702F1CD-4C40-43EA-A754-B2B06A9B58FA}" sibTransId="{F0936E20-581C-4A6F-8AB0-6CF7FBF0C915}"/>
    <dgm:cxn modelId="{AD64719D-9191-4C96-A885-F771B83366FF}" type="presParOf" srcId="{E5EB1E3D-6DF5-422A-852E-3C58712928A6}" destId="{3A6F3F3B-62C5-4515-91F1-06F24CE4FE0E}" srcOrd="0" destOrd="0" presId="urn:microsoft.com/office/officeart/2005/8/layout/vProcess5"/>
    <dgm:cxn modelId="{53CD9C1C-63F6-47FB-8739-B4ACEF97D048}" type="presParOf" srcId="{E5EB1E3D-6DF5-422A-852E-3C58712928A6}" destId="{80F0A8B7-FF4F-495E-9651-431957ABD498}" srcOrd="1" destOrd="0" presId="urn:microsoft.com/office/officeart/2005/8/layout/vProcess5"/>
    <dgm:cxn modelId="{36420CDC-999C-4AF3-BE09-DE54DB6EFC97}" type="presParOf" srcId="{E5EB1E3D-6DF5-422A-852E-3C58712928A6}" destId="{10499D61-E3B2-4AE1-BE5B-8AAF988167F6}" srcOrd="2" destOrd="0" presId="urn:microsoft.com/office/officeart/2005/8/layout/vProcess5"/>
    <dgm:cxn modelId="{747699CD-EA92-452E-9FDA-7C85CB3DE54D}" type="presParOf" srcId="{E5EB1E3D-6DF5-422A-852E-3C58712928A6}" destId="{B476807D-27B3-43CB-AA5F-A31F09641BC0}" srcOrd="3" destOrd="0" presId="urn:microsoft.com/office/officeart/2005/8/layout/vProcess5"/>
    <dgm:cxn modelId="{BBFC9265-B1DF-42C5-BB45-3A7AC688C71A}" type="presParOf" srcId="{E5EB1E3D-6DF5-422A-852E-3C58712928A6}" destId="{A46349AE-A9B2-4936-8C4A-4FA59CEDD0ED}" srcOrd="4" destOrd="0" presId="urn:microsoft.com/office/officeart/2005/8/layout/vProcess5"/>
    <dgm:cxn modelId="{7D92535D-ABA4-405D-A9C6-74DF9D5C51A6}" type="presParOf" srcId="{E5EB1E3D-6DF5-422A-852E-3C58712928A6}" destId="{BA25B86C-D2D9-48DC-8B7C-7F532D93F10A}" srcOrd="5" destOrd="0" presId="urn:microsoft.com/office/officeart/2005/8/layout/vProcess5"/>
    <dgm:cxn modelId="{01CDEF5B-59A4-4409-A737-89DD17A30556}" type="presParOf" srcId="{E5EB1E3D-6DF5-422A-852E-3C58712928A6}" destId="{529E9D2E-73AF-4724-A161-B0DED69F9142}" srcOrd="6" destOrd="0" presId="urn:microsoft.com/office/officeart/2005/8/layout/vProcess5"/>
    <dgm:cxn modelId="{6FAB85BB-125D-4D4D-8CFB-594ABFD97D89}" type="presParOf" srcId="{E5EB1E3D-6DF5-422A-852E-3C58712928A6}" destId="{5A8CE64D-0F09-4EF8-A654-FC3E279306B6}" srcOrd="7" destOrd="0" presId="urn:microsoft.com/office/officeart/2005/8/layout/vProcess5"/>
    <dgm:cxn modelId="{827ED62D-DBC6-4A07-8B99-71546E414067}" type="presParOf" srcId="{E5EB1E3D-6DF5-422A-852E-3C58712928A6}" destId="{504B339F-F9ED-4EDD-AB44-31DEDC4C43CC}" srcOrd="8" destOrd="0" presId="urn:microsoft.com/office/officeart/2005/8/layout/vProcess5"/>
    <dgm:cxn modelId="{77EB17D4-768E-4F60-ABE5-12BD18837E4E}" type="presParOf" srcId="{E5EB1E3D-6DF5-422A-852E-3C58712928A6}" destId="{B90BBF8C-D56E-4E97-9268-9D8201338E2D}" srcOrd="9" destOrd="0" presId="urn:microsoft.com/office/officeart/2005/8/layout/vProcess5"/>
    <dgm:cxn modelId="{FED59125-E1C8-4B96-B614-2B287C6FC45A}" type="presParOf" srcId="{E5EB1E3D-6DF5-422A-852E-3C58712928A6}" destId="{A00F6BD7-A383-4A6F-82DD-D06B0D0F3E1D}" srcOrd="10" destOrd="0" presId="urn:microsoft.com/office/officeart/2005/8/layout/vProcess5"/>
    <dgm:cxn modelId="{3903715A-818C-499A-9C65-BA813CA7C824}" type="presParOf" srcId="{E5EB1E3D-6DF5-422A-852E-3C58712928A6}" destId="{E08EAFF8-0F51-4679-9EF9-62742218F7AF}" srcOrd="11" destOrd="0" presId="urn:microsoft.com/office/officeart/2005/8/layout/vProcess5"/>
    <dgm:cxn modelId="{4C704D43-73BA-4DD7-8983-9320F2BE9BC4}" type="presParOf" srcId="{E5EB1E3D-6DF5-422A-852E-3C58712928A6}" destId="{EF6377BB-EB2B-4635-8010-B3FD7AD16305}" srcOrd="12" destOrd="0" presId="urn:microsoft.com/office/officeart/2005/8/layout/vProcess5"/>
    <dgm:cxn modelId="{8C3AA024-BF5C-4839-9FD2-E241A77DFAAC}" type="presParOf" srcId="{E5EB1E3D-6DF5-422A-852E-3C58712928A6}" destId="{8242F592-A853-477D-B608-D03D3011A114}" srcOrd="13" destOrd="0" presId="urn:microsoft.com/office/officeart/2005/8/layout/vProcess5"/>
    <dgm:cxn modelId="{738D4826-B73C-440E-854C-D4CBC46EF643}" type="presParOf" srcId="{E5EB1E3D-6DF5-422A-852E-3C58712928A6}" destId="{CDEEFEEC-D35A-4217-B1FF-B4C8F0EAAE0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0A8B7-FF4F-495E-9651-431957ABD498}">
      <dsp:nvSpPr>
        <dsp:cNvPr id="0" name=""/>
        <dsp:cNvSpPr/>
      </dsp:nvSpPr>
      <dsp:spPr>
        <a:xfrm>
          <a:off x="0" y="0"/>
          <a:ext cx="3285744" cy="83667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নিয়ন্ত্রণ</a:t>
          </a:r>
        </a:p>
      </dsp:txBody>
      <dsp:txXfrm>
        <a:off x="24505" y="24505"/>
        <a:ext cx="2285015" cy="787666"/>
      </dsp:txXfrm>
    </dsp:sp>
    <dsp:sp modelId="{10499D61-E3B2-4AE1-BE5B-8AAF988167F6}">
      <dsp:nvSpPr>
        <dsp:cNvPr id="0" name=""/>
        <dsp:cNvSpPr/>
      </dsp:nvSpPr>
      <dsp:spPr>
        <a:xfrm>
          <a:off x="245364" y="952881"/>
          <a:ext cx="3285744" cy="83667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 সমন্বয়সাধন</a:t>
          </a:r>
          <a:endParaRPr lang="en-US" sz="2500" b="1" kern="12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269869" y="977386"/>
        <a:ext cx="2447530" cy="787666"/>
      </dsp:txXfrm>
    </dsp:sp>
    <dsp:sp modelId="{B476807D-27B3-43CB-AA5F-A31F09641BC0}">
      <dsp:nvSpPr>
        <dsp:cNvPr id="0" name=""/>
        <dsp:cNvSpPr/>
      </dsp:nvSpPr>
      <dsp:spPr>
        <a:xfrm>
          <a:off x="490727" y="1905762"/>
          <a:ext cx="3285744" cy="83667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নির্দেশনা</a:t>
          </a:r>
          <a:endParaRPr lang="en-US" sz="2500" b="1" kern="12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515232" y="1930267"/>
        <a:ext cx="2447530" cy="787666"/>
      </dsp:txXfrm>
    </dsp:sp>
    <dsp:sp modelId="{A46349AE-A9B2-4936-8C4A-4FA59CEDD0ED}">
      <dsp:nvSpPr>
        <dsp:cNvPr id="0" name=""/>
        <dsp:cNvSpPr/>
      </dsp:nvSpPr>
      <dsp:spPr>
        <a:xfrm>
          <a:off x="736092" y="2858643"/>
          <a:ext cx="3285744" cy="83667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সংগঠিতকরণ </a:t>
          </a:r>
          <a:endParaRPr lang="en-US" sz="2500" b="1" kern="12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760597" y="2883148"/>
        <a:ext cx="2447530" cy="787666"/>
      </dsp:txXfrm>
    </dsp:sp>
    <dsp:sp modelId="{BA25B86C-D2D9-48DC-8B7C-7F532D93F10A}">
      <dsp:nvSpPr>
        <dsp:cNvPr id="0" name=""/>
        <dsp:cNvSpPr/>
      </dsp:nvSpPr>
      <dsp:spPr>
        <a:xfrm>
          <a:off x="981455" y="3811524"/>
          <a:ext cx="3285744" cy="83667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পূর্বানুমান ও পরিকল্পনা </a:t>
          </a:r>
          <a:endParaRPr lang="en-US" sz="2500" b="1" kern="12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1005960" y="3836029"/>
        <a:ext cx="2447530" cy="787666"/>
      </dsp:txXfrm>
    </dsp:sp>
    <dsp:sp modelId="{529E9D2E-73AF-4724-A161-B0DED69F9142}">
      <dsp:nvSpPr>
        <dsp:cNvPr id="0" name=""/>
        <dsp:cNvSpPr/>
      </dsp:nvSpPr>
      <dsp:spPr>
        <a:xfrm>
          <a:off x="2715136" y="560992"/>
          <a:ext cx="543839" cy="543839"/>
        </a:xfrm>
        <a:prstGeom prst="upArrow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kern="1200">
            <a:latin typeface="NikoshBAN" pitchFamily="2" charset="0"/>
            <a:cs typeface="NikoshBAN" pitchFamily="2" charset="0"/>
          </a:endParaRPr>
        </a:p>
      </dsp:txBody>
      <dsp:txXfrm>
        <a:off x="2851096" y="696952"/>
        <a:ext cx="271919" cy="407879"/>
      </dsp:txXfrm>
    </dsp:sp>
    <dsp:sp modelId="{5A8CE64D-0F09-4EF8-A654-FC3E279306B6}">
      <dsp:nvSpPr>
        <dsp:cNvPr id="0" name=""/>
        <dsp:cNvSpPr/>
      </dsp:nvSpPr>
      <dsp:spPr>
        <a:xfrm>
          <a:off x="3023015" y="1522684"/>
          <a:ext cx="543839" cy="543839"/>
        </a:xfrm>
        <a:prstGeom prst="upArrow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/>
        </a:p>
      </dsp:txBody>
      <dsp:txXfrm>
        <a:off x="3158975" y="1658644"/>
        <a:ext cx="271919" cy="407879"/>
      </dsp:txXfrm>
    </dsp:sp>
    <dsp:sp modelId="{504B339F-F9ED-4EDD-AB44-31DEDC4C43CC}">
      <dsp:nvSpPr>
        <dsp:cNvPr id="0" name=""/>
        <dsp:cNvSpPr/>
      </dsp:nvSpPr>
      <dsp:spPr>
        <a:xfrm>
          <a:off x="3170604" y="2464192"/>
          <a:ext cx="614359" cy="581179"/>
        </a:xfrm>
        <a:prstGeom prst="upArrow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b="1" kern="1200">
            <a:latin typeface="NikoshBAN" pitchFamily="2" charset="0"/>
            <a:cs typeface="NikoshBAN" pitchFamily="2" charset="0"/>
          </a:endParaRPr>
        </a:p>
      </dsp:txBody>
      <dsp:txXfrm>
        <a:off x="3324194" y="2609487"/>
        <a:ext cx="307179" cy="435884"/>
      </dsp:txXfrm>
    </dsp:sp>
    <dsp:sp modelId="{B90BBF8C-D56E-4E97-9268-9D8201338E2D}">
      <dsp:nvSpPr>
        <dsp:cNvPr id="0" name=""/>
        <dsp:cNvSpPr/>
      </dsp:nvSpPr>
      <dsp:spPr>
        <a:xfrm>
          <a:off x="3398335" y="3526219"/>
          <a:ext cx="543839" cy="543839"/>
        </a:xfrm>
        <a:prstGeom prst="upArrow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kern="1200">
            <a:latin typeface="NikoshBAN" pitchFamily="2" charset="0"/>
            <a:cs typeface="NikoshBAN" pitchFamily="2" charset="0"/>
          </a:endParaRPr>
        </a:p>
      </dsp:txBody>
      <dsp:txXfrm>
        <a:off x="3534295" y="3662179"/>
        <a:ext cx="271919" cy="407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D299E-9D72-437D-A94B-38D79805A215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D4485-ED16-4C6D-B8E1-F0C93D0E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76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BF8F2-E63E-4EA9-917C-FBBC72B6DD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73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CBA2-C54E-436F-B1E8-8A619DE046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64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D4485-ED16-4C6D-B8E1-F0C93D0E30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23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7AC8D-782C-4C78-9A55-B2B71C1F91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2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5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5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4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7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3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8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2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5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7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9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C099F-99BC-456D-806B-4726D1EB1311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4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8800" dirty="0" err="1" smtClean="0">
                <a:solidFill>
                  <a:schemeClr val="bg1"/>
                </a:solidFill>
                <a:latin typeface="NikoshBAN"/>
              </a:rPr>
              <a:t>আজকের</a:t>
            </a:r>
            <a:r>
              <a:rPr lang="en-US" sz="8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/>
              </a:rPr>
              <a:t>ক্লাসে</a:t>
            </a:r>
            <a:r>
              <a:rPr lang="en-US" sz="8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/>
              </a:rPr>
              <a:t>সকলকে</a:t>
            </a:r>
            <a:r>
              <a:rPr lang="en-US" sz="8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/>
              </a:rPr>
              <a:t>স্বাগতম</a:t>
            </a:r>
            <a:endParaRPr lang="en-US" sz="8800" dirty="0">
              <a:solidFill>
                <a:schemeClr val="bg1"/>
              </a:solidFill>
              <a:latin typeface="NikoshBAN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857375"/>
            <a:ext cx="10515599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9561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311764" y="0"/>
            <a:ext cx="7575186" cy="9144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ব্যবস্থাপনার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নীতি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বা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আদর্শসমূহ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399"/>
            <a:ext cx="5114926" cy="44434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6" y="914398"/>
            <a:ext cx="7077074" cy="44434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443534"/>
            <a:ext cx="54292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নিয়মানুবর্তিতা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:</a:t>
            </a:r>
          </a:p>
          <a:p>
            <a:r>
              <a:rPr lang="en-US" sz="2800" dirty="0" err="1" smtClean="0">
                <a:latin typeface="NikoshBAN"/>
              </a:rPr>
              <a:t>ঊধ্বর্তন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কর্তৃপক্ষের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প্রতি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আনুগত্য</a:t>
            </a:r>
            <a:r>
              <a:rPr lang="en-US" sz="2800" dirty="0" smtClean="0">
                <a:latin typeface="NikoshBAN"/>
              </a:rPr>
              <a:t> ও </a:t>
            </a:r>
            <a:r>
              <a:rPr lang="en-US" sz="2800" dirty="0" err="1" smtClean="0">
                <a:latin typeface="NikoshBAN"/>
              </a:rPr>
              <a:t>সম্মান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প্রদর্শন</a:t>
            </a:r>
            <a:r>
              <a:rPr lang="en-US" sz="2800" dirty="0" smtClean="0">
                <a:latin typeface="NikoshBAN"/>
              </a:rPr>
              <a:t> </a:t>
            </a:r>
            <a:endParaRPr lang="en-US" sz="28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5414961"/>
            <a:ext cx="54292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আদেশের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ঐক্য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:</a:t>
            </a:r>
          </a:p>
          <a:p>
            <a:r>
              <a:rPr lang="en-US" sz="2800" dirty="0" err="1" smtClean="0">
                <a:latin typeface="NikoshBAN"/>
              </a:rPr>
              <a:t>কোন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কর্মী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একজন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মাত্র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নির্বাহীর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অধীনে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থাকবে</a:t>
            </a:r>
            <a:r>
              <a:rPr lang="en-US" sz="2800" dirty="0" smtClean="0">
                <a:latin typeface="NikoshBAN"/>
              </a:rPr>
              <a:t> </a:t>
            </a:r>
            <a:endParaRPr lang="en-US" sz="2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86956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411777" y="0"/>
            <a:ext cx="7575186" cy="9144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ব্যবস্থাপনার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নীতি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বা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আদর্শসমূহ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4400"/>
            <a:ext cx="5457825" cy="4129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24" y="914400"/>
            <a:ext cx="6734176" cy="4129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357812"/>
            <a:ext cx="54292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নির্দেশনার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ঐক্য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:</a:t>
            </a:r>
          </a:p>
          <a:p>
            <a:r>
              <a:rPr lang="en-US" sz="2800" dirty="0" err="1" smtClean="0">
                <a:latin typeface="NikoshBAN"/>
              </a:rPr>
              <a:t>মূল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লক্ষ্য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অর্জনে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সকলকে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কাজ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করা</a:t>
            </a:r>
            <a:endParaRPr lang="en-US" sz="28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0287" y="5357812"/>
            <a:ext cx="54292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NikoshBAN"/>
              </a:rPr>
              <a:t>সাধারনের</a:t>
            </a:r>
            <a:r>
              <a:rPr lang="en-US" sz="4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/>
              </a:rPr>
              <a:t>স্বার্থে</a:t>
            </a:r>
            <a:r>
              <a:rPr lang="en-US" sz="4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/>
              </a:rPr>
              <a:t>ব্যক্তিস্বার্থ</a:t>
            </a:r>
            <a:r>
              <a:rPr lang="en-US" sz="4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/>
              </a:rPr>
              <a:t>বিসর্জন</a:t>
            </a:r>
            <a:r>
              <a:rPr lang="en-US" sz="4000" dirty="0" smtClean="0">
                <a:solidFill>
                  <a:srgbClr val="0070C0"/>
                </a:solidFill>
                <a:latin typeface="NikoshBAN"/>
              </a:rPr>
              <a:t> :</a:t>
            </a:r>
          </a:p>
          <a:p>
            <a:r>
              <a:rPr lang="en-US" sz="2800" dirty="0" err="1" smtClean="0">
                <a:latin typeface="NikoshBAN"/>
              </a:rPr>
              <a:t>প্রতিষ্ঠানের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সাথে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সংশ্লিষ্ট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সকলের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স্বার্থ</a:t>
            </a:r>
            <a:endParaRPr lang="en-US" sz="2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65817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783127" y="0"/>
            <a:ext cx="7575186" cy="9144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ব্যবস্থাপনার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নীতি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বা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আদর্শসমূহ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6072188" cy="4329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88" y="914399"/>
            <a:ext cx="6119812" cy="43291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144" y="5414962"/>
            <a:ext cx="54292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ন্যায্য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পারিশ্রমিক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:</a:t>
            </a:r>
          </a:p>
          <a:p>
            <a:r>
              <a:rPr lang="en-US" sz="2800" dirty="0" err="1" smtClean="0">
                <a:latin typeface="NikoshBAN"/>
              </a:rPr>
              <a:t>সন্তোষজনক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পারিশ্রমিক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প্রদান</a:t>
            </a:r>
            <a:endParaRPr lang="en-US" sz="2800" dirty="0">
              <a:latin typeface="NikoshBAN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6072188" y="5414962"/>
            <a:ext cx="54292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কেন্দ্রকরণ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ও </a:t>
            </a:r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বিকেন্দ্রীকরণ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:</a:t>
            </a:r>
          </a:p>
          <a:p>
            <a:r>
              <a:rPr lang="en-US" sz="2800" dirty="0" err="1" smtClean="0">
                <a:latin typeface="NikoshBAN"/>
              </a:rPr>
              <a:t>সিদ্ধান্ত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নেওয়ার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ভার</a:t>
            </a:r>
            <a:r>
              <a:rPr lang="en-US" sz="2800" dirty="0" smtClean="0">
                <a:latin typeface="NikoshBAN"/>
              </a:rPr>
              <a:t> </a:t>
            </a:r>
            <a:endParaRPr lang="en-US" sz="2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22922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783127" y="0"/>
            <a:ext cx="7575186" cy="9144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ব্যবস্থাপনার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নীতি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বা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আদর্শসমূহ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4399"/>
            <a:ext cx="5700713" cy="4371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712" y="914398"/>
            <a:ext cx="6491288" cy="4371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286374"/>
            <a:ext cx="54292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জোড়া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মই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শিকল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:</a:t>
            </a:r>
          </a:p>
          <a:p>
            <a:r>
              <a:rPr lang="en-US" sz="2800" dirty="0" err="1" smtClean="0">
                <a:latin typeface="NikoshBAN"/>
              </a:rPr>
              <a:t>নির্দেশনা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উচ্চ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স্তর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হতে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নিম্ন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স্তরে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পর্যায়ক্রমে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শিকল</a:t>
            </a:r>
            <a:r>
              <a:rPr lang="en-US" sz="2800" dirty="0" smtClean="0">
                <a:latin typeface="NikoshBAN"/>
              </a:rPr>
              <a:t>  </a:t>
            </a:r>
            <a:r>
              <a:rPr lang="en-US" sz="2800" dirty="0" err="1" smtClean="0">
                <a:latin typeface="NikoshBAN"/>
              </a:rPr>
              <a:t>আকারে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ধাবিত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হবে</a:t>
            </a:r>
            <a:endParaRPr lang="en-US" sz="2800" dirty="0">
              <a:latin typeface="NikoshBAN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5972174" y="5272085"/>
            <a:ext cx="54292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শৃঙ্খলা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:</a:t>
            </a:r>
          </a:p>
          <a:p>
            <a:r>
              <a:rPr lang="en-US" sz="2800" dirty="0" err="1" smtClean="0">
                <a:latin typeface="NikoshBAN"/>
              </a:rPr>
              <a:t>যোগ্য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ব্যক্তিকে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যোগ্য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কাজে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নিয়োগ</a:t>
            </a:r>
            <a:endParaRPr lang="en-US" sz="2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18417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8146"/>
            <a:ext cx="6572250" cy="4032504"/>
          </a:xfrm>
          <a:prstGeom prst="rect">
            <a:avLst/>
          </a:prstGeom>
        </p:spPr>
      </p:pic>
      <p:sp>
        <p:nvSpPr>
          <p:cNvPr id="3" name="Bevel 2"/>
          <p:cNvSpPr/>
          <p:nvPr/>
        </p:nvSpPr>
        <p:spPr>
          <a:xfrm>
            <a:off x="2454639" y="0"/>
            <a:ext cx="7575186" cy="9144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ব্যবস্থাপনার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নীতি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বা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আদর্শসমূহ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1168146"/>
            <a:ext cx="5486399" cy="4032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200650"/>
            <a:ext cx="54292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সাম্যতা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:</a:t>
            </a:r>
          </a:p>
          <a:p>
            <a:r>
              <a:rPr lang="en-US" sz="2800" dirty="0" err="1" smtClean="0">
                <a:latin typeface="NikoshBAN"/>
              </a:rPr>
              <a:t>সকলের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প্রতি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সমান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আচরণ</a:t>
            </a:r>
            <a:r>
              <a:rPr lang="en-US" sz="2800" dirty="0" smtClean="0">
                <a:latin typeface="NikoshBAN"/>
              </a:rPr>
              <a:t> ও </a:t>
            </a:r>
            <a:r>
              <a:rPr lang="en-US" sz="2800" dirty="0" err="1" smtClean="0">
                <a:latin typeface="NikoshBAN"/>
              </a:rPr>
              <a:t>সমদৃষ্টি</a:t>
            </a:r>
            <a:r>
              <a:rPr lang="en-US" sz="2800" dirty="0" smtClean="0">
                <a:latin typeface="NikoshBAN"/>
              </a:rPr>
              <a:t> </a:t>
            </a:r>
            <a:endParaRPr lang="en-US" sz="2800" dirty="0">
              <a:latin typeface="NikoshBAN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6242232" y="5200650"/>
            <a:ext cx="5429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চাকরির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স্থায়িত্ব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বিধান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231712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783127" y="0"/>
            <a:ext cx="7575186" cy="9144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ব্যবস্থাপনার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নীতি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বা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আদর্শসমূহ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66800"/>
            <a:ext cx="5872163" cy="42624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62" y="1066800"/>
            <a:ext cx="6319838" cy="4262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329238"/>
            <a:ext cx="54292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উদ্যোগ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:</a:t>
            </a:r>
          </a:p>
          <a:p>
            <a:r>
              <a:rPr lang="en-US" sz="2800" dirty="0" err="1" smtClean="0">
                <a:latin typeface="NikoshBAN"/>
              </a:rPr>
              <a:t>স্বাধীনভাবে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চিন্তা-চেতনা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বিকাশের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সুযোগ</a:t>
            </a:r>
            <a:r>
              <a:rPr lang="en-US" sz="2800" dirty="0" smtClean="0">
                <a:latin typeface="NikoshBAN"/>
              </a:rPr>
              <a:t> </a:t>
            </a:r>
            <a:endParaRPr lang="en-US" sz="2800" dirty="0">
              <a:latin typeface="NikoshBAN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5872162" y="5329238"/>
            <a:ext cx="62007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একতাই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বল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:</a:t>
            </a:r>
          </a:p>
          <a:p>
            <a:r>
              <a:rPr lang="en-US" sz="2800" dirty="0" err="1" smtClean="0">
                <a:latin typeface="NikoshBAN"/>
              </a:rPr>
              <a:t>দলগত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চেতনা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সৃষ্টি</a:t>
            </a:r>
            <a:r>
              <a:rPr lang="en-US" sz="2800" dirty="0" smtClean="0">
                <a:latin typeface="NikoshBAN"/>
              </a:rPr>
              <a:t> ও </a:t>
            </a:r>
            <a:r>
              <a:rPr lang="en-US" sz="2800" dirty="0" err="1" smtClean="0">
                <a:latin typeface="NikoshBAN"/>
              </a:rPr>
              <a:t>ঐক্যবদ্ধ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হয়ে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কাজ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অনুভূতি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জাগ্রত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করা</a:t>
            </a:r>
            <a:endParaRPr lang="en-US" sz="2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33328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00026" y="1757363"/>
            <a:ext cx="11991974" cy="497205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8720" y="3120003"/>
            <a:ext cx="10034586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7030A0"/>
                </a:solidFill>
                <a:latin typeface="NikoshBAN"/>
              </a:rPr>
              <a:t>১</a:t>
            </a:r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। </a:t>
            </a:r>
            <a:r>
              <a:rPr lang="en-US" sz="4000" b="1" dirty="0" err="1" smtClean="0">
                <a:solidFill>
                  <a:srgbClr val="7030A0"/>
                </a:solidFill>
                <a:latin typeface="NikoshBAN"/>
              </a:rPr>
              <a:t>ব্যবস্থাপনার</a:t>
            </a:r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/>
              </a:rPr>
              <a:t>জনক</a:t>
            </a:r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/>
              </a:rPr>
              <a:t>কে</a:t>
            </a:r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 ?</a:t>
            </a:r>
          </a:p>
          <a:p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২। </a:t>
            </a:r>
            <a:r>
              <a:rPr lang="en-US" sz="4000" b="1" dirty="0" err="1" smtClean="0">
                <a:solidFill>
                  <a:srgbClr val="7030A0"/>
                </a:solidFill>
                <a:latin typeface="NikoshBAN"/>
              </a:rPr>
              <a:t>ব্যবস্থাপনার</a:t>
            </a:r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 ১৪ </a:t>
            </a:r>
            <a:r>
              <a:rPr lang="en-US" sz="4000" b="1" dirty="0" err="1" smtClean="0">
                <a:solidFill>
                  <a:srgbClr val="7030A0"/>
                </a:solidFill>
                <a:latin typeface="NikoshBAN"/>
              </a:rPr>
              <a:t>টি</a:t>
            </a:r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/>
              </a:rPr>
              <a:t>নীতি</a:t>
            </a:r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/>
              </a:rPr>
              <a:t>কী</a:t>
            </a:r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/>
              </a:rPr>
              <a:t>কী</a:t>
            </a:r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 ?</a:t>
            </a:r>
          </a:p>
          <a:p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৩। </a:t>
            </a:r>
            <a:r>
              <a:rPr lang="en-US" sz="4000" b="1" dirty="0" err="1" smtClean="0">
                <a:solidFill>
                  <a:srgbClr val="7030A0"/>
                </a:solidFill>
                <a:latin typeface="NikoshBAN"/>
              </a:rPr>
              <a:t>হেনরি</a:t>
            </a:r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/>
              </a:rPr>
              <a:t>ফেয়ল</a:t>
            </a:r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/>
              </a:rPr>
              <a:t>রচিত</a:t>
            </a:r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/>
              </a:rPr>
              <a:t>গ্রন্থটির</a:t>
            </a:r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/>
              </a:rPr>
              <a:t>নাম</a:t>
            </a:r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/>
              </a:rPr>
              <a:t>কী</a:t>
            </a:r>
            <a:r>
              <a:rPr lang="en-US" sz="4000" b="1" smtClean="0">
                <a:solidFill>
                  <a:srgbClr val="7030A0"/>
                </a:solidFill>
                <a:latin typeface="NikoshBAN"/>
              </a:rPr>
              <a:t> ?</a:t>
            </a:r>
            <a:endParaRPr lang="en-US" sz="4000" b="1" dirty="0" smtClean="0">
              <a:solidFill>
                <a:srgbClr val="7030A0"/>
              </a:solidFill>
              <a:latin typeface="NikoshBAN"/>
            </a:endParaRPr>
          </a:p>
          <a:p>
            <a:endParaRPr lang="as-IN" sz="4000" b="1" dirty="0">
              <a:solidFill>
                <a:srgbClr val="7030A0"/>
              </a:solidFill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3150" y="75768"/>
            <a:ext cx="5614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/>
              </a:rPr>
              <a:t>মূল্যায়ন</a:t>
            </a:r>
            <a:endParaRPr lang="en-US" sz="72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77203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871663"/>
            <a:ext cx="12192000" cy="498633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199" y="3429511"/>
            <a:ext cx="10515601" cy="18706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হেনরি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ফেয়লকে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আধুনিক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ব্যবস্থাপনার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জনক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বলা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হয়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কেন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?</a:t>
            </a:r>
            <a:endParaRPr lang="en-US" sz="5400" dirty="0">
              <a:solidFill>
                <a:srgbClr val="0070C0"/>
              </a:solidFill>
              <a:latin typeface="NikoshBAN"/>
              <a:ea typeface="Calibri" panose="020F0502020204030204" pitchFamily="34" charset="0"/>
            </a:endParaRPr>
          </a:p>
        </p:txBody>
      </p:sp>
      <p:sp>
        <p:nvSpPr>
          <p:cNvPr id="4" name="Flowchart: Predefined Process 3"/>
          <p:cNvSpPr/>
          <p:nvPr/>
        </p:nvSpPr>
        <p:spPr>
          <a:xfrm>
            <a:off x="2402681" y="271783"/>
            <a:ext cx="7386638" cy="11430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/>
              </a:rPr>
              <a:t>বাড়ির</a:t>
            </a:r>
            <a:r>
              <a:rPr lang="en-US" sz="6600" dirty="0" smtClean="0">
                <a:latin typeface="NikoshBAN"/>
              </a:rPr>
              <a:t> </a:t>
            </a:r>
            <a:r>
              <a:rPr lang="en-US" sz="6600" dirty="0" err="1" smtClean="0">
                <a:latin typeface="NikoshBAN"/>
              </a:rPr>
              <a:t>কাজ</a:t>
            </a:r>
            <a:endParaRPr lang="en-US" sz="6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17632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1" y="2125663"/>
            <a:ext cx="10515599" cy="4351338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8000" dirty="0" smtClean="0"/>
              <a:t>            </a:t>
            </a:r>
            <a:r>
              <a:rPr lang="en-US" sz="80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সকলকে</a:t>
            </a:r>
            <a:r>
              <a:rPr lang="en-US" sz="8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80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ধন্যবাদ</a:t>
            </a:r>
            <a:endParaRPr lang="en-US" sz="8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92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257175"/>
            <a:ext cx="12192000" cy="6400800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7295357" y="1648449"/>
            <a:ext cx="0" cy="41433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468388" y="2962899"/>
            <a:ext cx="0" cy="2828925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122327" y="2000250"/>
            <a:ext cx="0" cy="282892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62069" y="2696822"/>
            <a:ext cx="37089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5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9315" y="2843214"/>
            <a:ext cx="3481247" cy="294861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574"/>
              </a:avLst>
            </a:prstTxWarp>
            <a:spAutoFit/>
          </a:bodyPr>
          <a:lstStyle/>
          <a:p>
            <a:r>
              <a:rPr lang="bn-BD" sz="4000" dirty="0">
                <a:solidFill>
                  <a:srgbClr val="0066FF"/>
                </a:solidFill>
                <a:latin typeface="NikoshBAN"/>
                <a:cs typeface="NikoshBAN" pitchFamily="2" charset="0"/>
              </a:rPr>
              <a:t>উপস্থাপনায়</a:t>
            </a: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কিশোর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বৈরাগী</a:t>
            </a:r>
            <a:endParaRPr lang="en-US" sz="2800" dirty="0" smtClean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প্রভাষক</a:t>
            </a:r>
            <a:endParaRPr lang="en-US" sz="2800" dirty="0" smtClean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ব্যবস্থাপনা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বিভাগ</a:t>
            </a:r>
            <a:endParaRPr lang="en-US" sz="2800" dirty="0" smtClean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শরণখোলা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সরকারি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কলেজ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,</a:t>
            </a:r>
            <a:endParaRPr lang="en-US" sz="2800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শরণখোলা,বাগেরহাট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BAN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82" y="1091236"/>
            <a:ext cx="3884749" cy="32861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3019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nri fayo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2201"/>
            <a:ext cx="6800849" cy="6035799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TextBox 5"/>
          <p:cNvSpPr txBox="1"/>
          <p:nvPr/>
        </p:nvSpPr>
        <p:spPr>
          <a:xfrm>
            <a:off x="6800849" y="0"/>
            <a:ext cx="5391153" cy="69249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800" dirty="0" err="1" smtClean="0">
                <a:latin typeface="NikoshBAN"/>
              </a:rPr>
              <a:t>হেনরি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>
                <a:latin typeface="NikoshBAN"/>
              </a:rPr>
              <a:t>ফেয়ল</a:t>
            </a:r>
            <a:r>
              <a:rPr lang="en-US" sz="4800" dirty="0">
                <a:latin typeface="NikoshBAN"/>
              </a:rPr>
              <a:t> (১৮৪১-১৯২৫)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NikoshBAN"/>
              </a:rPr>
              <a:t>ব্যবস্থাপনার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জনক</a:t>
            </a:r>
            <a:endParaRPr lang="en-US" sz="3600" dirty="0" smtClean="0">
              <a:latin typeface="NikoshBAN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NikoshBAN"/>
              </a:rPr>
              <a:t>ব্যবস্থাপনায়</a:t>
            </a:r>
            <a:r>
              <a:rPr lang="en-US" sz="3600" dirty="0" smtClean="0">
                <a:latin typeface="NikoshBAN"/>
              </a:rPr>
              <a:t> ১৪ </a:t>
            </a:r>
            <a:r>
              <a:rPr lang="en-US" sz="3600" dirty="0" err="1" smtClean="0">
                <a:latin typeface="NikoshBAN"/>
              </a:rPr>
              <a:t>টি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মৌলিক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নীতির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কথা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বলেন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smtClean="0">
                <a:latin typeface="NikoshBAN"/>
              </a:rPr>
              <a:t>।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NikoshBAN"/>
              </a:rPr>
              <a:t>Administration </a:t>
            </a:r>
            <a:r>
              <a:rPr lang="en-US" sz="3600" dirty="0" err="1" smtClean="0">
                <a:latin typeface="NikoshBAN"/>
              </a:rPr>
              <a:t>Industrielle</a:t>
            </a:r>
            <a:r>
              <a:rPr lang="en-US" sz="3600" dirty="0" smtClean="0">
                <a:latin typeface="NikoshBAN"/>
              </a:rPr>
              <a:t> et </a:t>
            </a:r>
            <a:r>
              <a:rPr lang="en-US" sz="3600" dirty="0" err="1" smtClean="0">
                <a:latin typeface="NikoshBAN"/>
              </a:rPr>
              <a:t>Generale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গ্রন্থ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রচনা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করেন</a:t>
            </a:r>
            <a:endParaRPr lang="en-US" sz="3600" dirty="0">
              <a:latin typeface="NikoshBAN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NikoshBAN"/>
              </a:rPr>
              <a:t>প্রতিষ্ঠানের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কার্যক্রমকে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ছয়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ভাগে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ভাগ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করেন</a:t>
            </a:r>
            <a:r>
              <a:rPr lang="en-US" sz="3600" dirty="0" smtClean="0">
                <a:latin typeface="NikoshBAN"/>
              </a:rPr>
              <a:t> ।</a:t>
            </a:r>
            <a:endParaRPr lang="en-US" sz="3600" dirty="0">
              <a:latin typeface="NikoshBAN"/>
            </a:endParaRPr>
          </a:p>
          <a:p>
            <a:pPr algn="ctr"/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680084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/>
              </a:rPr>
              <a:t>চলো</a:t>
            </a:r>
            <a:r>
              <a:rPr lang="en-US" sz="40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/>
              </a:rPr>
              <a:t>তাঁর</a:t>
            </a:r>
            <a:r>
              <a:rPr lang="en-US" sz="40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/>
              </a:rPr>
              <a:t>সম্পর্কে</a:t>
            </a:r>
            <a:r>
              <a:rPr lang="en-US" sz="40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/>
              </a:rPr>
              <a:t>জানি</a:t>
            </a:r>
            <a:endParaRPr lang="en-US" sz="4000" dirty="0">
              <a:solidFill>
                <a:srgbClr val="FF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85354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2" y="151648"/>
            <a:ext cx="6700838" cy="101566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5027" y="5718037"/>
            <a:ext cx="9897188" cy="923330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27" y="1685925"/>
            <a:ext cx="9897188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0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9613" y="636587"/>
            <a:ext cx="10515600" cy="1325563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bn-IN" sz="66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9614" y="1962149"/>
            <a:ext cx="10515600" cy="4481514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…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নীতি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কি তা বলতে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হেনরি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ফেওয়কে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20570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ageme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638" y="357187"/>
            <a:ext cx="5757862" cy="38004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500" y="203537"/>
            <a:ext cx="42291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905000" y="1828800"/>
          <a:ext cx="4267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Left Arrow 5"/>
          <p:cNvSpPr/>
          <p:nvPr/>
        </p:nvSpPr>
        <p:spPr>
          <a:xfrm>
            <a:off x="6400800" y="5791200"/>
            <a:ext cx="685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Wave 6"/>
          <p:cNvSpPr/>
          <p:nvPr/>
        </p:nvSpPr>
        <p:spPr>
          <a:xfrm>
            <a:off x="7239000" y="5029200"/>
            <a:ext cx="2971800" cy="1752600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হেনরি ফেওল - এর মতে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79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25B86C-D2D9-48DC-8B7C-7F532D93F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">
                                            <p:graphicEl>
                                              <a:dgm id="{BA25B86C-D2D9-48DC-8B7C-7F532D93F1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BBF8C-D56E-4E97-9268-9D8201338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B90BBF8C-D56E-4E97-9268-9D8201338E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6349AE-A9B2-4936-8C4A-4FA59CEDD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A46349AE-A9B2-4936-8C4A-4FA59CEDD0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4B339F-F9ED-4EDD-AB44-31DEDC4C4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dgm id="{504B339F-F9ED-4EDD-AB44-31DEDC4C4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76807D-27B3-43CB-AA5F-A31F09641B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B476807D-27B3-43CB-AA5F-A31F09641B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8CE64D-0F09-4EF8-A654-FC3E27930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5A8CE64D-0F09-4EF8-A654-FC3E279306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499D61-E3B2-4AE1-BE5B-8AAF98816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4">
                                            <p:graphicEl>
                                              <a:dgm id="{10499D61-E3B2-4AE1-BE5B-8AAF98816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9E9D2E-73AF-4724-A161-B0DED69F9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529E9D2E-73AF-4724-A161-B0DED69F91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F0A8B7-FF4F-495E-9651-431957ABD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80F0A8B7-FF4F-495E-9651-431957ABD4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Sub>
          <a:bldDgm bld="one" rev="1"/>
        </p:bldSub>
      </p:bldGraphic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31" y="1334003"/>
            <a:ext cx="5257800" cy="5523997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57898" y="1853618"/>
            <a:ext cx="5657851" cy="42473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বিবৃতি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গ্রহণে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6081" y="0"/>
            <a:ext cx="53578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/>
              </a:rPr>
              <a:t>ব্যবস্থাপনা</a:t>
            </a:r>
            <a:r>
              <a:rPr lang="en-US" sz="6600" dirty="0" smtClean="0">
                <a:latin typeface="NikoshBAN"/>
              </a:rPr>
              <a:t> </a:t>
            </a:r>
            <a:r>
              <a:rPr lang="en-US" sz="6600" dirty="0" err="1" smtClean="0">
                <a:latin typeface="NikoshBAN"/>
              </a:rPr>
              <a:t>নীতি</a:t>
            </a:r>
            <a:endParaRPr lang="en-US" sz="6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89066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1002" y="616892"/>
            <a:ext cx="3309889" cy="8309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1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একক</a:t>
            </a:r>
            <a:r>
              <a:rPr lang="en-US" sz="61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61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কাজ</a:t>
            </a:r>
            <a:endParaRPr lang="en-US" sz="61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77385" y="1937658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hevron 5"/>
          <p:cNvSpPr/>
          <p:nvPr/>
        </p:nvSpPr>
        <p:spPr>
          <a:xfrm>
            <a:off x="10790474" y="163284"/>
            <a:ext cx="697360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10217834" y="152400"/>
            <a:ext cx="697360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flipH="1">
            <a:off x="647023" y="152400"/>
            <a:ext cx="61799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134608" y="152400"/>
            <a:ext cx="61799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9798" y="5654434"/>
            <a:ext cx="9655866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/>
              </a:rPr>
              <a:t>ব্যবস্থাপনা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নীতি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কী</a:t>
            </a:r>
            <a:r>
              <a:rPr lang="en-US" sz="6000" dirty="0" smtClean="0">
                <a:latin typeface="NikoshBAN"/>
              </a:rPr>
              <a:t> ?</a:t>
            </a:r>
            <a:endParaRPr lang="en-US" sz="6000" dirty="0"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97" y="2200275"/>
            <a:ext cx="9655867" cy="342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5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1783127" y="0"/>
            <a:ext cx="7575186" cy="9144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ব্যবস্থাপনার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নীতি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বা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আদর্শসমূহ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6257925" cy="4286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25" y="914400"/>
            <a:ext cx="5934075" cy="4171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67462" y="5154364"/>
            <a:ext cx="58245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কর্তৃত্ব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ও </a:t>
            </a:r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দায়িত্বের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ভারসম্য</a:t>
            </a:r>
            <a:r>
              <a:rPr lang="en-US" sz="4800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:</a:t>
            </a:r>
          </a:p>
          <a:p>
            <a:r>
              <a:rPr lang="en-US" sz="2800" dirty="0" err="1" smtClean="0">
                <a:latin typeface="NikoshBAN"/>
              </a:rPr>
              <a:t>কর্তৃত্ব</a:t>
            </a:r>
            <a:r>
              <a:rPr lang="en-US" sz="2800" dirty="0" smtClean="0">
                <a:latin typeface="NikoshBAN"/>
              </a:rPr>
              <a:t>: </a:t>
            </a:r>
            <a:r>
              <a:rPr lang="en-US" sz="2800" dirty="0" err="1" smtClean="0">
                <a:latin typeface="NikoshBAN"/>
              </a:rPr>
              <a:t>আদেশ-নির্দেশ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দানের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বৈধ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ক্ষমতা</a:t>
            </a:r>
            <a:r>
              <a:rPr lang="en-US" sz="2800" dirty="0" smtClean="0">
                <a:latin typeface="NikoshBAN"/>
              </a:rPr>
              <a:t>।</a:t>
            </a:r>
          </a:p>
          <a:p>
            <a:r>
              <a:rPr lang="en-US" sz="2800" dirty="0" err="1" smtClean="0">
                <a:latin typeface="NikoshBAN"/>
              </a:rPr>
              <a:t>দায়িত্ব</a:t>
            </a:r>
            <a:r>
              <a:rPr lang="en-US" sz="2800" dirty="0" smtClean="0">
                <a:latin typeface="NikoshBAN"/>
              </a:rPr>
              <a:t>: </a:t>
            </a:r>
            <a:r>
              <a:rPr lang="en-US" sz="2800" dirty="0" err="1" smtClean="0">
                <a:latin typeface="NikoshBAN"/>
              </a:rPr>
              <a:t>কাজ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বাধ্যবাধকতা</a:t>
            </a:r>
            <a:r>
              <a:rPr lang="en-US" sz="2800" dirty="0" smtClean="0">
                <a:latin typeface="NikoshBAN"/>
              </a:rPr>
              <a:t> ।</a:t>
            </a:r>
          </a:p>
          <a:p>
            <a:endParaRPr lang="en-US" sz="28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5136654"/>
            <a:ext cx="62579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কার্যবিভাজন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:</a:t>
            </a:r>
          </a:p>
          <a:p>
            <a:r>
              <a:rPr lang="en-US" sz="2800" dirty="0" err="1" smtClean="0">
                <a:latin typeface="NikoshBAN"/>
              </a:rPr>
              <a:t>কাজের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প্রকৃতি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অনুযয়ী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একেক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বিভাগের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কতৃত্ব</a:t>
            </a:r>
            <a:r>
              <a:rPr lang="en-US" sz="2800" dirty="0" smtClean="0">
                <a:latin typeface="NikoshBAN"/>
              </a:rPr>
              <a:t> ও </a:t>
            </a:r>
            <a:r>
              <a:rPr lang="en-US" sz="2800" dirty="0" err="1" smtClean="0">
                <a:latin typeface="NikoshBAN"/>
              </a:rPr>
              <a:t>দায়িত্ব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দেওয়া</a:t>
            </a:r>
            <a:r>
              <a:rPr lang="en-US" sz="2800" dirty="0" smtClean="0">
                <a:latin typeface="NikoshBAN"/>
              </a:rPr>
              <a:t> ।</a:t>
            </a:r>
            <a:endParaRPr lang="en-US" sz="2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82354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341</Words>
  <Application>Microsoft Office PowerPoint</Application>
  <PresentationFormat>Widescreen</PresentationFormat>
  <Paragraphs>80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আজকের ক্লাসে সকলকে স্বাগতম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সকলকে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240</cp:revision>
  <dcterms:created xsi:type="dcterms:W3CDTF">2019-06-19T16:23:58Z</dcterms:created>
  <dcterms:modified xsi:type="dcterms:W3CDTF">2019-11-04T02:12:57Z</dcterms:modified>
</cp:coreProperties>
</file>