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2" r:id="rId3"/>
    <p:sldId id="258" r:id="rId4"/>
    <p:sldId id="307" r:id="rId5"/>
    <p:sldId id="259" r:id="rId6"/>
    <p:sldId id="295" r:id="rId7"/>
    <p:sldId id="283" r:id="rId8"/>
    <p:sldId id="297" r:id="rId9"/>
    <p:sldId id="308" r:id="rId10"/>
    <p:sldId id="309" r:id="rId11"/>
    <p:sldId id="303" r:id="rId12"/>
    <p:sldId id="288" r:id="rId13"/>
    <p:sldId id="29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3333FF"/>
    <a:srgbClr val="FFFF7D"/>
    <a:srgbClr val="A6B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96" autoAdjust="0"/>
  </p:normalViewPr>
  <p:slideViewPr>
    <p:cSldViewPr>
      <p:cViewPr varScale="1">
        <p:scale>
          <a:sx n="69" d="100"/>
          <a:sy n="69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89964-E710-44B3-9FB7-4DFF7E3BF2C2}" type="datetime2">
              <a:rPr lang="en-US" smtClean="0"/>
              <a:t>Monday, 4 November,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7510D-7F80-4F20-B954-E81D4C445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1182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77878-0D9B-4958-B1F9-D7A7582D1B58}" type="datetime2">
              <a:rPr lang="en-US" smtClean="0"/>
              <a:t>Monday, 4 November, 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5B37B-3E4A-47C5-A3C9-667829599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7707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37B-3E4A-47C5-A3C9-667829599B00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8CA6A04-3EDD-4EFB-97C2-349E5368ED06}" type="datetime2">
              <a:rPr lang="en-US" smtClean="0"/>
              <a:t>Monday, 4 November,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68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EA77878-0D9B-4958-B1F9-D7A7582D1B58}" type="datetime2">
              <a:rPr lang="en-US" smtClean="0"/>
              <a:t>Monday, 4 November,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5B37B-3E4A-47C5-A3C9-667829599B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5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37B-3E4A-47C5-A3C9-667829599B00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8CA6A04-3EDD-4EFB-97C2-349E5368ED06}" type="datetime2">
              <a:rPr lang="en-US" smtClean="0"/>
              <a:t>Monday, 4 November,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62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ছাত্রদের</a:t>
            </a:r>
            <a:r>
              <a:rPr lang="bn-IN" baseline="0" dirty="0" smtClean="0"/>
              <a:t> নিকট থেকে উত্তর নেয়ার চেস্টা করতে হবে।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EA77878-0D9B-4958-B1F9-D7A7582D1B58}" type="datetime2">
              <a:rPr lang="en-US" smtClean="0"/>
              <a:t>Monday, 4 November,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5B37B-3E4A-47C5-A3C9-667829599B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18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ছাত্রদের</a:t>
            </a:r>
            <a:r>
              <a:rPr lang="bn-IN" baseline="0" dirty="0" smtClean="0"/>
              <a:t> নিকট থেকে উত্তর নেয়ার চেস্টা করতে হবে।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EA77878-0D9B-4958-B1F9-D7A7582D1B58}" type="datetime2">
              <a:rPr lang="en-US" smtClean="0"/>
              <a:t>Monday, 4 November,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5B37B-3E4A-47C5-A3C9-667829599B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0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EA77878-0D9B-4958-B1F9-D7A7582D1B58}" type="datetime2">
              <a:rPr lang="en-US" smtClean="0"/>
              <a:t>Monday, 4 November,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5B37B-3E4A-47C5-A3C9-667829599B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2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EA77878-0D9B-4958-B1F9-D7A7582D1B58}" type="datetime2">
              <a:rPr lang="en-US" smtClean="0"/>
              <a:t>Monday, 4 November,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5B37B-3E4A-47C5-A3C9-667829599B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94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EA77878-0D9B-4958-B1F9-D7A7582D1B58}" type="datetime2">
              <a:rPr lang="en-US" smtClean="0"/>
              <a:t>Monday, 4 November,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5B37B-3E4A-47C5-A3C9-667829599B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7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EA77878-0D9B-4958-B1F9-D7A7582D1B58}" type="datetime2">
              <a:rPr lang="en-US" smtClean="0"/>
              <a:t>Monday, 4 November,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5B37B-3E4A-47C5-A3C9-667829599B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07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বুঝিয়ে দিবেন।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EA77878-0D9B-4958-B1F9-D7A7582D1B58}" type="datetime2">
              <a:rPr lang="en-US" smtClean="0"/>
              <a:t>Monday, 4 November,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5B37B-3E4A-47C5-A3C9-667829599B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3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EAFA-83F7-48A4-BF40-8E45D2B0190C}" type="datetime1">
              <a:rPr lang="en-US" smtClean="0"/>
              <a:t>04-Nov-19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0817-6789-4B33-9880-EBC23614469E}" type="datetime1">
              <a:rPr lang="en-US" smtClean="0"/>
              <a:t>04-Nov-19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E6C8-8D71-4D4C-A8D2-F6F4B027F865}" type="datetime1">
              <a:rPr lang="en-US" smtClean="0"/>
              <a:t>04-Nov-19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C223-A69E-41DC-A6A9-90EE8425F35C}" type="datetime1">
              <a:rPr lang="en-US" smtClean="0"/>
              <a:t>04-Nov-19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3679-B4B0-492C-9F03-B016D2C22C6E}" type="datetime1">
              <a:rPr lang="en-US" smtClean="0"/>
              <a:t>04-Nov-19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4C5B-A76F-4A18-A77F-133B1F5624A4}" type="datetime1">
              <a:rPr lang="en-US" smtClean="0"/>
              <a:t>04-Nov-19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5489-596D-4AE2-9EF9-9548D8FCFA93}" type="datetime1">
              <a:rPr lang="en-US" smtClean="0"/>
              <a:t>04-Nov-19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80EA-6B25-4F26-B898-7478ED120630}" type="datetime1">
              <a:rPr lang="en-US" smtClean="0"/>
              <a:t>04-Nov-19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FC28-AC3A-475F-A5A8-C31522CEB70A}" type="datetime1">
              <a:rPr lang="en-US" smtClean="0"/>
              <a:t>04-Nov-19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09F8-8F6D-4CDD-8411-ECC5BED5CAB2}" type="datetime1">
              <a:rPr lang="en-US" smtClean="0"/>
              <a:t>04-Nov-19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933B-AFCE-422D-BA32-7B06CE51FDF8}" type="datetime1">
              <a:rPr lang="en-US" smtClean="0"/>
              <a:t>04-Nov-19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4AE0B-BD53-4006-87E5-13F60263E63B}" type="datetime1">
              <a:rPr lang="en-US" smtClean="0"/>
              <a:t>04-Nov-19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jOBZa1w4ez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84023" y="383191"/>
            <a:ext cx="11155328" cy="5973159"/>
            <a:chOff x="1739650" y="102052"/>
            <a:chExt cx="9253752" cy="864832"/>
          </a:xfrm>
        </p:grpSpPr>
        <p:sp>
          <p:nvSpPr>
            <p:cNvPr id="13" name="Rounded Rectangle 12"/>
            <p:cNvSpPr/>
            <p:nvPr/>
          </p:nvSpPr>
          <p:spPr>
            <a:xfrm>
              <a:off x="1739650" y="102052"/>
              <a:ext cx="9253752" cy="864832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889220" y="119203"/>
              <a:ext cx="6803198" cy="8430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u="sng" dirty="0">
                <a:latin typeface="NikoshBAN" panose="02000000000000000000"/>
              </a:endParaRPr>
            </a:p>
          </p:txBody>
        </p:sp>
      </p:grpSp>
      <p:sp>
        <p:nvSpPr>
          <p:cNvPr id="32" name="Rectangle 4"/>
          <p:cNvSpPr txBox="1">
            <a:spLocks noChangeArrowheads="1"/>
          </p:cNvSpPr>
          <p:nvPr/>
        </p:nvSpPr>
        <p:spPr>
          <a:xfrm>
            <a:off x="3288310" y="1644672"/>
            <a:ext cx="5432612" cy="175231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None/>
            </a:pPr>
            <a:r>
              <a:rPr lang="bn-BD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333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952" y="2601036"/>
            <a:ext cx="2327910" cy="33511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03309"/>
            <a:ext cx="2327910" cy="335116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170" y="2603311"/>
            <a:ext cx="2327910" cy="3351167"/>
          </a:xfrm>
          <a:prstGeom prst="rect">
            <a:avLst/>
          </a:prstGeom>
        </p:spPr>
      </p:pic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35A294E2-93C7-4CAD-A7C6-001E0AB95392}" type="datetime1">
              <a:rPr lang="en-US" smtClean="0"/>
              <a:t>04-Nov-19</a:t>
            </a:fld>
            <a:endParaRPr lang="en-US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0" y="0"/>
            <a:ext cx="12161520" cy="6858000"/>
          </a:xfrm>
          <a:prstGeom prst="roundRect">
            <a:avLst>
              <a:gd name="adj" fmla="val 2797"/>
            </a:avLst>
          </a:prstGeom>
          <a:noFill/>
          <a:ln w="76200" cap="flat" cmpd="thinThick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mar Shonar Bangla[2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16418" y="63023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2" grpId="1"/>
      <p:bldP spid="3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F8D4-6B01-40BA-AE8E-70E3C8195E3C}" type="datetime1">
              <a:rPr lang="en-US" smtClean="0"/>
              <a:t>04-Nov-19</a:t>
            </a:fld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38810" y="2273"/>
            <a:ext cx="12122710" cy="759727"/>
            <a:chOff x="1588037" y="82822"/>
            <a:chExt cx="9253752" cy="876182"/>
          </a:xfrm>
        </p:grpSpPr>
        <p:sp>
          <p:nvSpPr>
            <p:cNvPr id="41" name="Rounded Rectangle 40"/>
            <p:cNvSpPr/>
            <p:nvPr/>
          </p:nvSpPr>
          <p:spPr>
            <a:xfrm>
              <a:off x="1588037" y="94171"/>
              <a:ext cx="9253752" cy="864832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896902" y="82822"/>
              <a:ext cx="6803198" cy="87618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u="sng" dirty="0">
                <a:latin typeface="NikoshBAN" panose="0200000000000000000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3281041" y="85060"/>
            <a:ext cx="5857254" cy="59415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বঙ্গভঙ্গের প্রতিক্রিয়া</a:t>
            </a:r>
            <a:endParaRPr lang="en-US" sz="5400" b="1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810" y="-53485"/>
            <a:ext cx="12161520" cy="6858000"/>
          </a:xfrm>
          <a:prstGeom prst="roundRect">
            <a:avLst>
              <a:gd name="adj" fmla="val 2797"/>
            </a:avLst>
          </a:prstGeom>
          <a:noFill/>
          <a:ln w="76200" cap="flat" cmpd="thinThick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161520" y="5410200"/>
            <a:ext cx="39121080" cy="78884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পূর্ব বাংলার মুসলমানরা নবাব সলিমুল্লাহর নেতৃত্বে বঙ্গভঙ্গকে স্বাগত জানায়। মুসলিমরা শিক্ষা, প্রশাসন ইত্যাদিতে সুযোগের আশায় বঙ্গভঙ্গকে সমর্থন করে। হিন্দুরা এর চরম বিরোধিতা করে। ১৯১১ সালে তা রদ করা হয়।</a:t>
            </a:r>
            <a:endParaRPr lang="en-US" sz="4400" b="1" cap="none" spc="0" dirty="0">
              <a:ln>
                <a:solidFill>
                  <a:schemeClr val="tx1"/>
                </a:solidFill>
              </a:ln>
              <a:effectLst/>
            </a:endParaRPr>
          </a:p>
        </p:txBody>
      </p:sp>
      <p:pic>
        <p:nvPicPr>
          <p:cNvPr id="4098" name="Picture 2" descr="সম্পর্কিত ছব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4946"/>
            <a:ext cx="3434079" cy="395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88" y="803972"/>
            <a:ext cx="6131632" cy="385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19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88 -0.00625 L -4.19557 -0.03704 " pathEditMode="relative" rAng="0" ptsTypes="AA">
                                      <p:cBhvr>
                                        <p:cTn id="37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22" y="-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20" grpId="0"/>
      <p:bldP spid="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203" y="854641"/>
            <a:ext cx="6109718" cy="5684272"/>
          </a:xfrm>
          <a:prstGeom prst="rect">
            <a:avLst/>
          </a:prstGeom>
        </p:spPr>
      </p:pic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F8D4-6B01-40BA-AE8E-70E3C8195E3C}" type="datetime1">
              <a:rPr lang="en-US" smtClean="0"/>
              <a:t>04-Nov-19</a:t>
            </a:fld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0" y="25227"/>
            <a:ext cx="12161520" cy="905483"/>
            <a:chOff x="1588037" y="82822"/>
            <a:chExt cx="9253752" cy="876182"/>
          </a:xfrm>
        </p:grpSpPr>
        <p:sp>
          <p:nvSpPr>
            <p:cNvPr id="41" name="Rounded Rectangle 40"/>
            <p:cNvSpPr/>
            <p:nvPr/>
          </p:nvSpPr>
          <p:spPr>
            <a:xfrm>
              <a:off x="1588037" y="94171"/>
              <a:ext cx="9253752" cy="864832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896902" y="82822"/>
              <a:ext cx="6803198" cy="87618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u="sng" dirty="0">
                <a:latin typeface="NikoshBAN" panose="0200000000000000000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776196" y="164091"/>
            <a:ext cx="6969199" cy="62775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0072" y="5029200"/>
            <a:ext cx="11801448" cy="12743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বঙ্গভঙ্গের কারণ ও এর রদের কারণসমূহ চিহ্নিত কর।</a:t>
            </a:r>
            <a:endParaRPr lang="en-US" b="1" dirty="0">
              <a:ln/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84921" y="1371600"/>
            <a:ext cx="3276599" cy="23778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সময়ঃ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 </a:t>
            </a:r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১০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 মিনিট।</a:t>
            </a:r>
            <a:endParaRPr lang="en-US" sz="4400" b="1" cap="none" spc="0" dirty="0">
              <a:ln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0" y="0"/>
            <a:ext cx="12161520" cy="6858000"/>
          </a:xfrm>
          <a:prstGeom prst="roundRect">
            <a:avLst>
              <a:gd name="adj" fmla="val 2797"/>
            </a:avLst>
          </a:prstGeom>
          <a:noFill/>
          <a:ln w="76200" cap="flat" cmpd="thinThick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65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24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F8D4-6B01-40BA-AE8E-70E3C8195E3C}" type="datetime1">
              <a:rPr lang="en-US" smtClean="0"/>
              <a:t>04-Nov-19</a:t>
            </a:fld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405927" y="392693"/>
            <a:ext cx="11302049" cy="905483"/>
            <a:chOff x="1588037" y="82822"/>
            <a:chExt cx="9253752" cy="876182"/>
          </a:xfrm>
        </p:grpSpPr>
        <p:sp>
          <p:nvSpPr>
            <p:cNvPr id="41" name="Rounded Rectangle 40"/>
            <p:cNvSpPr/>
            <p:nvPr/>
          </p:nvSpPr>
          <p:spPr>
            <a:xfrm>
              <a:off x="1588037" y="94171"/>
              <a:ext cx="9253752" cy="864832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896902" y="82822"/>
              <a:ext cx="6803198" cy="87618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u="sng" dirty="0">
                <a:latin typeface="NikoshBAN" panose="02000000000000000000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1792945" y="3685886"/>
            <a:ext cx="8328618" cy="740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493" indent="-571493">
              <a:buFont typeface="Wingdings" pitchFamily="2" charset="2"/>
              <a:buChar char="v"/>
              <a:defRPr/>
            </a:pPr>
            <a:r>
              <a:rPr lang="bn-BD" sz="3200" dirty="0" smtClean="0">
                <a:solidFill>
                  <a:schemeClr val="tx1"/>
                </a:solidFill>
              </a:rPr>
              <a:t>কখন বঙ্গভঙ্গ রদ করা হয়?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197815" y="2915826"/>
            <a:ext cx="3810000" cy="593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১৯০৫ সালের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278859" y="5398378"/>
            <a:ext cx="2913381" cy="6214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১৯২১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798967" y="2911175"/>
            <a:ext cx="4144633" cy="5840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১৯০৬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781052" y="2192546"/>
            <a:ext cx="4162548" cy="5759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১৯০৪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 ১৬ অক্টোবর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857252" y="4572020"/>
            <a:ext cx="2730624" cy="5916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১৯৪৭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197815" y="2194805"/>
            <a:ext cx="3851185" cy="54818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১৯০৫ সালের ১৬ অক্টোবর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857252" y="5318080"/>
            <a:ext cx="2739154" cy="621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১৯১১ সালে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737324" y="1393490"/>
            <a:ext cx="6443122" cy="6469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571493" indent="-571493">
              <a:buFont typeface="Wingdings" pitchFamily="2" charset="2"/>
              <a:buChar char="v"/>
            </a:pPr>
            <a:r>
              <a:rPr lang="bn-BD" sz="3200" dirty="0" smtClean="0"/>
              <a:t>কখন বাংলা ভাগ </a:t>
            </a:r>
            <a:r>
              <a:rPr lang="en-US" sz="3200" dirty="0" err="1" smtClean="0"/>
              <a:t>হয়</a:t>
            </a:r>
            <a:r>
              <a:rPr lang="bn-BD" sz="3200" dirty="0"/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239000" y="4648201"/>
            <a:ext cx="2921192" cy="5557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১৯২০ সালে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36182" y="501391"/>
            <a:ext cx="4842016" cy="6683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 smtClean="0">
                <a:ln/>
                <a:solidFill>
                  <a:schemeClr val="bg1"/>
                </a:solidFill>
              </a:rPr>
              <a:t>মূল্যায়ন</a:t>
            </a:r>
            <a:endParaRPr lang="en-US" sz="5400" b="1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814617" y="468380"/>
            <a:ext cx="5400103" cy="6390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2" name="Picture 61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7200" y="345242"/>
            <a:ext cx="5693195" cy="83343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5808" y="304438"/>
            <a:ext cx="5567707" cy="873062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5" name="Rounded Rectangle 24"/>
          <p:cNvSpPr/>
          <p:nvPr/>
        </p:nvSpPr>
        <p:spPr>
          <a:xfrm>
            <a:off x="0" y="0"/>
            <a:ext cx="12161520" cy="6858000"/>
          </a:xfrm>
          <a:prstGeom prst="roundRect">
            <a:avLst>
              <a:gd name="adj" fmla="val 2797"/>
            </a:avLst>
          </a:prstGeom>
          <a:noFill/>
          <a:ln w="76200" cap="flat" cmpd="thinThick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97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44" grpId="0"/>
      <p:bldP spid="44" grpId="1"/>
      <p:bldP spid="44" grpId="2"/>
      <p:bldP spid="51" grpId="0"/>
      <p:bldP spid="51" grpId="1"/>
      <p:bldP spid="51" grpId="2"/>
      <p:bldP spid="51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p Arrow 8"/>
          <p:cNvSpPr/>
          <p:nvPr/>
        </p:nvSpPr>
        <p:spPr>
          <a:xfrm>
            <a:off x="762000" y="405626"/>
            <a:ext cx="10461957" cy="5968352"/>
          </a:xfrm>
          <a:prstGeom prst="upArrow">
            <a:avLst>
              <a:gd name="adj1" fmla="val 79828"/>
              <a:gd name="adj2" fmla="val 44491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F8D4-6B01-40BA-AE8E-70E3C8195E3C}" type="datetime1">
              <a:rPr lang="en-US" smtClean="0"/>
              <a:t>04-Nov-19</a:t>
            </a:fld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360070" y="381861"/>
            <a:ext cx="11407396" cy="905483"/>
            <a:chOff x="1588037" y="82822"/>
            <a:chExt cx="9253752" cy="876182"/>
          </a:xfrm>
        </p:grpSpPr>
        <p:sp>
          <p:nvSpPr>
            <p:cNvPr id="41" name="Rounded Rectangle 40"/>
            <p:cNvSpPr/>
            <p:nvPr/>
          </p:nvSpPr>
          <p:spPr>
            <a:xfrm>
              <a:off x="1588037" y="94171"/>
              <a:ext cx="9253752" cy="864832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896902" y="82822"/>
              <a:ext cx="6803198" cy="87618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u="sng" dirty="0">
                <a:latin typeface="NikoshBAN" panose="0200000000000000000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3598141" y="500433"/>
            <a:ext cx="4842016" cy="6683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 smtClean="0">
                <a:ln/>
                <a:solidFill>
                  <a:schemeClr val="bg1"/>
                </a:solidFill>
              </a:rPr>
              <a:t>বাড়ির কাজ</a:t>
            </a:r>
            <a:endParaRPr lang="en-US" sz="5400" b="1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0" y="0"/>
            <a:ext cx="12161520" cy="6858000"/>
          </a:xfrm>
          <a:prstGeom prst="roundRect">
            <a:avLst>
              <a:gd name="adj" fmla="val 2797"/>
            </a:avLst>
          </a:prstGeom>
          <a:noFill/>
          <a:ln w="76200" cap="flat" cmpd="thinThick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4267200"/>
            <a:ext cx="12161520" cy="12743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বঙ্গভঙ্গের পিছনে বৃটিশ সরকারের রাজনৈতিক কারণসমূহ চিহ্নিত কর।</a:t>
            </a:r>
            <a:endParaRPr lang="en-US" b="1" dirty="0">
              <a:ln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14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icture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2791"/>
            <a:ext cx="11441279" cy="610040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987034" y="1066800"/>
            <a:ext cx="6080765" cy="4572000"/>
          </a:xfrm>
          <a:prstGeom prst="roundRect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E9FF-917F-464A-99C5-840432FD8622}" type="datetime1">
              <a:rPr lang="en-US" smtClean="0"/>
              <a:t>04-Nov-19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0" y="0"/>
            <a:ext cx="12161520" cy="6858000"/>
          </a:xfrm>
          <a:prstGeom prst="roundRect">
            <a:avLst>
              <a:gd name="adj" fmla="val 2797"/>
            </a:avLst>
          </a:prstGeom>
          <a:noFill/>
          <a:ln w="76200" cap="flat" cmpd="thinThick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flowerruler.g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7" t="6295" r="25248" b="-753"/>
          <a:stretch/>
        </p:blipFill>
        <p:spPr>
          <a:xfrm rot="5400000">
            <a:off x="2977479" y="3302673"/>
            <a:ext cx="6080127" cy="757487"/>
          </a:xfrm>
          <a:prstGeom prst="rect">
            <a:avLst/>
          </a:prstGeom>
        </p:spPr>
      </p:pic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94E2-93C7-4CAD-A7C6-001E0AB95392}" type="datetime1">
              <a:rPr lang="en-US" smtClean="0"/>
              <a:t>04-Nov-19</a:t>
            </a:fld>
            <a:endParaRPr lang="en-US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1" name="Date Placeholder 33"/>
          <p:cNvSpPr txBox="1">
            <a:spLocks/>
          </p:cNvSpPr>
          <p:nvPr/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/>
              <a:pPr/>
              <a:t>04-Nov-19</a:t>
            </a:fld>
            <a:endParaRPr lang="en-US"/>
          </a:p>
        </p:txBody>
      </p:sp>
      <p:sp>
        <p:nvSpPr>
          <p:cNvPr id="72" name="Slide Number Placeholder 34"/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761892" y="3960573"/>
            <a:ext cx="392334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নুর জামাল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কাপ্তাই উচ্চ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কাপ্তাই, রাঙ্গামাটি।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m.nurjamal@outlook.com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296" y="949777"/>
            <a:ext cx="2952103" cy="3090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6" name="Rounded Rectangle 35"/>
          <p:cNvSpPr/>
          <p:nvPr/>
        </p:nvSpPr>
        <p:spPr>
          <a:xfrm>
            <a:off x="0" y="59459"/>
            <a:ext cx="12161520" cy="86483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396287" y="4250329"/>
            <a:ext cx="55792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শের ইতিহাস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সভ্যতা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নবম শ্রেণি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অধ্যায়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বঙ্গভঙ্গ (১৯০৫-১৯১১)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:50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96854" y="43729"/>
            <a:ext cx="10424669" cy="880562"/>
            <a:chOff x="854969" y="110731"/>
            <a:chExt cx="10424669" cy="880562"/>
          </a:xfrm>
        </p:grpSpPr>
        <p:sp>
          <p:nvSpPr>
            <p:cNvPr id="37" name="Oval 36"/>
            <p:cNvSpPr/>
            <p:nvPr/>
          </p:nvSpPr>
          <p:spPr>
            <a:xfrm>
              <a:off x="854969" y="110731"/>
              <a:ext cx="4116838" cy="8556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u="sng" dirty="0">
                <a:latin typeface="NikoshBAN" panose="0200000000000000000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398486" y="214543"/>
              <a:ext cx="3141900" cy="76944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 anchor="ctr">
              <a:spAutoFit/>
            </a:bodyPr>
            <a:lstStyle/>
            <a:p>
              <a:pPr lvl="0"/>
              <a:r>
                <a:rPr lang="bn-BD" sz="44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</a:t>
              </a:r>
              <a:r>
                <a:rPr lang="bn-IN" sz="44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 </a:t>
              </a:r>
              <a:endParaRPr lang="en-US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7162800" y="135669"/>
              <a:ext cx="4116838" cy="8556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u="sng" dirty="0">
                <a:latin typeface="NikoshBAN" panose="0200000000000000000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991307" y="214542"/>
              <a:ext cx="2652119" cy="76944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 anchor="ctr">
              <a:spAutoFit/>
            </a:bodyPr>
            <a:lstStyle/>
            <a:p>
              <a:pPr lvl="0"/>
              <a:r>
                <a:rPr lang="en-US" sz="44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পাঠ </a:t>
              </a:r>
              <a:r>
                <a:rPr lang="bn-IN" sz="44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 </a:t>
              </a:r>
              <a:endParaRPr lang="en-US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2" name="Picture 2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664" y="1179917"/>
            <a:ext cx="3127565" cy="3087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Rounded Rectangle 22"/>
          <p:cNvSpPr/>
          <p:nvPr/>
        </p:nvSpPr>
        <p:spPr>
          <a:xfrm>
            <a:off x="0" y="0"/>
            <a:ext cx="12161520" cy="6858000"/>
          </a:xfrm>
          <a:prstGeom prst="roundRect">
            <a:avLst>
              <a:gd name="adj" fmla="val 2797"/>
            </a:avLst>
          </a:prstGeom>
          <a:noFill/>
          <a:ln w="76200" cap="flat" cmpd="thinThick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3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36" grpId="0" animBg="1"/>
      <p:bldP spid="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37600" y="6584950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8" name="Date Placeholder 1"/>
          <p:cNvSpPr txBox="1">
            <a:spLocks/>
          </p:cNvSpPr>
          <p:nvPr/>
        </p:nvSpPr>
        <p:spPr>
          <a:xfrm>
            <a:off x="8961071" y="65252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9C199E-B345-40BA-95F0-674E30944FEE}" type="datetime1">
              <a:rPr lang="en-US" smtClean="0"/>
              <a:pPr/>
              <a:t>04-Nov-19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4636" y="-26214"/>
            <a:ext cx="12126884" cy="807183"/>
            <a:chOff x="1588037" y="34750"/>
            <a:chExt cx="9253752" cy="924253"/>
          </a:xfrm>
        </p:grpSpPr>
        <p:sp>
          <p:nvSpPr>
            <p:cNvPr id="20" name="Rounded Rectangle 19"/>
            <p:cNvSpPr/>
            <p:nvPr/>
          </p:nvSpPr>
          <p:spPr>
            <a:xfrm>
              <a:off x="1588037" y="94171"/>
              <a:ext cx="9253752" cy="864832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662165" y="34750"/>
              <a:ext cx="6803198" cy="87618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u="sng" dirty="0">
                <a:latin typeface="NikoshBAN" panose="0200000000000000000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186247" y="11528"/>
            <a:ext cx="6973753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bn-BD" sz="4400" b="1" dirty="0" smtClean="0">
                <a:solidFill>
                  <a:srgbClr val="009900"/>
                </a:solidFill>
                <a:cs typeface="NikoshBAN" pitchFamily="2" charset="0"/>
              </a:rPr>
              <a:t>এটি কোন দেশের মানচিত্র</a:t>
            </a:r>
            <a:r>
              <a:rPr lang="bn-BD" sz="4400" b="1" dirty="0">
                <a:solidFill>
                  <a:srgbClr val="009900"/>
                </a:solidFill>
                <a:cs typeface="NikoshBAN" pitchFamily="2" charset="0"/>
              </a:rPr>
              <a:t>?</a:t>
            </a:r>
            <a:endParaRPr lang="bn-BD" sz="4400" b="1" dirty="0" smtClean="0">
              <a:solidFill>
                <a:srgbClr val="009900"/>
              </a:solidFill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0"/>
            <a:ext cx="12161520" cy="6858000"/>
          </a:xfrm>
          <a:prstGeom prst="roundRect">
            <a:avLst>
              <a:gd name="adj" fmla="val 2797"/>
            </a:avLst>
          </a:prstGeom>
          <a:noFill/>
          <a:ln w="76200" cap="flat" cmpd="thinThick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2" descr="বঙ্গভঙ্গ মানচিত্র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5288" y="774042"/>
            <a:ext cx="7269424" cy="55505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286" l="0" r="598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6292"/>
          <a:stretch/>
        </p:blipFill>
        <p:spPr>
          <a:xfrm>
            <a:off x="4212628" y="1348792"/>
            <a:ext cx="4301973" cy="622444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524000" y="-6659"/>
            <a:ext cx="9409368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bn-BD" sz="4400" b="1" dirty="0" smtClean="0">
                <a:cs typeface="NikoshBAN" pitchFamily="2" charset="0"/>
              </a:rPr>
              <a:t>বৃটিশ আমলে বাংলাদেশ কোন দেশের সাথে ছিল?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37600" y="6584950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8" name="Date Placeholder 1"/>
          <p:cNvSpPr txBox="1">
            <a:spLocks/>
          </p:cNvSpPr>
          <p:nvPr/>
        </p:nvSpPr>
        <p:spPr>
          <a:xfrm>
            <a:off x="8961071" y="65252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9C199E-B345-40BA-95F0-674E30944FEE}" type="datetime1">
              <a:rPr lang="en-US" smtClean="0"/>
              <a:pPr/>
              <a:t>04-Nov-19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4636" y="-26214"/>
            <a:ext cx="12126884" cy="807183"/>
            <a:chOff x="1588037" y="34750"/>
            <a:chExt cx="9253752" cy="924253"/>
          </a:xfrm>
        </p:grpSpPr>
        <p:sp>
          <p:nvSpPr>
            <p:cNvPr id="20" name="Rounded Rectangle 19"/>
            <p:cNvSpPr/>
            <p:nvPr/>
          </p:nvSpPr>
          <p:spPr>
            <a:xfrm>
              <a:off x="1588037" y="94171"/>
              <a:ext cx="9253752" cy="864832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588037" y="34750"/>
              <a:ext cx="9253752" cy="87618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u="sng" dirty="0">
                <a:latin typeface="NikoshBAN" panose="02000000000000000000"/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0" y="0"/>
            <a:ext cx="12161520" cy="6858000"/>
          </a:xfrm>
          <a:prstGeom prst="roundRect">
            <a:avLst>
              <a:gd name="adj" fmla="val 2797"/>
            </a:avLst>
          </a:prstGeom>
          <a:noFill/>
          <a:ln w="76200" cap="flat" cmpd="thinThick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2" descr="বঙ্গভঙ্গ মানচিত্র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5288" y="774042"/>
            <a:ext cx="7269424" cy="55505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286" l="0" r="598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6292"/>
          <a:stretch/>
        </p:blipFill>
        <p:spPr>
          <a:xfrm>
            <a:off x="4212628" y="1348792"/>
            <a:ext cx="4301973" cy="622444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66568" y="-28335"/>
            <a:ext cx="12126884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bn-BD" sz="3600" b="1" dirty="0" smtClean="0">
                <a:cs typeface="NikoshBAN" pitchFamily="2" charset="0"/>
              </a:rPr>
              <a:t>১৯০৫ সালে বাংলাকে আলাদা প্রদেশ করা হয়। ইতিহাসে এটিকে </a:t>
            </a:r>
            <a:r>
              <a:rPr lang="bn-BD" sz="4400" b="1" dirty="0" smtClean="0">
                <a:cs typeface="NikoshBAN" pitchFamily="2" charset="0"/>
              </a:rPr>
              <a:t>কি বলে?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13713" y="3329926"/>
            <a:ext cx="1849901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bn-BD" sz="3600" b="1" dirty="0" smtClean="0">
                <a:cs typeface="NikoshBAN" pitchFamily="2" charset="0"/>
              </a:rPr>
              <a:t>১৯০৫ সাল</a:t>
            </a:r>
            <a:endParaRPr lang="bn-BD" sz="4400" b="1" dirty="0" smtClean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37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0.13424 -0.106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-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936" y="-246792"/>
            <a:ext cx="9628180" cy="73515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286" l="0" r="598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6292"/>
          <a:stretch/>
        </p:blipFill>
        <p:spPr>
          <a:xfrm>
            <a:off x="3733800" y="480572"/>
            <a:ext cx="5867400" cy="8358628"/>
          </a:xfrm>
          <a:prstGeom prst="rect">
            <a:avLst/>
          </a:prstGeom>
        </p:spPr>
      </p:pic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F8D4-6B01-40BA-AE8E-70E3C8195E3C}" type="datetime1">
              <a:rPr lang="en-US" smtClean="0"/>
              <a:t>04-Nov-19</a:t>
            </a:fld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6927" y="0"/>
            <a:ext cx="12154593" cy="1660818"/>
            <a:chOff x="1588037" y="82822"/>
            <a:chExt cx="9253752" cy="876182"/>
          </a:xfrm>
        </p:grpSpPr>
        <p:sp>
          <p:nvSpPr>
            <p:cNvPr id="41" name="Rounded Rectangle 40"/>
            <p:cNvSpPr/>
            <p:nvPr/>
          </p:nvSpPr>
          <p:spPr>
            <a:xfrm>
              <a:off x="1588037" y="94171"/>
              <a:ext cx="9253752" cy="864832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896902" y="82822"/>
              <a:ext cx="6803198" cy="87618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u="sng" dirty="0">
                <a:latin typeface="NikoshBAN" panose="0200000000000000000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106849" y="289524"/>
            <a:ext cx="8174329" cy="95508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 smtClean="0">
                <a:ln/>
                <a:solidFill>
                  <a:srgbClr val="00B0F0"/>
                </a:solidFill>
              </a:rPr>
              <a:t>আজকের বিষয়</a:t>
            </a:r>
            <a:endParaRPr lang="en-US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90526" y="3048000"/>
            <a:ext cx="10287000" cy="148281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cap="none" spc="0" dirty="0" smtClean="0">
                <a:ln>
                  <a:solidFill>
                    <a:srgbClr val="85DFFF"/>
                  </a:solidFill>
                </a:ln>
                <a:solidFill>
                  <a:srgbClr val="FF0000"/>
                </a:solidFill>
                <a:effectLst/>
              </a:rPr>
              <a:t>বঙ্গভঙ্গ</a:t>
            </a:r>
            <a:endParaRPr lang="en-US" sz="5400" b="1" cap="none" spc="0" dirty="0">
              <a:ln>
                <a:solidFill>
                  <a:srgbClr val="85DFFF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0" y="0"/>
            <a:ext cx="12161520" cy="6858000"/>
          </a:xfrm>
          <a:prstGeom prst="roundRect">
            <a:avLst>
              <a:gd name="adj" fmla="val 2797"/>
            </a:avLst>
          </a:prstGeom>
          <a:noFill/>
          <a:ln w="76200" cap="flat" cmpd="thinThick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13425 -0.1060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-530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813" y="0"/>
            <a:ext cx="10017774" cy="682566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37600" y="6584950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8" name="Date Placeholder 1"/>
          <p:cNvSpPr txBox="1">
            <a:spLocks/>
          </p:cNvSpPr>
          <p:nvPr/>
        </p:nvSpPr>
        <p:spPr>
          <a:xfrm>
            <a:off x="8961071" y="65252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9C199E-B345-40BA-95F0-674E30944FEE}" type="datetime1">
              <a:rPr lang="en-US" smtClean="0"/>
              <a:pPr/>
              <a:t>04-Nov-19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2842" y="12397"/>
            <a:ext cx="12108677" cy="765201"/>
            <a:chOff x="1588037" y="82821"/>
            <a:chExt cx="9253752" cy="876182"/>
          </a:xfrm>
        </p:grpSpPr>
        <p:sp>
          <p:nvSpPr>
            <p:cNvPr id="20" name="Rounded Rectangle 19"/>
            <p:cNvSpPr/>
            <p:nvPr/>
          </p:nvSpPr>
          <p:spPr>
            <a:xfrm>
              <a:off x="1588037" y="94171"/>
              <a:ext cx="9253752" cy="864832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896902" y="82821"/>
              <a:ext cx="6803198" cy="87618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u="sng" dirty="0">
                <a:latin typeface="NikoshBAN" panose="0200000000000000000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620303" y="54194"/>
            <a:ext cx="6973753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IN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u="sng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Vertical Scroll 22"/>
          <p:cNvSpPr/>
          <p:nvPr/>
        </p:nvSpPr>
        <p:spPr>
          <a:xfrm>
            <a:off x="762000" y="1280544"/>
            <a:ext cx="10439400" cy="4648200"/>
          </a:xfrm>
          <a:prstGeom prst="verticalScroll">
            <a:avLst>
              <a:gd name="adj" fmla="val 7135"/>
            </a:avLst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bn-BD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বঙ্গভঙ্গের পটভূমি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করতে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বঙ্গভঙ্গের কারণ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বঙ্গভঙ্গের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 ক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রতে পারবে।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বঙ্গভঙ্গ রদের কারণ চিহ্নিত করতে পারবে।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0" y="0"/>
            <a:ext cx="12161520" cy="6858000"/>
          </a:xfrm>
          <a:prstGeom prst="roundRect">
            <a:avLst>
              <a:gd name="adj" fmla="val 2797"/>
            </a:avLst>
          </a:prstGeom>
          <a:noFill/>
          <a:ln w="76200" cap="flat" cmpd="thinThick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49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F8D4-6B01-40BA-AE8E-70E3C8195E3C}" type="datetime1">
              <a:rPr lang="en-US" smtClean="0"/>
              <a:t>04-Nov-19</a:t>
            </a:fld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27708" y="0"/>
            <a:ext cx="12133811" cy="1247220"/>
            <a:chOff x="1588037" y="82822"/>
            <a:chExt cx="9253752" cy="876182"/>
          </a:xfrm>
        </p:grpSpPr>
        <p:sp>
          <p:nvSpPr>
            <p:cNvPr id="41" name="Rounded Rectangle 40"/>
            <p:cNvSpPr/>
            <p:nvPr/>
          </p:nvSpPr>
          <p:spPr>
            <a:xfrm>
              <a:off x="1588037" y="94171"/>
              <a:ext cx="9253752" cy="864832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896902" y="82822"/>
              <a:ext cx="6803198" cy="87618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u="sng" dirty="0">
                <a:latin typeface="NikoshBAN" panose="0200000000000000000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3004049" y="35958"/>
            <a:ext cx="6400334" cy="1143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বঙ্গভঙ্গ সম্পর্কে ভিডিওটি মনযোগ দিয়ে দেখি...</a:t>
            </a:r>
            <a:endParaRPr lang="en-US" sz="5400" b="1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0" y="0"/>
            <a:ext cx="12161520" cy="6858000"/>
          </a:xfrm>
          <a:prstGeom prst="roundRect">
            <a:avLst>
              <a:gd name="adj" fmla="val 2797"/>
            </a:avLst>
          </a:prstGeom>
          <a:noFill/>
          <a:ln w="76200" cap="flat" cmpd="thinThick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hlinkClick r:id="rId4" highlightClick="1"/>
          </p:cNvPr>
          <p:cNvSpPr/>
          <p:nvPr/>
        </p:nvSpPr>
        <p:spPr>
          <a:xfrm>
            <a:off x="3202176" y="6420406"/>
            <a:ext cx="6004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https://www.youtube.com/watch?v=jOBZa1w4ezQ</a:t>
            </a:r>
            <a:endParaRPr lang="en-US" dirty="0"/>
          </a:p>
        </p:txBody>
      </p:sp>
      <p:pic>
        <p:nvPicPr>
          <p:cNvPr id="3" name="videoplayback (10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0200" y="1243012"/>
            <a:ext cx="9353860" cy="554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96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167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39" grpId="0"/>
      <p:bldP spid="39" grpId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F8D4-6B01-40BA-AE8E-70E3C8195E3C}" type="datetime1">
              <a:rPr lang="en-US" smtClean="0"/>
              <a:t>04-Nov-19</a:t>
            </a:fld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38810" y="2273"/>
            <a:ext cx="12122710" cy="1220781"/>
            <a:chOff x="1588037" y="82822"/>
            <a:chExt cx="9253752" cy="876182"/>
          </a:xfrm>
        </p:grpSpPr>
        <p:sp>
          <p:nvSpPr>
            <p:cNvPr id="41" name="Rounded Rectangle 40"/>
            <p:cNvSpPr/>
            <p:nvPr/>
          </p:nvSpPr>
          <p:spPr>
            <a:xfrm>
              <a:off x="1588037" y="94171"/>
              <a:ext cx="9253752" cy="864832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896902" y="82822"/>
              <a:ext cx="6803198" cy="87618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u="sng" dirty="0">
                <a:latin typeface="NikoshBAN" panose="0200000000000000000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3281041" y="155790"/>
            <a:ext cx="5857254" cy="74316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b="1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562600" y="2514600"/>
            <a:ext cx="5124596" cy="51251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</a:t>
            </a: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কে বাংলা ভাগ করেন</a:t>
            </a:r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?</a:t>
            </a:r>
            <a:endParaRPr lang="en-US" sz="4400" b="1" cap="none" spc="0" dirty="0">
              <a:ln>
                <a:solidFill>
                  <a:schemeClr val="tx1"/>
                </a:solidFill>
              </a:ln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24" y="1505813"/>
            <a:ext cx="4478721" cy="44787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5486401" y="3482910"/>
            <a:ext cx="6476999" cy="78884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</a:t>
            </a: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পূর্ব্বঙ্গের রাজধানী</a:t>
            </a:r>
          </a:p>
          <a:p>
            <a:pPr algn="just"/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কোথায় ছিল</a:t>
            </a:r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?</a:t>
            </a:r>
            <a:endParaRPr lang="en-US" sz="4400" b="1" cap="none" spc="0" dirty="0">
              <a:ln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05801" y="1657888"/>
            <a:ext cx="3276599" cy="23778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সময়ঃ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 ৫ মিনিট।</a:t>
            </a:r>
            <a:endParaRPr lang="en-US" sz="4400" b="1" cap="none" spc="0" dirty="0">
              <a:ln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0" y="0"/>
            <a:ext cx="12161520" cy="6858000"/>
          </a:xfrm>
          <a:prstGeom prst="roundRect">
            <a:avLst>
              <a:gd name="adj" fmla="val 2797"/>
            </a:avLst>
          </a:prstGeom>
          <a:noFill/>
          <a:ln w="76200" cap="flat" cmpd="thinThick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562600" y="4744907"/>
            <a:ext cx="6324600" cy="913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</a:t>
            </a: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পশ্চিমবঙ্গের রাজধানী</a:t>
            </a:r>
          </a:p>
          <a:p>
            <a:pPr algn="just"/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কোথায় ছিল</a:t>
            </a:r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?</a:t>
            </a:r>
            <a:endParaRPr lang="en-US" sz="4400" b="1" cap="none" spc="0" dirty="0">
              <a:ln>
                <a:solidFill>
                  <a:schemeClr val="tx1"/>
                </a:solidFill>
              </a:ln>
              <a:effectLst/>
            </a:endParaRPr>
          </a:p>
        </p:txBody>
      </p:sp>
      <p:pic>
        <p:nvPicPr>
          <p:cNvPr id="3" name="Amar Shonar Bangla[2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8600" y="62926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56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9" grpId="0"/>
      <p:bldP spid="39" grpId="1"/>
      <p:bldP spid="45" grpId="0"/>
      <p:bldP spid="15" grpId="0"/>
      <p:bldP spid="18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F8D4-6B01-40BA-AE8E-70E3C8195E3C}" type="datetime1">
              <a:rPr lang="en-US" smtClean="0"/>
              <a:t>04-Nov-19</a:t>
            </a:fld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38810" y="2273"/>
            <a:ext cx="12122710" cy="759727"/>
            <a:chOff x="1588037" y="82822"/>
            <a:chExt cx="9253752" cy="876182"/>
          </a:xfrm>
        </p:grpSpPr>
        <p:sp>
          <p:nvSpPr>
            <p:cNvPr id="41" name="Rounded Rectangle 40"/>
            <p:cNvSpPr/>
            <p:nvPr/>
          </p:nvSpPr>
          <p:spPr>
            <a:xfrm>
              <a:off x="1588037" y="94171"/>
              <a:ext cx="9253752" cy="864832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896902" y="82822"/>
              <a:ext cx="6803198" cy="87618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u="sng" dirty="0">
                <a:latin typeface="NikoshBAN" panose="0200000000000000000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3281041" y="85060"/>
            <a:ext cx="5857254" cy="59415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বঙ্গভঙ্গের কারণ</a:t>
            </a:r>
            <a:endParaRPr lang="en-US" sz="5400" b="1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0" y="0"/>
            <a:ext cx="12161520" cy="6858000"/>
          </a:xfrm>
          <a:prstGeom prst="roundRect">
            <a:avLst>
              <a:gd name="adj" fmla="val 2797"/>
            </a:avLst>
          </a:prstGeom>
          <a:noFill/>
          <a:ln w="76200" cap="flat" cmpd="thinThick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606" y="1398858"/>
            <a:ext cx="4734477" cy="390886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193083" y="1398858"/>
            <a:ext cx="3933833" cy="120086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</a:t>
            </a: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প্রশাসনিক</a:t>
            </a:r>
          </a:p>
          <a:p>
            <a:pPr algn="just"/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কারণ</a:t>
            </a:r>
            <a:endParaRPr lang="en-US" sz="4400" b="1" cap="none" spc="0" dirty="0">
              <a:ln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83138" y="5704771"/>
            <a:ext cx="6476999" cy="78884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</a:t>
            </a: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আর্থ-সামাজিক কারণ</a:t>
            </a:r>
            <a:endParaRPr lang="en-US" sz="4400" b="1" cap="none" spc="0" dirty="0">
              <a:ln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1460196"/>
            <a:ext cx="3415590" cy="127678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indent="-571500" algn="just">
              <a:buFont typeface="Wingdings 2" panose="05020102010507070707" pitchFamily="18" charset="2"/>
              <a:buChar char="l"/>
            </a:pP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রাজনৈতিক</a:t>
            </a:r>
          </a:p>
          <a:p>
            <a:pPr algn="just"/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কারণ</a:t>
            </a:r>
            <a:endParaRPr lang="en-US" sz="4400" b="1" cap="none" spc="0" dirty="0">
              <a:ln>
                <a:solidFill>
                  <a:schemeClr val="tx1"/>
                </a:solidFill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17068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koshBan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340</Words>
  <Application>Microsoft Office PowerPoint</Application>
  <PresentationFormat>Widescreen</PresentationFormat>
  <Paragraphs>112</Paragraphs>
  <Slides>14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NikoshBAN</vt:lpstr>
      <vt:lpstr>NikoshBAN</vt:lpstr>
      <vt:lpstr>Arial</vt:lpstr>
      <vt:lpstr>Calibri</vt:lpstr>
      <vt:lpstr>Times New Roman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Nur Jamal</dc:creator>
  <cp:lastModifiedBy>Nur Jamal</cp:lastModifiedBy>
  <cp:revision>221</cp:revision>
  <dcterms:created xsi:type="dcterms:W3CDTF">2006-08-16T00:00:00Z</dcterms:created>
  <dcterms:modified xsi:type="dcterms:W3CDTF">2019-11-03T20:02:49Z</dcterms:modified>
</cp:coreProperties>
</file>