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1" r:id="rId10"/>
    <p:sldId id="265" r:id="rId11"/>
    <p:sldId id="266" r:id="rId12"/>
    <p:sldId id="267" r:id="rId13"/>
    <p:sldId id="268" r:id="rId14"/>
    <p:sldId id="263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BED52-FEDD-45DC-B282-657F29E6686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4E67A-04A2-41EB-9525-AC6AD9EDC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914400"/>
            <a:ext cx="7802880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1066800"/>
            <a:ext cx="5791200" cy="4572000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1100" i="1" dirty="0" smtClean="0"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bn-IN" sz="1100" dirty="0" smtClean="0">
                <a:latin typeface="Nikosh" pitchFamily="2" charset="0"/>
                <a:cs typeface="Nikosh" pitchFamily="2" charset="0"/>
              </a:rPr>
              <a:t> ক্লাসরুমে  সবাইকে </a:t>
            </a:r>
            <a:r>
              <a:rPr lang="en-US" sz="1100" dirty="0" err="1" smtClean="0">
                <a:latin typeface="Nikosh" pitchFamily="2" charset="0"/>
                <a:cs typeface="Nikosh" pitchFamily="2" charset="0"/>
              </a:rPr>
              <a:t>স্বা</a:t>
            </a:r>
            <a:r>
              <a:rPr lang="bn-IN" sz="1100" dirty="0" smtClean="0">
                <a:latin typeface="Nikosh" pitchFamily="2" charset="0"/>
                <a:cs typeface="Nikosh" pitchFamily="2" charset="0"/>
              </a:rPr>
              <a:t>গতম</a:t>
            </a:r>
            <a:endParaRPr lang="en-US" sz="11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Picture 7" descr="queen_of_sweden_4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895600"/>
            <a:ext cx="24384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267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95400" y="152400"/>
            <a:ext cx="6400800" cy="1447800"/>
          </a:xfrm>
          <a:prstGeom prst="ellipse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নিচের রাশিগুলো দ্বারা কি বোঝায়?  </a:t>
            </a:r>
            <a:endParaRPr lang="en-US" sz="32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752600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5x+4</a:t>
            </a:r>
            <a:endParaRPr lang="en-US" sz="2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133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ii. 1/3(</a:t>
            </a:r>
            <a:r>
              <a:rPr lang="en-US" sz="20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x+y+z</a:t>
            </a:r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2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2514600"/>
            <a:ext cx="1074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iii.3a</a:t>
            </a:r>
            <a:r>
              <a:rPr lang="en-US" sz="28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b</a:t>
            </a:r>
            <a:endParaRPr lang="en-US" sz="2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43000" y="3276600"/>
            <a:ext cx="7772400" cy="990600"/>
            <a:chOff x="1387640" y="3810000"/>
            <a:chExt cx="7299160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1387640" y="3810000"/>
              <a:ext cx="2590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i</a:t>
              </a:r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.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.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এখানে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5x=x</a:t>
              </a:r>
              <a:r>
                <a:rPr lang="bn-IN" sz="2400" dirty="0" smtClean="0">
                  <a:solidFill>
                    <a:schemeClr val="bg1"/>
                  </a:solidFill>
                </a:rPr>
                <a:t>×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5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এবং 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57600" y="3810000"/>
              <a:ext cx="5029200" cy="387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5x+4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দ্বারা বোঝায়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x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এর পাঁচ গুনের সাথে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4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যোগ।   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66800" y="3886201"/>
            <a:ext cx="7924800" cy="830997"/>
            <a:chOff x="1371600" y="4267200"/>
            <a:chExt cx="7543800" cy="755201"/>
          </a:xfrm>
        </p:grpSpPr>
        <p:sp>
          <p:nvSpPr>
            <p:cNvPr id="10" name="Rectangle 9"/>
            <p:cNvSpPr/>
            <p:nvPr/>
          </p:nvSpPr>
          <p:spPr>
            <a:xfrm>
              <a:off x="1371600" y="4267200"/>
              <a:ext cx="3581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ii.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এখানে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1/3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হলো একতৃতীয়াংশ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4267200"/>
              <a:ext cx="4343400" cy="755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ও </a:t>
              </a:r>
              <a:r>
                <a:rPr lang="en-US" sz="24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x+y+z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দ্বারা বোঝায় </a:t>
              </a:r>
              <a:r>
                <a:rPr lang="en-US" sz="24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x,y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ও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z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এর সমষ্টি।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6800" y="56388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iii.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এখানে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3a-b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বিয়োগ।  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a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</a:rPr>
              <a:t>×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3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3a-b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দ্বারা বোঝায়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a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3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গুন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থেকে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b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বিয়োগ।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4724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সুতরাং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1/3(</a:t>
            </a:r>
            <a:r>
              <a:rPr lang="en-US" sz="24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x+y+z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দ্বারা বোঝায় </a:t>
            </a:r>
            <a:r>
              <a:rPr lang="en-US" sz="24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x,y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z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 সমষ্টির একতৃতীয়াংশ</a:t>
            </a:r>
            <a:r>
              <a:rPr lang="bn-IN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 </a:t>
            </a:r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09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এসো আমরা এবার +, -, </a:t>
            </a:r>
            <a:r>
              <a:rPr lang="bn-IN" sz="2800" u="sng" dirty="0" smtClean="0">
                <a:solidFill>
                  <a:schemeClr val="bg1"/>
                </a:solidFill>
              </a:rPr>
              <a:t>×</a:t>
            </a:r>
            <a:r>
              <a:rPr lang="bn-IN" sz="28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÷ চিহ্নের ব্যবহার শিখি</a:t>
            </a:r>
            <a:r>
              <a:rPr lang="en-US" sz="28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:-</a:t>
            </a:r>
            <a:r>
              <a:rPr lang="bn-IN" sz="28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</a:t>
            </a:r>
            <a:endParaRPr lang="en-US" sz="2800" u="sng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8536" y="2438401"/>
            <a:ext cx="6196264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a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দ্বিগুনের সাথে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b 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বিয়োগ কর।  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95601"/>
            <a:ext cx="5715000" cy="838200"/>
            <a:chOff x="1676400" y="2895600"/>
            <a:chExt cx="4419600" cy="1211997"/>
          </a:xfrm>
        </p:grpSpPr>
        <p:sp>
          <p:nvSpPr>
            <p:cNvPr id="4" name="TextBox 3"/>
            <p:cNvSpPr txBox="1"/>
            <p:nvPr/>
          </p:nvSpPr>
          <p:spPr>
            <a:xfrm>
              <a:off x="1676400" y="2895600"/>
              <a:ext cx="441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chemeClr val="bg1"/>
                  </a:solidFill>
                </a:rPr>
                <a:t>এখানে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a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এর দ্বিগুন =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a</a:t>
              </a:r>
              <a:r>
                <a:rPr lang="bn-IN" sz="2400" dirty="0" smtClean="0">
                  <a:solidFill>
                    <a:schemeClr val="bg1"/>
                  </a:solidFill>
                </a:rPr>
                <a:t>×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2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=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2a.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76400" y="3276600"/>
              <a:ext cx="42672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a 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এর দ্বিগুনের সাথে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b 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বিয়োগ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অর্থ্যাৎ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2a-b</a:t>
              </a:r>
              <a:r>
                <a:rPr lang="en-US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.</a:t>
              </a:r>
              <a:r>
                <a:rPr lang="bn-IN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endParaRPr lang="en-US" sz="2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76400" y="38862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ii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x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y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এর যোগফলকে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থেকে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y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এর বিয়োগফল  দ্বারা ভাগ কর ।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76400" y="4724400"/>
            <a:ext cx="5867400" cy="918865"/>
            <a:chOff x="1676400" y="4724400"/>
            <a:chExt cx="5867400" cy="918865"/>
          </a:xfrm>
        </p:grpSpPr>
        <p:sp>
          <p:nvSpPr>
            <p:cNvPr id="7" name="TextBox 6"/>
            <p:cNvSpPr txBox="1"/>
            <p:nvPr/>
          </p:nvSpPr>
          <p:spPr>
            <a:xfrm>
              <a:off x="1676400" y="4724401"/>
              <a:ext cx="3886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এখনে,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x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ও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y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এর  যোগফল হচ্ছে 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 </a:t>
              </a:r>
              <a:endParaRPr lang="en-US" sz="2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4000" y="47244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x+y</a:t>
              </a:r>
              <a:endParaRPr lang="en-US" sz="2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5181600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x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থেকে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y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এর বিয়োগফল  হচ্ছে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x-y.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/>
                <a:t> 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00800" y="4724400"/>
              <a:ext cx="1143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এবং</a:t>
              </a:r>
              <a:endParaRPr lang="en-US" sz="24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76400" y="5638800"/>
            <a:ext cx="3307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নির্ণেয় ভাগফল = </a:t>
            </a:r>
            <a:r>
              <a:rPr lang="en-US" sz="24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x+y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÷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x-y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914400" y="2667000"/>
            <a:ext cx="7162800" cy="1071265"/>
            <a:chOff x="914400" y="2667000"/>
            <a:chExt cx="7162800" cy="1071265"/>
          </a:xfrm>
        </p:grpSpPr>
        <p:sp>
          <p:nvSpPr>
            <p:cNvPr id="4" name="TextBox 3"/>
            <p:cNvSpPr txBox="1"/>
            <p:nvPr/>
          </p:nvSpPr>
          <p:spPr>
            <a:xfrm>
              <a:off x="914400" y="2667000"/>
              <a:ext cx="678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q"/>
              </a:pP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একটি গরুর দাম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x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টাকা এবং একটি খাশির দাম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y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টাকা হলে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,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81200" y="32766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5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টি গরু ও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7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খাশির মোট দাম কত?  </a:t>
              </a:r>
              <a:endParaRPr lang="en-US" sz="2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14400" y="4267199"/>
            <a:ext cx="8077200" cy="1689826"/>
            <a:chOff x="1227224" y="2819400"/>
            <a:chExt cx="6485016" cy="1125662"/>
          </a:xfrm>
        </p:grpSpPr>
        <p:sp>
          <p:nvSpPr>
            <p:cNvPr id="6" name="TextBox 5"/>
            <p:cNvSpPr txBox="1"/>
            <p:nvPr/>
          </p:nvSpPr>
          <p:spPr>
            <a:xfrm>
              <a:off x="1259304" y="2819400"/>
              <a:ext cx="6172200" cy="307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এখানে,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1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টি গরুর দাম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x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টাকা হলে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5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টি গরুর  দাম হবে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 x</a:t>
              </a:r>
              <a:r>
                <a:rPr lang="bn-IN" sz="2400" dirty="0" smtClean="0">
                  <a:solidFill>
                    <a:schemeClr val="bg1"/>
                  </a:solidFill>
                </a:rPr>
                <a:t>×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5= 5x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টাকা ।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43256" y="3276600"/>
              <a:ext cx="6468984" cy="307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আবার, </a:t>
              </a:r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1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টি খাশির দাম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y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টাকা হলে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7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টি খাশির দাম হবে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y</a:t>
              </a:r>
              <a:r>
                <a:rPr lang="bn-IN" sz="2400" dirty="0" smtClean="0">
                  <a:solidFill>
                    <a:schemeClr val="bg1"/>
                  </a:solidFill>
                </a:rPr>
                <a:t>×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7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=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7y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টাকা।  </a:t>
              </a:r>
              <a:endParaRPr lang="en-US" sz="24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27224" y="3637528"/>
              <a:ext cx="6477000" cy="307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অথএব,   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5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টি গরু ও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7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খাশির মোট দাম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(5x+7y)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টাকা  </a:t>
              </a:r>
              <a:endParaRPr lang="en-US" sz="2400" dirty="0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3200400" y="457200"/>
            <a:ext cx="2133600" cy="1066800"/>
          </a:xfrm>
          <a:prstGeom prst="ellipse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81200" y="609600"/>
            <a:ext cx="3733800" cy="838200"/>
          </a:xfrm>
          <a:prstGeom prst="ellipse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48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গাণিতিক প্রক্রিয়া চিহ্নের সাহায্যে প্রকাশ কর এবং পদ সংখ্যা নির্ণয় করঃ  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191000"/>
            <a:ext cx="4328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x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 অর্ধেক থেকে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y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 অর্ধেক বিয়োগ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8831" y="47244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ii. X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9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গুণ হতে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4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বিয়োগ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6626" name="Picture 2" descr="C:\Users\i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8382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95600" y="457200"/>
            <a:ext cx="3352800" cy="91440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133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বীজগণিতীয় প্রতীক কি? </a:t>
            </a:r>
            <a:endParaRPr lang="en-US" sz="28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7432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চলক কাকে বলে?   </a:t>
            </a:r>
            <a:endParaRPr lang="en-US" sz="28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3200400"/>
            <a:ext cx="2967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চলকের বৈশিষ্ট্য কী</a:t>
            </a:r>
            <a:r>
              <a:rPr lang="bn-IN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?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733800"/>
            <a:ext cx="3108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সহগ বলতে কি বোঝ?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4267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7x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 সহগ কত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?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4800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প্রক্রিয়া চিহ্ন কয়টি এবং কি কি? 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304" y="3276601"/>
            <a:ext cx="64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 খাতার দাম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টাকা একটি কলমে দাম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y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টাকা এবং একটি পেন্সিলের দাম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z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টাকা হলে ,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343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(ক)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4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টি খাতা ও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5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টি কলমের মোট দাম কত?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9530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খ)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5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টি খাতা ও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3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টি পেন্সিলের মোট দাম থেকে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6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টি কলমের দাম বাদ দিলে কত  হবে বীজগণিতীয় রাশির মাধ্যমে প্রকাশ করো ।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867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গ)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6x-3y+2z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দ্বারা কী বোঝায়?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x,y,z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এর সাংখ্যিক সহগ কত?      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Picture 7" descr="photo-1533889047878-f68872f7ffe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2400"/>
            <a:ext cx="4904569" cy="2977775"/>
          </a:xfrm>
          <a:prstGeom prst="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  <a:softEdge rad="112500"/>
          </a:effectLst>
        </p:spPr>
      </p:pic>
      <p:sp>
        <p:nvSpPr>
          <p:cNvPr id="10" name="Oval 9"/>
          <p:cNvSpPr/>
          <p:nvPr/>
        </p:nvSpPr>
        <p:spPr>
          <a:xfrm>
            <a:off x="3276600" y="304800"/>
            <a:ext cx="3048000" cy="914400"/>
          </a:xfrm>
          <a:prstGeom prst="ellipse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4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4724400"/>
            <a:ext cx="7315200" cy="1600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7030A0"/>
            </a:solidFill>
          </a:ln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You  should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goodluck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ros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0"/>
            <a:ext cx="11876472" cy="449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0" y="1371600"/>
            <a:ext cx="3962400" cy="15240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3200" dirty="0" smtClean="0">
                <a:ln>
                  <a:solidFill>
                    <a:srgbClr val="00B050"/>
                  </a:solidFill>
                </a:ln>
                <a:latin typeface="Nikosh" pitchFamily="2" charset="0"/>
                <a:cs typeface="Nikosh" pitchFamily="2" charset="0"/>
              </a:rPr>
              <a:t>Thanks</a:t>
            </a:r>
            <a:endParaRPr lang="en-US" sz="3200" dirty="0">
              <a:ln>
                <a:solidFill>
                  <a:srgbClr val="00B050"/>
                </a:solidFill>
              </a:ln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81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IN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ঘুম থেকে উঠে খালি পেটে পানি পান করব।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14600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সহকারি শিক্ষক (গণিত) </a:t>
            </a:r>
          </a:p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আলতাদীঘি স্নাতক মাদরাসা,</a:t>
            </a:r>
            <a:endParaRPr lang="en-US" sz="24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শেরপুর, বগুড়া।</a:t>
            </a:r>
          </a:p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মোবাইল নং-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01728247910</a:t>
            </a:r>
          </a:p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ই-মেইলঃ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delwara1979@gamil.com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896394" y="3810000"/>
            <a:ext cx="3656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05400" y="2514600"/>
            <a:ext cx="3581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শ্রেণিঃ ৬ষ্ঠ 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বিষয়ঃ গণিত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অধ্যায়ঃ ৪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(বীজগণিতীয় রাশি)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সময়ঃ ৪৫ মিনিট </a:t>
            </a:r>
          </a:p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তারিখঃ 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17-09-19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387969" y="381000"/>
            <a:ext cx="25908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11265" name="Picture 1" descr="C:\Users\i\Desktop\69841349_394064228211885_616202999521345536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123" y="640309"/>
            <a:ext cx="1839561" cy="1379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00200" y="4572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a,b,c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,…......</a:t>
            </a:r>
            <a:r>
              <a:rPr lang="bn-IN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এগুলো  কি?</a:t>
            </a:r>
            <a:endParaRPr lang="en-US" sz="32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22098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1,2,3……</a:t>
            </a:r>
            <a:r>
              <a:rPr lang="bn-IN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এগুলো কি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?</a:t>
            </a:r>
            <a:r>
              <a:rPr lang="bn-IN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3810000"/>
            <a:ext cx="3964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x,y,z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……</a:t>
            </a:r>
            <a:r>
              <a:rPr lang="bn-IN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এগুলো কি? </a:t>
            </a:r>
            <a:endParaRPr lang="en-US" sz="32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1295400"/>
            <a:ext cx="3505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অক্ষর বা অক্ষর প্রতীক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2895600"/>
            <a:ext cx="3581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অংক বা সংখ্যা প্রতীক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4572000"/>
            <a:ext cx="6248400" cy="1905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অক্ষর বা অক্ষর প্রতীক </a:t>
            </a:r>
          </a:p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 যা দ্বারা  জানা বা অজানা সংখ্যা বা রাশিকে প্রকাশ করা হয়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 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600200" y="1066800"/>
            <a:ext cx="5257800" cy="1676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44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990600" y="4038600"/>
            <a:ext cx="7543800" cy="1676400"/>
          </a:xfrm>
          <a:prstGeom prst="cub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" pitchFamily="2" charset="0"/>
                <a:cs typeface="Nikosh" pitchFamily="2" charset="0"/>
              </a:rPr>
              <a:t>বীজগণিতীয় প্রতীক,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চলক ও সহগ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2438400" y="457200"/>
            <a:ext cx="4114800" cy="838200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" pitchFamily="2" charset="0"/>
                <a:cs typeface="Nikosh" pitchFamily="2" charset="0"/>
              </a:rPr>
              <a:t>শিখনফল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2472" y="2209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  <a:sym typeface="Wingdings"/>
              </a:rPr>
              <a:t>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 শেষে শিক্ষার্থীরা যা শিখবেঃ </a:t>
            </a:r>
            <a:endParaRPr lang="en-US" sz="28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41910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 বা একাধিক চলক দ্বারা রাশি গঠন করতে পারবে</a:t>
            </a:r>
            <a:r>
              <a:rPr lang="bn-IN" sz="2400" dirty="0" smtClean="0">
                <a:solidFill>
                  <a:schemeClr val="bg1"/>
                </a:solidFill>
              </a:rPr>
              <a:t>।</a:t>
            </a:r>
            <a:r>
              <a:rPr lang="bn-IN" sz="2400" dirty="0" smtClean="0"/>
              <a:t> 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4724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বীজগণিতীয় প্রতীক, চলক, সহগ ব্যবহার করে গাণিতিক সমস্যা সমাধান করতে পারবে।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3048000"/>
            <a:ext cx="5908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বীজগণিতীয় প্রতীক,চলক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ও সহগ কি তা বলতে  পারবে</a:t>
            </a:r>
            <a:r>
              <a:rPr lang="bn-IN" sz="2400" dirty="0" smtClean="0">
                <a:solidFill>
                  <a:schemeClr val="bg1"/>
                </a:solidFill>
              </a:rPr>
              <a:t>।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600200" y="3581400"/>
            <a:ext cx="5115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বীজগণিতীয় রাশি ও পদ কি তা বলতে পারবে । </a:t>
            </a:r>
            <a:r>
              <a:rPr lang="bn-IN" sz="2400" dirty="0" smtClean="0">
                <a:solidFill>
                  <a:schemeClr val="bg1"/>
                </a:solidFill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1" grpId="0"/>
      <p:bldP spid="12" grpId="0"/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124200" y="304800"/>
            <a:ext cx="2286000" cy="1143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 ban"/>
                <a:cs typeface="Nikosh" pitchFamily="2" charset="0"/>
              </a:rPr>
              <a:t>লক্ষ্য করি </a:t>
            </a:r>
            <a:endParaRPr lang="en-US" sz="3600" dirty="0">
              <a:solidFill>
                <a:schemeClr val="bg1"/>
              </a:solidFill>
              <a:latin typeface="Nikosh ban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676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বীজগণিতীয় প্রতীকঃ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A-Z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পর্যন্ত অক্ষর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2133600"/>
            <a:ext cx="533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চলকঃ</a:t>
            </a:r>
            <a:r>
              <a:rPr lang="bn-IN" sz="24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বীজগণিতে অজ্ঞাত রাশি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 অক্ষর প্রতীককে চলক বলে।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x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চলকের একটি উদাহরণ</a:t>
            </a:r>
            <a:r>
              <a:rPr lang="bn-IN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 </a:t>
            </a:r>
            <a:endParaRPr lang="en-US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276600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চলক এমন একটা প্রতীক যার মানের পরিবর্তন হয়</a:t>
            </a:r>
            <a:r>
              <a:rPr lang="bn-IN" sz="2400" dirty="0" smtClean="0">
                <a:solidFill>
                  <a:schemeClr val="bg1"/>
                </a:solidFill>
              </a:rPr>
              <a:t>।</a:t>
            </a: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19200" y="2895600"/>
            <a:ext cx="2496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চলকের মান নির্দিষ্ট নয় ।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3657600"/>
            <a:ext cx="365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চলক বিভিন্ন মান ধারণ করতে পারে।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3962400"/>
            <a:ext cx="6934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সহগঃ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কোন বীজগাণিতীক একপদী রাশিতে চলকের সাথে কোন সংখ্যা 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গুণক হিসাবে যুক্ত থাকলে তখন ঐ গুণককে রাশিটির সাংখিক সহগ বা সহগ বলে।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95400" y="51816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chemeClr val="bg1"/>
                </a:solidFill>
              </a:rPr>
              <a:t>যেমনঃ </a:t>
            </a:r>
            <a:r>
              <a:rPr lang="en-US" sz="2000" dirty="0" smtClean="0">
                <a:solidFill>
                  <a:schemeClr val="bg1"/>
                </a:solidFill>
              </a:rPr>
              <a:t>5×X = 5X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1905000" y="5486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2286000" y="5715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2750780" y="5631220"/>
            <a:ext cx="381000" cy="91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>
            <a:off x="3086100" y="55245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24000" y="5715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গুণক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209800" y="586740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429000" y="5791200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চলক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743200" y="586740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সহগ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0" grpId="0"/>
      <p:bldP spid="11" grpId="0"/>
      <p:bldP spid="13" grpId="0"/>
      <p:bldP spid="14" grpId="0"/>
      <p:bldP spid="37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200400" y="304800"/>
            <a:ext cx="3048000" cy="838200"/>
          </a:xfrm>
          <a:prstGeom prst="ellipse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প্রক্রিয়া চিহ্ন </a:t>
            </a:r>
            <a:endParaRPr lang="en-US" sz="32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752600"/>
            <a:ext cx="3200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(+) প্লাস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1676400"/>
            <a:ext cx="23622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(-) মাইনাস 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2895600"/>
            <a:ext cx="34290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bn-IN" sz="2400" dirty="0" smtClean="0">
                <a:solidFill>
                  <a:schemeClr val="bg1"/>
                </a:solidFill>
              </a:rPr>
              <a:t>×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)মাল্টিপ্লিকেশন(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.)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ইন্টু বা ডট।  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2895600"/>
            <a:ext cx="26670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÷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ডিভিশন  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4114800"/>
            <a:ext cx="1828800" cy="457200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" pitchFamily="2" charset="0"/>
                <a:cs typeface="Nikosh" pitchFamily="2" charset="0"/>
              </a:rPr>
              <a:t>বীজগণিতীয় গুন 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5105400"/>
            <a:ext cx="2209800" cy="52322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</a:rPr>
              <a:t>+ × +=+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5105400"/>
            <a:ext cx="1875835" cy="52322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</a:rPr>
              <a:t>+×- = -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5105400"/>
            <a:ext cx="1981200" cy="584775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</a:rPr>
              <a:t>-×-=+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6019800"/>
            <a:ext cx="2438400" cy="584775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1"/>
                </a:solidFill>
              </a:rPr>
              <a:t>-× += -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22860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34400" y="22860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524000" y="914400"/>
            <a:ext cx="5334000" cy="1138773"/>
            <a:chOff x="1524000" y="914400"/>
            <a:chExt cx="5334000" cy="1138773"/>
          </a:xfrm>
        </p:grpSpPr>
        <p:sp>
          <p:nvSpPr>
            <p:cNvPr id="3" name="TextBox 2"/>
            <p:cNvSpPr txBox="1"/>
            <p:nvPr/>
          </p:nvSpPr>
          <p:spPr>
            <a:xfrm>
              <a:off x="1524000" y="914400"/>
              <a:ext cx="533400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u="sng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বীজগণিতীয় রাশিঃ-</a:t>
              </a:r>
              <a:r>
                <a:rPr lang="bn-IN" sz="2400" u="sng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প্রক্রিয়া</a:t>
              </a:r>
              <a:r>
                <a:rPr lang="bn-IN" sz="2400" u="sng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চিহ্ন ও সংখ্যা সূচক প্রতীক </a:t>
              </a:r>
            </a:p>
            <a:p>
              <a:r>
                <a:rPr lang="bn-IN" sz="24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এর অর্থবোধক সংযোগ বা বিন্যাসকে বীজগণিতীয় রাশি </a:t>
              </a:r>
            </a:p>
            <a:p>
              <a:r>
                <a:rPr lang="bn-IN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বলা হয়। যেমনঃ-   </a:t>
              </a:r>
              <a:r>
                <a:rPr lang="bn-IN" sz="2000" dirty="0" smtClean="0">
                  <a:latin typeface="Nikosh" pitchFamily="2" charset="0"/>
                  <a:cs typeface="Nikosh" pitchFamily="2" charset="0"/>
                </a:rPr>
                <a:t> </a:t>
              </a:r>
              <a:endParaRPr lang="en-US" sz="20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95600" y="1600200"/>
              <a:ext cx="13115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4a</a:t>
              </a:r>
              <a:r>
                <a:rPr lang="bn-IN" sz="2000" dirty="0" smtClean="0">
                  <a:solidFill>
                    <a:schemeClr val="bg1"/>
                  </a:solidFill>
                </a:rPr>
                <a:t>×</a:t>
              </a:r>
              <a:r>
                <a:rPr lang="en-US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b+8y,</a:t>
              </a:r>
              <a:endParaRPr lang="en-US" sz="20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7200" y="1600200"/>
              <a:ext cx="8803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9m-n,</a:t>
              </a:r>
              <a:endParaRPr lang="en-US" sz="20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57800" y="1600200"/>
              <a:ext cx="1527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2x</a:t>
              </a:r>
              <a:r>
                <a:rPr lang="bn-IN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÷ </a:t>
              </a:r>
              <a:r>
                <a:rPr lang="en-US" sz="2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3c+5z</a:t>
              </a:r>
              <a:endParaRPr lang="en-US" sz="20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24000" y="2057400"/>
            <a:ext cx="5181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পদঃ</a:t>
            </a:r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-বীজগণিতীয় রাশির যে অংশ যোগ(+) ও বিয়োগ(-) চিহ্ন দ্বারা সংযুক্ত থাকে তাদের প্রত্যেকটিকে </a:t>
            </a:r>
          </a:p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ঐ রাশির পদ বলা হয়।  যেমনঃ- 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657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5x</a:t>
            </a:r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+</a:t>
            </a:r>
            <a:r>
              <a:rPr lang="en-US" sz="20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2y÷c</a:t>
            </a:r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+</a:t>
            </a:r>
            <a:r>
              <a:rPr lang="en-US" sz="20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8a</a:t>
            </a:r>
            <a:r>
              <a:rPr lang="bn-IN" sz="2000" u="sng" dirty="0" smtClean="0">
                <a:solidFill>
                  <a:schemeClr val="bg1"/>
                </a:solidFill>
              </a:rPr>
              <a:t>×</a:t>
            </a:r>
            <a:r>
              <a:rPr lang="en-US" sz="20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2y 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en-US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4a</a:t>
            </a:r>
            <a:r>
              <a:rPr lang="bn-IN" sz="20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÷ </a:t>
            </a:r>
            <a:r>
              <a:rPr lang="en-US" sz="2000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3</a:t>
            </a:r>
          </a:p>
          <a:p>
            <a:endParaRPr lang="en-US" sz="2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426720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১ম পদ </a:t>
            </a:r>
            <a:r>
              <a:rPr lang="bn-IN" sz="20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828800" y="4114800"/>
            <a:ext cx="304800" cy="152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438400" y="4191000"/>
            <a:ext cx="381000" cy="76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0" y="4267200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২য়পদ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4267200"/>
            <a:ext cx="69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৩য়পদ</a:t>
            </a:r>
            <a:r>
              <a:rPr lang="bn-IN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3162300" y="4152900"/>
            <a:ext cx="304800" cy="76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191000" y="4114800"/>
            <a:ext cx="304800" cy="152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38600" y="4267200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৪র্থপদ</a:t>
            </a:r>
            <a:r>
              <a:rPr lang="bn-IN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4724400"/>
            <a:ext cx="4958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অর্থাৎ পদ আলাদা করতে হবে + ও – চিহ্ন দিয়ে।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8" grpId="0"/>
      <p:bldP spid="22" grpId="0"/>
      <p:bldP spid="2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2667000" y="304800"/>
            <a:ext cx="3962400" cy="1219200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একক কাজ </a:t>
            </a:r>
            <a:endParaRPr lang="en-US" sz="4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505200"/>
            <a:ext cx="7162800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প্রক্রিয়া চিহ্ন (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+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×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÷</a:t>
            </a:r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 ব্যবহার করে একটি </a:t>
            </a:r>
          </a:p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বীজগণিতীয় রাশি তৈরি কর এবং রাশিটির পদ </a:t>
            </a:r>
          </a:p>
          <a:p>
            <a:pPr algn="ctr"/>
            <a:r>
              <a:rPr lang="bn-IN" sz="2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সংখ্যা নির্ণয় কর।  </a:t>
            </a:r>
            <a:endParaRPr lang="en-US" sz="28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1309</TotalTime>
  <Words>744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Apex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</dc:creator>
  <cp:lastModifiedBy>i</cp:lastModifiedBy>
  <cp:revision>245</cp:revision>
  <dcterms:created xsi:type="dcterms:W3CDTF">2006-08-16T00:00:00Z</dcterms:created>
  <dcterms:modified xsi:type="dcterms:W3CDTF">2019-11-04T16:28:55Z</dcterms:modified>
</cp:coreProperties>
</file>