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  <p:sldMasterId id="2147483876" r:id="rId2"/>
    <p:sldMasterId id="2147483924" r:id="rId3"/>
  </p:sldMasterIdLst>
  <p:notesMasterIdLst>
    <p:notesMasterId r:id="rId23"/>
  </p:notesMasterIdLst>
  <p:sldIdLst>
    <p:sldId id="276" r:id="rId4"/>
    <p:sldId id="261" r:id="rId5"/>
    <p:sldId id="260" r:id="rId6"/>
    <p:sldId id="262" r:id="rId7"/>
    <p:sldId id="264" r:id="rId8"/>
    <p:sldId id="270" r:id="rId9"/>
    <p:sldId id="265" r:id="rId10"/>
    <p:sldId id="271" r:id="rId11"/>
    <p:sldId id="256" r:id="rId12"/>
    <p:sldId id="272" r:id="rId13"/>
    <p:sldId id="258" r:id="rId14"/>
    <p:sldId id="269" r:id="rId15"/>
    <p:sldId id="274" r:id="rId16"/>
    <p:sldId id="266" r:id="rId17"/>
    <p:sldId id="259" r:id="rId18"/>
    <p:sldId id="268" r:id="rId19"/>
    <p:sldId id="273" r:id="rId20"/>
    <p:sldId id="275" r:id="rId21"/>
    <p:sldId id="26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2F5D9"/>
    <a:srgbClr val="41EB55"/>
    <a:srgbClr val="2FDAF1"/>
    <a:srgbClr val="FFFF99"/>
    <a:srgbClr val="000099"/>
    <a:srgbClr val="FEAEEF"/>
    <a:srgbClr val="CCFFFF"/>
    <a:srgbClr val="FBBFA7"/>
    <a:srgbClr val="EEF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26" d="100"/>
          <a:sy n="26" d="100"/>
        </p:scale>
        <p:origin x="158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E111B-4919-439E-9C48-515E11136EB3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5DB86-F1FC-457B-AAB0-BCD4CB9DA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81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77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95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2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0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718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17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63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80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05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5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821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29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23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72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003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354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919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399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757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513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26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957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0138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161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3697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315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2155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5093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488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2012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641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5139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7990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1892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981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6320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6192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3357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769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16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1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2F115AA-9975-470E-99F6-D58482217950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0C0F381-EAD3-4924-9B98-16E65631A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0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fif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7" Type="http://schemas.openxmlformats.org/officeDocument/2006/relationships/image" Target="../media/image26.jpg"/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fif"/><Relationship Id="rId5" Type="http://schemas.openxmlformats.org/officeDocument/2006/relationships/image" Target="../media/image24.jpg"/><Relationship Id="rId4" Type="http://schemas.openxmlformats.org/officeDocument/2006/relationships/image" Target="../media/image23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fif"/><Relationship Id="rId7" Type="http://schemas.openxmlformats.org/officeDocument/2006/relationships/image" Target="../media/image30.gi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fif"/><Relationship Id="rId7" Type="http://schemas.openxmlformats.org/officeDocument/2006/relationships/image" Target="../media/image34.jpg"/><Relationship Id="rId2" Type="http://schemas.openxmlformats.org/officeDocument/2006/relationships/image" Target="../media/image31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33.jp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4.jpg"/><Relationship Id="rId4" Type="http://schemas.openxmlformats.org/officeDocument/2006/relationships/image" Target="../media/image3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25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AEE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FEAEE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67" y="2191461"/>
            <a:ext cx="3750329" cy="42686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58588" y="993329"/>
            <a:ext cx="5298141" cy="58477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1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  <a:endParaRPr lang="en-US" sz="1400" b="1" dirty="0">
              <a:ln w="6600">
                <a:solidFill>
                  <a:schemeClr val="accent2"/>
                </a:solidFill>
                <a:prstDash val="solid"/>
              </a:ln>
              <a:solidFill>
                <a:sysClr val="windowText" lastClr="00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4618" y="2024260"/>
            <a:ext cx="5298141" cy="58477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1400" b="1" dirty="0" smtClean="0">
                <a:ln w="66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Hello!</a:t>
            </a:r>
          </a:p>
          <a:p>
            <a:r>
              <a:rPr lang="en-US" sz="1400" b="1" dirty="0" smtClean="0">
                <a:ln w="66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are you today</a:t>
            </a:r>
            <a:r>
              <a:rPr lang="en-US" sz="1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14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776" y="2916572"/>
            <a:ext cx="3488787" cy="33763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681" y="2024260"/>
            <a:ext cx="3750329" cy="426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51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19084" y="1826057"/>
            <a:ext cx="4570410" cy="769441"/>
          </a:xfrm>
          <a:prstGeom prst="rect">
            <a:avLst/>
          </a:prstGeom>
        </p:spPr>
        <p:txBody>
          <a:bodyPr wrap="square">
            <a:spAutoFit/>
            <a:scene3d>
              <a:camera prst="obliqueTopLeft"/>
              <a:lightRig rig="threePt" dir="t"/>
            </a:scene3d>
          </a:bodyPr>
          <a:lstStyle/>
          <a:p>
            <a:r>
              <a:rPr lang="en-US" sz="4400" baseline="30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Yu Mincho" panose="020B0400000000000000" pitchFamily="18" charset="-128"/>
              </a:rPr>
              <a:t>Teacher’s Introduction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57877" y="2870171"/>
            <a:ext cx="6096000" cy="1569660"/>
          </a:xfrm>
          <a:prstGeom prst="rect">
            <a:avLst/>
          </a:prstGeom>
        </p:spPr>
        <p:txBody>
          <a:bodyPr>
            <a:spAutoFit/>
            <a:scene3d>
              <a:camera prst="obliqueTopLef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baseline="30000" dirty="0" err="1">
                <a:ln/>
                <a:solidFill>
                  <a:srgbClr val="002060"/>
                </a:solidFill>
                <a:latin typeface="Century Gothic" panose="020B0502020202020204" pitchFamily="34" charset="0"/>
                <a:ea typeface="Yu Mincho" panose="020B0400000000000000" pitchFamily="18" charset="-128"/>
              </a:rPr>
              <a:t>Inoon</a:t>
            </a:r>
            <a:r>
              <a:rPr lang="en-US" sz="3600" b="1" baseline="30000" dirty="0">
                <a:ln/>
                <a:solidFill>
                  <a:srgbClr val="002060"/>
                </a:solidFill>
                <a:latin typeface="Century Gothic" panose="020B0502020202020204" pitchFamily="34" charset="0"/>
                <a:ea typeface="Yu Mincho" panose="020B0400000000000000" pitchFamily="18" charset="-128"/>
              </a:rPr>
              <a:t> </a:t>
            </a:r>
            <a:r>
              <a:rPr lang="en-US" sz="3600" b="1" baseline="30000" dirty="0" err="1">
                <a:ln/>
                <a:solidFill>
                  <a:srgbClr val="002060"/>
                </a:solidFill>
                <a:latin typeface="Century Gothic" panose="020B0502020202020204" pitchFamily="34" charset="0"/>
                <a:ea typeface="Yu Mincho" panose="020B0400000000000000" pitchFamily="18" charset="-128"/>
              </a:rPr>
              <a:t>Nahar</a:t>
            </a:r>
            <a:endParaRPr lang="en-US" sz="3600" b="1" baseline="30000" dirty="0">
              <a:ln/>
              <a:solidFill>
                <a:srgbClr val="002060"/>
              </a:solidFill>
              <a:latin typeface="Century Gothic" panose="020B0502020202020204" pitchFamily="34" charset="0"/>
              <a:ea typeface="Yu Mincho" panose="020B0400000000000000" pitchFamily="18" charset="-128"/>
            </a:endParaRPr>
          </a:p>
          <a:p>
            <a:r>
              <a:rPr lang="en-US" sz="3600" b="1" baseline="30000" dirty="0">
                <a:ln/>
                <a:solidFill>
                  <a:srgbClr val="002060"/>
                </a:solidFill>
                <a:latin typeface="Century Gothic" panose="020B0502020202020204" pitchFamily="34" charset="0"/>
                <a:ea typeface="Yu Mincho" panose="020B0400000000000000" pitchFamily="18" charset="-128"/>
              </a:rPr>
              <a:t>Assistant teacher</a:t>
            </a:r>
          </a:p>
          <a:p>
            <a:r>
              <a:rPr lang="en-US" sz="3600" b="1" baseline="30000" dirty="0" err="1">
                <a:ln/>
                <a:solidFill>
                  <a:srgbClr val="002060"/>
                </a:solidFill>
                <a:latin typeface="Century Gothic" panose="020B0502020202020204" pitchFamily="34" charset="0"/>
                <a:ea typeface="Yu Mincho" panose="020B0400000000000000" pitchFamily="18" charset="-128"/>
              </a:rPr>
              <a:t>Haturpara</a:t>
            </a:r>
            <a:r>
              <a:rPr lang="en-US" sz="3600" b="1" baseline="30000" dirty="0">
                <a:ln/>
                <a:solidFill>
                  <a:srgbClr val="002060"/>
                </a:solidFill>
                <a:latin typeface="Century Gothic" panose="020B0502020202020204" pitchFamily="34" charset="0"/>
                <a:ea typeface="Yu Mincho" panose="020B0400000000000000" pitchFamily="18" charset="-128"/>
              </a:rPr>
              <a:t> </a:t>
            </a:r>
            <a:r>
              <a:rPr lang="en-US" sz="3600" b="1" baseline="30000" dirty="0" smtClean="0">
                <a:ln/>
                <a:solidFill>
                  <a:srgbClr val="002060"/>
                </a:solidFill>
                <a:latin typeface="Century Gothic" panose="020B0502020202020204" pitchFamily="34" charset="0"/>
                <a:ea typeface="Yu Mincho" panose="020B0400000000000000" pitchFamily="18" charset="-128"/>
              </a:rPr>
              <a:t> government </a:t>
            </a:r>
            <a:r>
              <a:rPr lang="en-US" sz="3600" b="1" baseline="30000" dirty="0">
                <a:ln/>
                <a:solidFill>
                  <a:srgbClr val="002060"/>
                </a:solidFill>
                <a:latin typeface="Century Gothic" panose="020B0502020202020204" pitchFamily="34" charset="0"/>
                <a:ea typeface="Yu Mincho" panose="020B0400000000000000" pitchFamily="18" charset="-128"/>
              </a:rPr>
              <a:t>primary school,</a:t>
            </a:r>
          </a:p>
          <a:p>
            <a:r>
              <a:rPr lang="en-US" sz="3600" b="1" baseline="30000" dirty="0" err="1">
                <a:ln/>
                <a:solidFill>
                  <a:srgbClr val="002060"/>
                </a:solidFill>
                <a:latin typeface="Times New Roman" panose="02020603050405020304" pitchFamily="18" charset="0"/>
                <a:ea typeface="Yu Mincho" panose="020B0400000000000000" pitchFamily="18" charset="-128"/>
              </a:rPr>
              <a:t>Kahaloo</a:t>
            </a:r>
            <a:r>
              <a:rPr lang="en-US" sz="3600" b="1" baseline="30000" dirty="0" smtClean="0">
                <a:ln/>
                <a:solidFill>
                  <a:srgbClr val="002060"/>
                </a:solidFill>
                <a:latin typeface="Century Gothic" panose="020B0502020202020204" pitchFamily="34" charset="0"/>
                <a:ea typeface="Yu Mincho" panose="020B0400000000000000" pitchFamily="18" charset="-128"/>
              </a:rPr>
              <a:t>, </a:t>
            </a:r>
            <a:r>
              <a:rPr lang="en-US" sz="3600" b="1" baseline="30000" dirty="0" err="1" smtClean="0">
                <a:ln/>
                <a:solidFill>
                  <a:srgbClr val="002060"/>
                </a:solidFill>
                <a:latin typeface="Times New Roman" panose="02020603050405020304" pitchFamily="18" charset="0"/>
                <a:ea typeface="Yu Mincho" panose="020B0400000000000000" pitchFamily="18" charset="-128"/>
              </a:rPr>
              <a:t>Bogura</a:t>
            </a:r>
            <a:r>
              <a:rPr lang="en-US" sz="3600" b="1" baseline="30000" dirty="0">
                <a:ln/>
                <a:solidFill>
                  <a:srgbClr val="002060"/>
                </a:solidFill>
                <a:latin typeface="Century Gothic" panose="020B0502020202020204" pitchFamily="34" charset="0"/>
                <a:ea typeface="Yu Mincho" panose="020B0400000000000000" pitchFamily="18" charset="-128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33965" y="973231"/>
            <a:ext cx="2078970" cy="58847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99" y="973231"/>
            <a:ext cx="1647387" cy="58847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741" y="4774240"/>
            <a:ext cx="7624483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3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857">
              <a:srgbClr val="FEAEEF"/>
            </a:gs>
            <a:gs pos="15939">
              <a:srgbClr val="00FFFF"/>
            </a:gs>
            <a:gs pos="58386">
              <a:schemeClr val="accent3">
                <a:lumMod val="40000"/>
                <a:lumOff val="60000"/>
              </a:schemeClr>
            </a:gs>
            <a:gs pos="0">
              <a:srgbClr val="FFFF00"/>
            </a:gs>
            <a:gs pos="74000">
              <a:srgbClr val="22CECE"/>
            </a:gs>
            <a:gs pos="83000">
              <a:srgbClr val="EEFDA5"/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246751" y="2211159"/>
            <a:ext cx="2288485" cy="300045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2070845" y="1928771"/>
            <a:ext cx="38630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aseline="30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Yu Mincho" panose="020B0400000000000000" pitchFamily="18" charset="-128"/>
              </a:rPr>
              <a:t>Lesson’s Introduction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70844" y="2823882"/>
            <a:ext cx="532055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aseline="30000" dirty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Yu Mincho" panose="020B0400000000000000" pitchFamily="18" charset="-128"/>
                <a:cs typeface="Times New Roman" panose="02020603050405020304" pitchFamily="18" charset="0"/>
              </a:rPr>
              <a:t>Subject: English</a:t>
            </a:r>
          </a:p>
          <a:p>
            <a:r>
              <a:rPr lang="en-US" sz="4000" baseline="30000" dirty="0" smtClean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Yu Mincho" panose="020B0400000000000000" pitchFamily="18" charset="-128"/>
                <a:cs typeface="Times New Roman" panose="02020603050405020304" pitchFamily="18" charset="0"/>
              </a:rPr>
              <a:t>Class : Four</a:t>
            </a:r>
            <a:endParaRPr lang="en-US" sz="4000" baseline="30000" dirty="0">
              <a:ln w="0"/>
              <a:solidFill>
                <a:srgbClr val="0000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Yu Mincho" panose="020B0400000000000000" pitchFamily="18" charset="-128"/>
              <a:cs typeface="Times New Roman" panose="02020603050405020304" pitchFamily="18" charset="0"/>
            </a:endParaRPr>
          </a:p>
          <a:p>
            <a:r>
              <a:rPr lang="en-US" sz="4000" baseline="30000" dirty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Yu Mincho" panose="020B0400000000000000" pitchFamily="18" charset="-128"/>
                <a:cs typeface="Times New Roman" panose="02020603050405020304" pitchFamily="18" charset="0"/>
              </a:rPr>
              <a:t>Unite: </a:t>
            </a:r>
            <a:r>
              <a:rPr lang="en-US" sz="4000" baseline="30000" dirty="0" smtClean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Yu Mincho" panose="020B0400000000000000" pitchFamily="18" charset="-128"/>
                <a:cs typeface="Times New Roman" panose="02020603050405020304" pitchFamily="18" charset="0"/>
              </a:rPr>
              <a:t>39</a:t>
            </a:r>
            <a:endParaRPr lang="en-US" sz="4000" baseline="30000" dirty="0">
              <a:ln w="0"/>
              <a:solidFill>
                <a:srgbClr val="0000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Yu Mincho" panose="020B0400000000000000" pitchFamily="18" charset="-128"/>
              <a:cs typeface="Times New Roman" panose="02020603050405020304" pitchFamily="18" charset="0"/>
            </a:endParaRPr>
          </a:p>
          <a:p>
            <a:r>
              <a:rPr lang="en-US" sz="4000" baseline="30000" dirty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Yu Mincho" panose="020B0400000000000000" pitchFamily="18" charset="-128"/>
                <a:cs typeface="Times New Roman" panose="02020603050405020304" pitchFamily="18" charset="0"/>
              </a:rPr>
              <a:t>Lesson: 1</a:t>
            </a:r>
          </a:p>
          <a:p>
            <a:r>
              <a:rPr lang="en-US" sz="4000" baseline="30000" dirty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Yu Mincho" panose="020B0400000000000000" pitchFamily="18" charset="-128"/>
                <a:cs typeface="Times New Roman" panose="02020603050405020304" pitchFamily="18" charset="0"/>
              </a:rPr>
              <a:t>Lesson part</a:t>
            </a:r>
            <a:r>
              <a:rPr lang="en-US" sz="4000" baseline="30000" dirty="0" smtClean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Yu Mincho" panose="020B0400000000000000" pitchFamily="18" charset="-128"/>
                <a:cs typeface="Times New Roman" panose="02020603050405020304" pitchFamily="18" charset="0"/>
              </a:rPr>
              <a:t>:  Occupations (A,B,C)</a:t>
            </a:r>
            <a:endParaRPr lang="en-US" sz="4000" baseline="30000" dirty="0">
              <a:ln w="0"/>
              <a:solidFill>
                <a:srgbClr val="0000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Yu Mincho" panose="020B0400000000000000" pitchFamily="18" charset="-128"/>
              <a:cs typeface="Times New Roman" panose="02020603050405020304" pitchFamily="18" charset="0"/>
            </a:endParaRPr>
          </a:p>
          <a:p>
            <a:r>
              <a:rPr lang="en-US" sz="4000" baseline="30000" dirty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Yu Mincho" panose="020B0400000000000000" pitchFamily="18" charset="-128"/>
                <a:cs typeface="Times New Roman" panose="02020603050405020304" pitchFamily="18" charset="0"/>
              </a:rPr>
              <a:t>Time: 40 min</a:t>
            </a:r>
          </a:p>
        </p:txBody>
      </p:sp>
    </p:spTree>
    <p:extLst>
      <p:ext uri="{BB962C8B-B14F-4D97-AF65-F5344CB8AC3E}">
        <p14:creationId xmlns:p14="http://schemas.microsoft.com/office/powerpoint/2010/main" val="82032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5387" y="2111188"/>
            <a:ext cx="9749117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relaxedInset"/>
            </a:sp3d>
          </a:bodyPr>
          <a:lstStyle/>
          <a:p>
            <a:r>
              <a:rPr lang="en-US" sz="2800" b="1" dirty="0" smtClean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3.1.1 To ask and answer simple WH  questions.</a:t>
            </a:r>
            <a:r>
              <a:rPr lang="en-US" sz="2800" b="1" dirty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.(Speaking</a:t>
            </a:r>
            <a:r>
              <a:rPr lang="en-US" sz="2800" b="1" dirty="0" smtClean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800" b="1" dirty="0" smtClean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6.2.1 </a:t>
            </a:r>
            <a:r>
              <a:rPr lang="en-US" sz="2800" b="1" dirty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b="1" dirty="0" smtClean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 about people, objects, events etc.(Speaking)</a:t>
            </a:r>
          </a:p>
          <a:p>
            <a:r>
              <a:rPr lang="en-US" sz="2800" b="1" dirty="0" smtClean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1.4.1 Read words, phrases and sentences in the text.(Reading)</a:t>
            </a:r>
          </a:p>
          <a:p>
            <a:r>
              <a:rPr lang="en-US" sz="2800" b="1" dirty="0" smtClean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3.1.1 Write </a:t>
            </a:r>
            <a:r>
              <a:rPr lang="en-US" sz="2800" b="1" dirty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words, phrases and sentences </a:t>
            </a:r>
            <a:r>
              <a:rPr lang="en-US" sz="2800" b="1" dirty="0" smtClean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non-cursive capital and small letters.(Writing)</a:t>
            </a:r>
          </a:p>
          <a:p>
            <a:endParaRPr lang="en-US" sz="3600" b="1" dirty="0" smtClean="0">
              <a:ln/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86200" y="874059"/>
            <a:ext cx="528469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relaxedInset"/>
            </a:sp3d>
          </a:bodyPr>
          <a:lstStyle/>
          <a:p>
            <a:r>
              <a:rPr lang="en-US" sz="3600" b="1" dirty="0" smtClean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3600" b="1" dirty="0">
              <a:ln/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75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378" y="1365827"/>
            <a:ext cx="3147059" cy="17813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247" y="1365828"/>
            <a:ext cx="2784825" cy="1781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376" y="1365827"/>
            <a:ext cx="2703248" cy="17958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951" y="3432570"/>
            <a:ext cx="3116486" cy="20776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247" y="3512510"/>
            <a:ext cx="2754911" cy="19177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454" y="3512510"/>
            <a:ext cx="2829170" cy="19177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33378" y="544083"/>
            <a:ext cx="6220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Let`s see some pictures.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33378" y="5861052"/>
            <a:ext cx="7441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do you see in this pictures?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22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476">
              <a:srgbClr val="FFFF99"/>
            </a:gs>
            <a:gs pos="0">
              <a:srgbClr val="FF99FF"/>
            </a:gs>
            <a:gs pos="85000">
              <a:srgbClr val="EEFDA5"/>
            </a:gs>
            <a:gs pos="100000">
              <a:srgbClr val="FEAEEF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6484" y="2900148"/>
            <a:ext cx="10071845" cy="646331"/>
          </a:xfrm>
          <a:prstGeom prst="rect">
            <a:avLst/>
          </a:prstGeom>
          <a:solidFill>
            <a:srgbClr val="CCFF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work we earn for a living is called a occupation.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76171" y="190596"/>
            <a:ext cx="3482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 the students </a:t>
            </a:r>
            <a:endParaRPr lang="en-US" sz="36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3553" y="1268427"/>
            <a:ext cx="7947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embers of your family?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  Who does what?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60258" y="2416980"/>
            <a:ext cx="52040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have 6 family members.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father is a teacher.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0" r="25530"/>
          <a:stretch/>
        </p:blipFill>
        <p:spPr>
          <a:xfrm>
            <a:off x="403143" y="1622247"/>
            <a:ext cx="1788459" cy="251987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Oval Callout 6"/>
          <p:cNvSpPr/>
          <p:nvPr/>
        </p:nvSpPr>
        <p:spPr>
          <a:xfrm>
            <a:off x="2326346" y="926752"/>
            <a:ext cx="8269944" cy="1883677"/>
          </a:xfrm>
          <a:prstGeom prst="wedgeEllipseCallout">
            <a:avLst>
              <a:gd name="adj1" fmla="val -52215"/>
              <a:gd name="adj2" fmla="val 52665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37"/>
          <a:stretch/>
        </p:blipFill>
        <p:spPr>
          <a:xfrm>
            <a:off x="6290702" y="4058227"/>
            <a:ext cx="2143125" cy="212463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Rounded Rectangular Callout 8"/>
          <p:cNvSpPr/>
          <p:nvPr/>
        </p:nvSpPr>
        <p:spPr>
          <a:xfrm>
            <a:off x="4625786" y="2421769"/>
            <a:ext cx="5064777" cy="1371603"/>
          </a:xfrm>
          <a:prstGeom prst="wedgeRoundRectCallout">
            <a:avLst>
              <a:gd name="adj1" fmla="val -1186"/>
              <a:gd name="adj2" fmla="val 92891"/>
              <a:gd name="adj3" fmla="val 16667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65"/>
          <a:stretch/>
        </p:blipFill>
        <p:spPr>
          <a:xfrm>
            <a:off x="3669931" y="2882186"/>
            <a:ext cx="4406899" cy="27342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TextBox 11"/>
          <p:cNvSpPr txBox="1"/>
          <p:nvPr/>
        </p:nvSpPr>
        <p:spPr>
          <a:xfrm>
            <a:off x="3450841" y="1752141"/>
            <a:ext cx="6239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name of our lesson is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1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/>
      <p:bldP spid="4" grpId="1"/>
      <p:bldP spid="5" grpId="0"/>
      <p:bldP spid="5" grpId="1"/>
      <p:bldP spid="6" grpId="0"/>
      <p:bldP spid="6" grpId="1"/>
      <p:bldP spid="7" grpId="0" animBg="1"/>
      <p:bldP spid="7" grpId="1" animBg="1"/>
      <p:bldP spid="9" grpId="0" animBg="1"/>
      <p:bldP spid="9" grpId="1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1EB55"/>
            </a:gs>
            <a:gs pos="63728">
              <a:srgbClr val="FFDEBA"/>
            </a:gs>
            <a:gs pos="80000">
              <a:srgbClr val="FF99FF"/>
            </a:gs>
            <a:gs pos="57000">
              <a:srgbClr val="FFFF99"/>
            </a:gs>
            <a:gs pos="99000">
              <a:srgbClr val="00B0F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8960" y="2799470"/>
            <a:ext cx="714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 page no 78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15231" y="1758927"/>
            <a:ext cx="2080232" cy="27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4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40000">
              <a:srgbClr val="A7F3FB"/>
            </a:gs>
            <a:gs pos="83000">
              <a:srgbClr val="A4FEA8"/>
            </a:gs>
            <a:gs pos="100000">
              <a:srgbClr val="A4FEA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6" r="10091"/>
          <a:stretch/>
        </p:blipFill>
        <p:spPr>
          <a:xfrm>
            <a:off x="8736035" y="668994"/>
            <a:ext cx="1807301" cy="24251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5" r="19797"/>
          <a:stretch/>
        </p:blipFill>
        <p:spPr>
          <a:xfrm>
            <a:off x="1262073" y="626045"/>
            <a:ext cx="1955410" cy="23042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1" t="-2484" r="30553"/>
          <a:stretch/>
        </p:blipFill>
        <p:spPr>
          <a:xfrm>
            <a:off x="5064777" y="668994"/>
            <a:ext cx="2044956" cy="23649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500189" y="2971439"/>
            <a:ext cx="1479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singer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47666" y="2971440"/>
            <a:ext cx="1479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farmer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00096" y="3094144"/>
            <a:ext cx="1479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driver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2" t="30085" r="36642" b="9495"/>
          <a:stretch/>
        </p:blipFill>
        <p:spPr>
          <a:xfrm>
            <a:off x="1065126" y="3617770"/>
            <a:ext cx="2152357" cy="24378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004" y="3706616"/>
            <a:ext cx="1943100" cy="2362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5064777" y="6065384"/>
            <a:ext cx="2635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postman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33478" y="6065384"/>
            <a:ext cx="1806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doctor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1965" y="5899557"/>
            <a:ext cx="2635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photographer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67353" y="84219"/>
            <a:ext cx="2768546" cy="584775"/>
          </a:xfrm>
          <a:prstGeom prst="rect">
            <a:avLst/>
          </a:prstGeom>
          <a:solidFill>
            <a:srgbClr val="41EB55"/>
          </a:solidFill>
          <a:ln w="28575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 w="0">
                  <a:solidFill>
                    <a:srgbClr val="002060"/>
                  </a:solidFill>
                </a:ln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Look and say</a:t>
            </a:r>
            <a:endParaRPr lang="en-US" sz="3200" dirty="0">
              <a:ln w="0">
                <a:solidFill>
                  <a:srgbClr val="002060"/>
                </a:solidFill>
              </a:ln>
              <a:solidFill>
                <a:srgbClr val="0000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714" y="3740475"/>
            <a:ext cx="2389086" cy="24936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3910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4" grpId="0"/>
      <p:bldP spid="15" grpId="0"/>
      <p:bldP spid="20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1023" y="2636812"/>
            <a:ext cx="3493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singer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sings song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3979550" y="4975468"/>
            <a:ext cx="48588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driver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drives a car or bus.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137248" y="5249485"/>
            <a:ext cx="47466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doctor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helps sick people.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664689" y="3203216"/>
            <a:ext cx="60113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ostman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brings letters to people.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4942392" y="4953311"/>
            <a:ext cx="50992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</a:t>
            </a:r>
            <a:r>
              <a:rPr lang="en-US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hotographer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takes 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photos.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836" y="1740511"/>
            <a:ext cx="4269707" cy="26823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Rectangle 8"/>
          <p:cNvSpPr/>
          <p:nvPr/>
        </p:nvSpPr>
        <p:spPr>
          <a:xfrm>
            <a:off x="4281835" y="4735070"/>
            <a:ext cx="4482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farmer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grows food.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9" r="17636"/>
          <a:stretch/>
        </p:blipFill>
        <p:spPr>
          <a:xfrm>
            <a:off x="3814090" y="1950063"/>
            <a:ext cx="4385347" cy="25980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715" y="1663097"/>
            <a:ext cx="4712242" cy="31454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941" y="1740511"/>
            <a:ext cx="5411399" cy="30439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785" y="1747311"/>
            <a:ext cx="4652287" cy="28994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587" y="2097025"/>
            <a:ext cx="4915221" cy="27648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2642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1" presetClass="exit" presetSubtype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6" grpId="2"/>
      <p:bldP spid="6" grpId="3"/>
      <p:bldP spid="7" grpId="0"/>
      <p:bldP spid="7" grpId="1"/>
      <p:bldP spid="9" grpId="0"/>
      <p:bldP spid="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40000">
              <a:srgbClr val="A7F3FB"/>
            </a:gs>
            <a:gs pos="83000">
              <a:schemeClr val="accent4">
                <a:lumMod val="40000"/>
                <a:lumOff val="60000"/>
              </a:schemeClr>
            </a:gs>
            <a:gs pos="100000">
              <a:srgbClr val="A4FEA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089" y="4796709"/>
            <a:ext cx="1909907" cy="14039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8" t="16610" b="5775"/>
          <a:stretch/>
        </p:blipFill>
        <p:spPr>
          <a:xfrm>
            <a:off x="5510921" y="2891026"/>
            <a:ext cx="1912215" cy="13444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67" y="2891026"/>
            <a:ext cx="1937284" cy="1293137"/>
          </a:xfrm>
          <a:prstGeom prst="rect">
            <a:avLst/>
          </a:prstGeom>
        </p:spPr>
      </p:pic>
      <p:sp>
        <p:nvSpPr>
          <p:cNvPr id="8" name="Minus 7"/>
          <p:cNvSpPr/>
          <p:nvPr/>
        </p:nvSpPr>
        <p:spPr>
          <a:xfrm>
            <a:off x="1687241" y="4671966"/>
            <a:ext cx="2904565" cy="174811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inus 8"/>
          <p:cNvSpPr/>
          <p:nvPr/>
        </p:nvSpPr>
        <p:spPr>
          <a:xfrm>
            <a:off x="5131047" y="4671966"/>
            <a:ext cx="2904565" cy="174811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inus 9"/>
          <p:cNvSpPr/>
          <p:nvPr/>
        </p:nvSpPr>
        <p:spPr>
          <a:xfrm>
            <a:off x="8743861" y="4594213"/>
            <a:ext cx="2904565" cy="174811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487131" y="1116109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farmer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9587" y="1067523"/>
            <a:ext cx="13131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singer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15371" y="1885308"/>
            <a:ext cx="12875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driver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82958" y="931617"/>
            <a:ext cx="7328451" cy="1577714"/>
          </a:xfrm>
          <a:prstGeom prst="rect">
            <a:avLst/>
          </a:prstGeom>
          <a:noFill/>
          <a:ln w="5715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67923" y="139439"/>
            <a:ext cx="318248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Look and match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5"/>
          <a:stretch/>
        </p:blipFill>
        <p:spPr>
          <a:xfrm>
            <a:off x="2039903" y="4846777"/>
            <a:ext cx="2055019" cy="1447800"/>
          </a:xfrm>
          <a:prstGeom prst="rect">
            <a:avLst/>
          </a:prstGeom>
        </p:spPr>
      </p:pic>
      <p:sp>
        <p:nvSpPr>
          <p:cNvPr id="16" name="Minus 15"/>
          <p:cNvSpPr/>
          <p:nvPr/>
        </p:nvSpPr>
        <p:spPr>
          <a:xfrm>
            <a:off x="1687240" y="6569354"/>
            <a:ext cx="2904565" cy="174811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921" y="4846777"/>
            <a:ext cx="2092035" cy="1303839"/>
          </a:xfrm>
          <a:prstGeom prst="rect">
            <a:avLst/>
          </a:prstGeom>
        </p:spPr>
      </p:pic>
      <p:sp>
        <p:nvSpPr>
          <p:cNvPr id="17" name="Minus 16"/>
          <p:cNvSpPr/>
          <p:nvPr/>
        </p:nvSpPr>
        <p:spPr>
          <a:xfrm>
            <a:off x="5131047" y="6569354"/>
            <a:ext cx="2904565" cy="174811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8995928" y="6569353"/>
            <a:ext cx="2904565" cy="174811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020" y="2860572"/>
            <a:ext cx="1898417" cy="140536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46944" y="1074473"/>
            <a:ext cx="2703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photographer</a:t>
            </a:r>
            <a:endParaRPr lang="en-US" sz="36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10921" y="1825957"/>
            <a:ext cx="1450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doctor</a:t>
            </a:r>
            <a:endParaRPr lang="en-US" sz="36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6572" y="1816376"/>
            <a:ext cx="2392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postman</a:t>
            </a:r>
            <a:endParaRPr lang="en-US" sz="36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44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447 0.44282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57" y="2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22222E-6 L 0.18529 0.4358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58" y="2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7.40741E-7 L 0.49427 0.3273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1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L -0.25456 0.73149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34" y="3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44444E-6 L -0.16393 0.60601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3" y="3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32109 0.6224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5" y="3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  <p:bldP spid="4" grpId="0" animBg="1"/>
      <p:bldP spid="19" grpId="0"/>
      <p:bldP spid="19" grpId="1"/>
      <p:bldP spid="20" grpId="0"/>
      <p:bldP spid="20" grpId="1"/>
      <p:bldP spid="22" grpId="1"/>
      <p:bldP spid="22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EAEEF"/>
            </a:gs>
            <a:gs pos="89000">
              <a:schemeClr val="accent4">
                <a:lumMod val="20000"/>
                <a:lumOff val="80000"/>
              </a:schemeClr>
            </a:gs>
            <a:gs pos="83000">
              <a:schemeClr val="accent4">
                <a:lumMod val="20000"/>
                <a:lumOff val="80000"/>
              </a:schemeClr>
            </a:gs>
            <a:gs pos="100000">
              <a:srgbClr val="41EB5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51400" y="571500"/>
            <a:ext cx="400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Pair work</a:t>
            </a:r>
            <a:endParaRPr lang="en-US" sz="36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32100" y="4610100"/>
            <a:ext cx="627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Point to a picture in Activity A.</a:t>
            </a:r>
          </a:p>
          <a:p>
            <a:r>
              <a:rPr lang="en-US" sz="36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Say the name of the  occupation.</a:t>
            </a:r>
            <a:endParaRPr lang="en-US" sz="36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" r="8490"/>
          <a:stretch/>
        </p:blipFill>
        <p:spPr>
          <a:xfrm>
            <a:off x="3666040" y="1828799"/>
            <a:ext cx="4122585" cy="24765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9860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74000">
              <a:schemeClr val="accent5">
                <a:lumMod val="20000"/>
                <a:lumOff val="80000"/>
              </a:schemeClr>
            </a:gs>
            <a:gs pos="83000">
              <a:srgbClr val="FF99FF"/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7035" y="5019261"/>
            <a:ext cx="8293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do you want to be when you will grow up?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3600" y="1308100"/>
            <a:ext cx="680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Chain drill</a:t>
            </a:r>
            <a:endParaRPr lang="en-US" sz="4000" dirty="0">
              <a:ln w="0">
                <a:solidFill>
                  <a:sysClr val="windowText" lastClr="00000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71"/>
          <a:stretch/>
        </p:blipFill>
        <p:spPr>
          <a:xfrm>
            <a:off x="4479574" y="2240162"/>
            <a:ext cx="3191226" cy="25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40000">
              <a:srgbClr val="A7F3FB"/>
            </a:gs>
            <a:gs pos="83000">
              <a:srgbClr val="A4FEA8"/>
            </a:gs>
            <a:gs pos="100000">
              <a:srgbClr val="A4FEA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2682" y="626403"/>
            <a:ext cx="611944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Answer the questions</a:t>
            </a:r>
            <a:endParaRPr lang="en-US" sz="36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84208" y="1272734"/>
            <a:ext cx="6119446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Who grows food?</a:t>
            </a:r>
          </a:p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Who helps sick people?</a:t>
            </a:r>
          </a:p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Who brings letters to people?</a:t>
            </a:r>
          </a:p>
          <a:p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84208" y="3827634"/>
            <a:ext cx="6119446" cy="2308324"/>
          </a:xfrm>
          <a:prstGeom prst="rect">
            <a:avLst/>
          </a:prstGeom>
          <a:solidFill>
            <a:srgbClr val="FEAEEF"/>
          </a:solidFill>
          <a:ln w="38100"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Who takes photos?</a:t>
            </a:r>
          </a:p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Who drives a car or bus?</a:t>
            </a:r>
          </a:p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Who sings song?</a:t>
            </a:r>
          </a:p>
          <a:p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7964" y="2004450"/>
            <a:ext cx="2082018" cy="646331"/>
          </a:xfrm>
          <a:prstGeom prst="rect">
            <a:avLst/>
          </a:prstGeom>
          <a:solidFill>
            <a:srgbClr val="FBBFA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36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Group- A</a:t>
            </a:r>
            <a:endParaRPr lang="en-US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964" y="4497047"/>
            <a:ext cx="2082018" cy="646331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36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Group- B</a:t>
            </a:r>
            <a:endParaRPr lang="en-US" sz="3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588455" y="2166033"/>
            <a:ext cx="1097279" cy="32316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686929" y="4658630"/>
            <a:ext cx="1097279" cy="32316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1912" y="56661"/>
            <a:ext cx="2722099" cy="707886"/>
          </a:xfrm>
          <a:prstGeom prst="rect">
            <a:avLst/>
          </a:prstGeom>
          <a:solidFill>
            <a:srgbClr val="FBBFA7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4000" dirty="0" smtClean="0">
                <a:ln w="0"/>
                <a:solidFill>
                  <a:srgbClr val="0000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 work</a:t>
            </a:r>
            <a:endParaRPr lang="en-US" sz="4000" dirty="0">
              <a:ln w="0"/>
              <a:solidFill>
                <a:srgbClr val="00009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73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26840" y="1600294"/>
            <a:ext cx="17491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postman</a:t>
            </a:r>
          </a:p>
        </p:txBody>
      </p:sp>
      <p:sp>
        <p:nvSpPr>
          <p:cNvPr id="7" name="Rectangle 6"/>
          <p:cNvSpPr/>
          <p:nvPr/>
        </p:nvSpPr>
        <p:spPr>
          <a:xfrm>
            <a:off x="5704598" y="1601812"/>
            <a:ext cx="1313180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singer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70031" y="1607233"/>
            <a:ext cx="2635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photographer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Minus 10"/>
          <p:cNvSpPr/>
          <p:nvPr/>
        </p:nvSpPr>
        <p:spPr>
          <a:xfrm>
            <a:off x="1415248" y="5504310"/>
            <a:ext cx="3341704" cy="311823"/>
          </a:xfrm>
          <a:prstGeom prst="mathMinus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/>
        </p:nvSpPr>
        <p:spPr>
          <a:xfrm>
            <a:off x="4897770" y="5496818"/>
            <a:ext cx="3341704" cy="311823"/>
          </a:xfrm>
          <a:prstGeom prst="mathMinus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/>
        </p:nvSpPr>
        <p:spPr>
          <a:xfrm>
            <a:off x="8380292" y="5504310"/>
            <a:ext cx="3341704" cy="311823"/>
          </a:xfrm>
          <a:prstGeom prst="mathMinus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263900" y="1651092"/>
            <a:ext cx="7086600" cy="736600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768444" y="473498"/>
            <a:ext cx="33009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Look and 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match.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56952" y="975819"/>
            <a:ext cx="44750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the correct word.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9"/>
          <a:stretch/>
        </p:blipFill>
        <p:spPr>
          <a:xfrm>
            <a:off x="1737977" y="2804057"/>
            <a:ext cx="2696246" cy="1826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5" r="18271"/>
          <a:stretch/>
        </p:blipFill>
        <p:spPr>
          <a:xfrm>
            <a:off x="5383861" y="2804057"/>
            <a:ext cx="2491078" cy="1826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377" y="2804057"/>
            <a:ext cx="2436134" cy="1826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061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48148E-6 L -0.48216 0.4796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15" y="2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17435 0.4733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1" y="2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44444E-6 L 0.29493 0.478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40" y="2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10" grpId="0"/>
      <p:bldP spid="10" grpId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FFFF"/>
            </a:gs>
            <a:gs pos="74000">
              <a:schemeClr val="accent4">
                <a:lumMod val="20000"/>
                <a:lumOff val="80000"/>
              </a:schemeClr>
            </a:gs>
            <a:gs pos="83000">
              <a:schemeClr val="accent4">
                <a:lumMod val="20000"/>
                <a:lumOff val="80000"/>
              </a:schemeClr>
            </a:gs>
            <a:gs pos="90259">
              <a:schemeClr val="accent4">
                <a:lumMod val="20000"/>
                <a:lumOff val="80000"/>
              </a:schemeClr>
            </a:gs>
            <a:gs pos="100000">
              <a:srgbClr val="41EB55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7000" y="473341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is farmer?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2400" y="1554188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is doctor?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1450" y="5870689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is singer?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450" y="4763038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is driver?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1450" y="2598044"/>
            <a:ext cx="37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is 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postman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1450" y="3745906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is 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photographer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4600" y="403667"/>
            <a:ext cx="351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Farmer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grows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food.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80000" y="1591804"/>
            <a:ext cx="4991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Doctor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helps sick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people.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43500" y="4675400"/>
            <a:ext cx="397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Driver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drives a car or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bus.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13350" y="2552297"/>
            <a:ext cx="4991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ostman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brings letters to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people.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37150" y="3720454"/>
            <a:ext cx="478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hotographer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takes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photo.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1352550" y="5623733"/>
            <a:ext cx="3657600" cy="1017132"/>
          </a:xfrm>
          <a:prstGeom prst="rightArrow">
            <a:avLst/>
          </a:prstGeom>
          <a:noFill/>
          <a:ln w="57150">
            <a:solidFill>
              <a:srgbClr val="41EB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1397000" y="4486668"/>
            <a:ext cx="3517900" cy="1017132"/>
          </a:xfrm>
          <a:prstGeom prst="rightArrow">
            <a:avLst>
              <a:gd name="adj1" fmla="val 50000"/>
              <a:gd name="adj2" fmla="val 42508"/>
            </a:avLst>
          </a:prstGeom>
          <a:noFill/>
          <a:ln w="57150">
            <a:solidFill>
              <a:srgbClr val="41EB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1352550" y="3469536"/>
            <a:ext cx="3657600" cy="1017132"/>
          </a:xfrm>
          <a:prstGeom prst="rightArrow">
            <a:avLst/>
          </a:prstGeom>
          <a:noFill/>
          <a:ln w="57150">
            <a:solidFill>
              <a:srgbClr val="41EB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1397000" y="2362132"/>
            <a:ext cx="3657600" cy="1017132"/>
          </a:xfrm>
          <a:prstGeom prst="rightArrow">
            <a:avLst/>
          </a:prstGeom>
          <a:noFill/>
          <a:ln w="57150">
            <a:solidFill>
              <a:srgbClr val="41EB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1377950" y="1321730"/>
            <a:ext cx="3657600" cy="1017132"/>
          </a:xfrm>
          <a:prstGeom prst="rightArrow">
            <a:avLst/>
          </a:prstGeom>
          <a:noFill/>
          <a:ln w="57150">
            <a:solidFill>
              <a:srgbClr val="41EB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1352550" y="215358"/>
            <a:ext cx="3657600" cy="1017132"/>
          </a:xfrm>
          <a:prstGeom prst="rightArrow">
            <a:avLst/>
          </a:prstGeom>
          <a:noFill/>
          <a:ln w="57150">
            <a:solidFill>
              <a:srgbClr val="41EB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213350" y="5800831"/>
            <a:ext cx="4019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Singer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sings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7825" y="-171596"/>
            <a:ext cx="569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Answer the questions.</a:t>
            </a:r>
            <a:endParaRPr lang="en-US" sz="400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93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11901" y="3127830"/>
            <a:ext cx="695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Yu Mincho" panose="020B0400000000000000" pitchFamily="18" charset="-128"/>
              </a:rPr>
              <a:t>I’ll involve the advanced students to help the weaker students to understand better. If need I will help them.</a:t>
            </a:r>
          </a:p>
        </p:txBody>
      </p:sp>
      <p:sp>
        <p:nvSpPr>
          <p:cNvPr id="3" name="Rectangle 2"/>
          <p:cNvSpPr/>
          <p:nvPr/>
        </p:nvSpPr>
        <p:spPr>
          <a:xfrm>
            <a:off x="4628794" y="1753606"/>
            <a:ext cx="1624163" cy="5437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aseline="300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Yu Mincho" panose="020B0400000000000000" pitchFamily="18" charset="-128"/>
              </a:rPr>
              <a:t>Feedback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912" y="1593657"/>
            <a:ext cx="1731424" cy="30683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3" y="1753606"/>
            <a:ext cx="1731424" cy="306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3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6100" y="1130300"/>
            <a:ext cx="588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Home work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68600" y="30607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three sentences about a occupation</a:t>
            </a:r>
            <a:r>
              <a:rPr lang="en-US" sz="3200" dirty="0" smtClean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n w="0">
                <a:solidFill>
                  <a:sysClr val="windowText" lastClr="00000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54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D9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8"/>
          <a:stretch/>
        </p:blipFill>
        <p:spPr>
          <a:xfrm>
            <a:off x="3432517" y="2162908"/>
            <a:ext cx="5387925" cy="3201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4704878" y="1035706"/>
            <a:ext cx="41155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bye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81629" y="512486"/>
            <a:ext cx="648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 everyone!</a:t>
            </a:r>
            <a:endParaRPr lang="en-US" sz="2800" dirty="0">
              <a:ln w="0">
                <a:solidFill>
                  <a:sysClr val="windowText" lastClr="00000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91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1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5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563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563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563" fill="hold">
                                          <p:stCondLst>
                                            <p:cond delay="168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900</TotalTime>
  <Words>407</Words>
  <Application>Microsoft Office PowerPoint</Application>
  <PresentationFormat>Widescreen</PresentationFormat>
  <Paragraphs>89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Garamond</vt:lpstr>
      <vt:lpstr>Times New Roman</vt:lpstr>
      <vt:lpstr>Yu Mincho</vt:lpstr>
      <vt:lpstr>Office Theme</vt:lpstr>
      <vt:lpstr>1_Office Theme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Romon</dc:creator>
  <cp:lastModifiedBy>Romon</cp:lastModifiedBy>
  <cp:revision>94</cp:revision>
  <dcterms:created xsi:type="dcterms:W3CDTF">2019-10-13T14:44:44Z</dcterms:created>
  <dcterms:modified xsi:type="dcterms:W3CDTF">2019-11-03T16:18:02Z</dcterms:modified>
</cp:coreProperties>
</file>