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7"/>
  </p:notesMasterIdLst>
  <p:sldIdLst>
    <p:sldId id="282" r:id="rId2"/>
    <p:sldId id="256" r:id="rId3"/>
    <p:sldId id="281" r:id="rId4"/>
    <p:sldId id="274" r:id="rId5"/>
    <p:sldId id="269" r:id="rId6"/>
    <p:sldId id="278" r:id="rId7"/>
    <p:sldId id="279" r:id="rId8"/>
    <p:sldId id="265" r:id="rId9"/>
    <p:sldId id="285" r:id="rId10"/>
    <p:sldId id="262" r:id="rId11"/>
    <p:sldId id="259" r:id="rId12"/>
    <p:sldId id="295" r:id="rId13"/>
    <p:sldId id="288" r:id="rId14"/>
    <p:sldId id="289" r:id="rId15"/>
    <p:sldId id="292" r:id="rId16"/>
    <p:sldId id="291" r:id="rId17"/>
    <p:sldId id="293" r:id="rId18"/>
    <p:sldId id="294" r:id="rId19"/>
    <p:sldId id="287" r:id="rId20"/>
    <p:sldId id="276" r:id="rId21"/>
    <p:sldId id="290" r:id="rId22"/>
    <p:sldId id="296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CCFFFF"/>
    <a:srgbClr val="3333FF"/>
    <a:srgbClr val="C2FFA3"/>
    <a:srgbClr val="CCFF66"/>
    <a:srgbClr val="99FF66"/>
    <a:srgbClr val="CCFF33"/>
    <a:srgbClr val="B3F1FF"/>
    <a:srgbClr val="00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68" y="-96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91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383966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9244" y="3746113"/>
            <a:ext cx="5549955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উচ্চতর গণিত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অষ্টম (৮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 (সৃজনশীল প্রশ্ন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05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সময়ঃ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8363" y="567091"/>
                <a:ext cx="7107381" cy="5694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 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600" dirty="0" smtClean="0"/>
                  <a:t>tan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3600" dirty="0" smtClean="0"/>
                  <a:t>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3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3600" dirty="0" smtClean="0"/>
                  <a:t>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600" dirty="0" smtClean="0"/>
                  <a:t>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 smtClean="0"/>
                  <a:t>     (proved)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3" y="567091"/>
                <a:ext cx="7107381" cy="5694123"/>
              </a:xfrm>
              <a:prstGeom prst="rect">
                <a:avLst/>
              </a:prstGeom>
              <a:blipFill rotWithShape="1">
                <a:blip r:embed="rId3"/>
                <a:stretch>
                  <a:fillRect b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7" y="803564"/>
            <a:ext cx="213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73928" y="315988"/>
            <a:ext cx="3117272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এর সমাধান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159" y="2069488"/>
                <a:ext cx="9144000" cy="3662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দেওয়া আছে,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bsin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q =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acos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bn-IN" sz="3200" dirty="0" smtClean="0"/>
                  <a:t>  </a:t>
                </a:r>
              </a:p>
              <a:p>
                <a:r>
                  <a:rPr lang="bn-IN" sz="3200" dirty="0"/>
                  <a:t> </a:t>
                </a:r>
                <a:r>
                  <a:rPr lang="bn-IN" sz="3200" dirty="0" smtClean="0"/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প্রদত্ত রাশি,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q-p = c </a:t>
                </a:r>
                <a:endParaRPr lang="bn-I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/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acos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bsin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c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acos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bsin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[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বর্গ করে] </a:t>
                </a:r>
                <a:endParaRPr lang="en-US" sz="3200" dirty="0" smtClean="0"/>
              </a:p>
              <a:p>
                <a:r>
                  <a:rPr lang="bn-IN" sz="32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bn-IN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IN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  <m:r>
                      <a:rPr lang="bn-IN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)−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" y="2069488"/>
                <a:ext cx="9144000" cy="3662541"/>
              </a:xfrm>
              <a:prstGeom prst="rect">
                <a:avLst/>
              </a:prstGeom>
              <a:blipFill rotWithShape="1">
                <a:blip r:embed="rId3"/>
                <a:stretch>
                  <a:fillRect l="-2067" t="-2496" r="-2533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0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 flipH="1">
                <a:off x="277898" y="506015"/>
                <a:ext cx="8866102" cy="584018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bn-IN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bn-IN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𝑎𝑠𝑖𝑛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𝑏𝑐𝑜𝑠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𝑎𝑠𝑖𝑛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𝑏𝑐𝑜𝑠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𝑎𝑠𝑖𝑛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𝑏𝑐𝑜𝑠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± 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(proved)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7898" y="506015"/>
                <a:ext cx="8866102" cy="5840189"/>
              </a:xfrm>
              <a:prstGeom prst="rect">
                <a:avLst/>
              </a:prstGeom>
              <a:blipFill rotWithShape="1">
                <a:blip r:embed="rId2"/>
                <a:stretch>
                  <a:fillRect l="-1788" t="-1879" r="-268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6254" y="1164461"/>
            <a:ext cx="8418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 = 1-sinA ,q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secA-tanA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R = 1+sinA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 rot="10800000" flipH="1" flipV="1">
                <a:off x="854197" y="2573141"/>
                <a:ext cx="7730837" cy="2533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ক দেখাও যে,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secA</a:t>
                </a:r>
                <a:endParaRPr lang="bn-IN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খ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bn-IN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)</m:t>
                            </m:r>
                          </m:e>
                        </m:rad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হলে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এর মান নির্ণয় কর,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সুক্ষ্মকোণ।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গ  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PR</m:t>
                        </m:r>
                      </m:e>
                      <m:sup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  <m:r>
                          <a:rPr lang="bn-IN" sz="36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bn-IN" sz="3600" b="0" i="1" smtClean="0">
                        <a:latin typeface="Cambria Math"/>
                        <a:cs typeface="NikoshBAN" pitchFamily="2" charset="0"/>
                      </a:rPr>
                      <m:t>= 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q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854197" y="2573141"/>
                <a:ext cx="7730837" cy="2533514"/>
              </a:xfrm>
              <a:prstGeom prst="rect">
                <a:avLst/>
              </a:prstGeom>
              <a:blipFill rotWithShape="1">
                <a:blip r:embed="rId2"/>
                <a:stretch>
                  <a:fillRect l="-2366" t="-4808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0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73928" y="315988"/>
            <a:ext cx="3117272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এর সমাধান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10690" y="1648124"/>
                <a:ext cx="4752109" cy="5189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bn-I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P   = 1-sinA</a:t>
                </a:r>
                <a:endParaRPr lang="bn-I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q 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secA-tanA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bn-IN" sz="3200" dirty="0">
                    <a:latin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</a:rPr>
                  <a:t>   </a:t>
                </a:r>
                <a:r>
                  <a:rPr lang="bn-IN" sz="3200" dirty="0" smtClean="0">
                    <a:latin typeface="Times New Roman" pitchFamily="18" charset="0"/>
                  </a:rPr>
                  <a:t>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𝑐𝑜𝑠𝐴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𝑠𝑖𝑛𝐴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𝑐𝑜𝑠𝐴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</a:t>
                </a:r>
                <a:r>
                  <a:rPr lang="bn-IN" sz="3200" dirty="0" smtClean="0"/>
                  <a:t>     </a:t>
                </a:r>
                <a:r>
                  <a:rPr lang="en-US" sz="3200" dirty="0" smtClean="0"/>
                  <a:t>  </a:t>
                </a:r>
                <a:r>
                  <a:rPr lang="bn-IN" sz="3200" dirty="0" smtClean="0"/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𝑠𝑖𝑛𝐴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𝑐𝑜𝑠𝐴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</a:t>
                </a:r>
                <a:r>
                  <a:rPr lang="bn-IN" sz="3200" dirty="0" smtClean="0"/>
                  <a:t>     </a:t>
                </a:r>
                <a:r>
                  <a:rPr lang="en-US" sz="3200" dirty="0" smtClean="0"/>
                  <a:t> </a:t>
                </a:r>
                <a:r>
                  <a:rPr lang="bn-IN" sz="3200" dirty="0" smtClean="0"/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𝑠𝑖𝑛𝐴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</a:t>
                </a:r>
                <a:r>
                  <a:rPr lang="bn-IN" sz="3200" dirty="0" smtClean="0"/>
                  <a:t>      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P.SecA</a:t>
                </a:r>
                <a:endParaRPr lang="bn-I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psecA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0" y="1648124"/>
                <a:ext cx="4752109" cy="5189369"/>
              </a:xfrm>
              <a:prstGeom prst="rect">
                <a:avLst/>
              </a:prstGeom>
              <a:blipFill rotWithShape="1">
                <a:blip r:embed="rId2"/>
                <a:stretch>
                  <a:fillRect l="-3205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1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3928" y="315988"/>
            <a:ext cx="3117272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এর সমাধান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66894" y="2157063"/>
                <a:ext cx="7501252" cy="3930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secA-tanA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,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bn-IN" sz="3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bn-IN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)</m:t>
                            </m:r>
                          </m:e>
                        </m:rad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bn-IN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secA-tanA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IN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𝑐𝑜𝑠𝐴</m:t>
                        </m:r>
                      </m:den>
                    </m:f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𝑠𝑖𝑛𝐴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𝑐𝑜𝑠𝐴</m:t>
                        </m:r>
                      </m:den>
                    </m:f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IN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  <a:p>
                <a:r>
                  <a:rPr lang="en-US" sz="3600" dirty="0"/>
                  <a:t>      </a:t>
                </a:r>
                <a:r>
                  <a:rPr lang="bn-IN" sz="3600" dirty="0"/>
                  <a:t>     </a:t>
                </a:r>
                <a:r>
                  <a:rPr lang="en-US" sz="3600" dirty="0"/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600" dirty="0" smtClean="0"/>
                  <a:t> </a:t>
                </a:r>
                <a:r>
                  <a:rPr lang="bn-IN" sz="3600" dirty="0" smtClean="0"/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𝑠𝑖𝑛𝐴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𝑐𝑜𝑠𝐴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IN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𝑠𝑖𝑛𝐴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𝑐𝑜𝑠𝐴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94" y="2157063"/>
                <a:ext cx="7501252" cy="3930371"/>
              </a:xfrm>
              <a:prstGeom prst="rect">
                <a:avLst/>
              </a:prstGeom>
              <a:blipFill rotWithShape="1">
                <a:blip r:embed="rId2"/>
                <a:stretch>
                  <a:fillRect l="-812" b="-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7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74551" y="1287650"/>
                <a:ext cx="7829387" cy="5131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{</m:t>
                        </m:r>
                        <m:rad>
                          <m:radPr>
                            <m:degHide m:val="on"/>
                            <m:ctrlPr>
                              <a:rPr lang="bn-IN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𝑠𝑖𝑛𝐴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𝑐𝑜𝑠𝐴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[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বর্গ করে] 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বা,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3(1-2sinA+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বা,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3-6sinA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বা,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3-6sinA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i="1" dirty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6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600" b="0" i="1" dirty="0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বা,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𝑠𝑖𝑛𝐴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0 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𝑠𝑖𝑛𝐴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𝑠𝑖𝑛𝐴</m:t>
                    </m:r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0 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4SinA(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SinA</a:t>
                </a:r>
                <a:r>
                  <a:rPr lang="en-US" sz="36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)−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sinA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)=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বা,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SinA</a:t>
                </a:r>
                <a:r>
                  <a:rPr lang="en-US" sz="36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sinA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)=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51" y="1287650"/>
                <a:ext cx="7829387" cy="5131213"/>
              </a:xfrm>
              <a:prstGeom prst="rect">
                <a:avLst/>
              </a:prstGeom>
              <a:blipFill rotWithShape="1">
                <a:blip r:embed="rId2"/>
                <a:stretch>
                  <a:fillRect l="-2336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5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00545" y="1266219"/>
                <a:ext cx="7536872" cy="5019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SinA</a:t>
                </a:r>
                <a:r>
                  <a:rPr lang="en-US" sz="36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অথবা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3600">
                        <a:latin typeface="Cambria Math"/>
                        <a:cs typeface="Times New Roman" pitchFamily="18" charset="0"/>
                      </a:rPr>
                      <m:t>sinA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)=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SinA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=1          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3600">
                        <a:latin typeface="Cambria Math"/>
                        <a:cs typeface="Times New Roman" pitchFamily="18" charset="0"/>
                      </a:rPr>
                      <m:t>sinA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SinA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SinA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/>
                        <a:cs typeface="Times New Roman" pitchFamily="18" charset="0"/>
                      </a:rPr>
                      <m:t>sinA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   </a:t>
                </a:r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bn-IN" sz="3600" dirty="0" smtClean="0">
                    <a:cs typeface="Times New Roman" pitchFamily="18" charset="0"/>
                  </a:rPr>
                  <a:t>          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smtClean="0">
                        <a:latin typeface="Cambria Math"/>
                        <a:cs typeface="Times New Roman" pitchFamily="18" charset="0"/>
                      </a:rPr>
                      <m:t>sinA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3600" dirty="0" smtClean="0">
                    <a:cs typeface="Times New Roman" pitchFamily="18" charset="0"/>
                  </a:rPr>
                  <a:t>                                 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/>
                        <a:cs typeface="Times New Roman" pitchFamily="18" charset="0"/>
                      </a:rPr>
                      <m:t>sinA</m:t>
                    </m:r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30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3600" dirty="0" smtClean="0">
                    <a:ea typeface="Cambria Math"/>
                    <a:cs typeface="Times New Roman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A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30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নির্ণেয় সমাধান,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30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1266219"/>
                <a:ext cx="7536872" cy="5019772"/>
              </a:xfrm>
              <a:prstGeom prst="rect">
                <a:avLst/>
              </a:prstGeom>
              <a:blipFill rotWithShape="1">
                <a:blip r:embed="rId2"/>
                <a:stretch>
                  <a:fillRect l="-1537" t="-2430" b="-3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3928" y="315988"/>
            <a:ext cx="3117272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এর সমাধান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0742" y="1698282"/>
                <a:ext cx="5617842" cy="4809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L.H.S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PR</m:t>
                        </m:r>
                      </m:e>
                      <m:sup>
                        <m:r>
                          <a:rPr lang="bn-IN" sz="36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  <m:r>
                          <a:rPr lang="bn-IN" sz="3600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sinA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sinA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sinA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)(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sinA</m:t>
                        </m:r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sinA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)(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sinA</m:t>
                        </m:r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sinA</m:t>
                            </m:r>
                            <m:r>
                              <a:rPr lang="en-US" sz="3600" b="0" i="1" dirty="0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42" y="1698282"/>
                <a:ext cx="5617842" cy="4809778"/>
              </a:xfrm>
              <a:prstGeom prst="rect">
                <a:avLst/>
              </a:prstGeom>
              <a:blipFill rotWithShape="1">
                <a:blip r:embed="rId2"/>
                <a:stretch>
                  <a:fillRect t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3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9780" y="1040578"/>
                <a:ext cx="6145420" cy="5127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6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sinA</m:t>
                            </m:r>
                            <m:r>
                              <a:rPr lang="en-US" sz="3600" i="1" dirty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=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600" b="0" i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sinA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𝑐𝑜𝑠𝐴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= 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6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𝑐𝑜𝑠𝐴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𝑠𝑖𝑛𝐴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𝑐𝑜𝑠𝐴</m:t>
                            </m:r>
                          </m:den>
                        </m:f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=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𝑠𝑒𝑐𝐴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𝑡𝑎𝑛𝐴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 = R.H.S 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L.H.S  = R.H.S      (proved)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80" y="1040578"/>
                <a:ext cx="6145420" cy="5127814"/>
              </a:xfrm>
              <a:prstGeom prst="rect">
                <a:avLst/>
              </a:prstGeom>
              <a:blipFill rotWithShape="1">
                <a:blip r:embed="rId2"/>
                <a:stretch>
                  <a:fillRect r="-198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5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85107" y="332962"/>
            <a:ext cx="3415148" cy="191840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n-BD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  <a:t>সু-স্বাগতম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  <a:t/>
            </a:r>
            <a:b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</a:b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Picture 1" descr="C:\Users\Tumpa\Desktop\Biography of Bangabandhu Sheikh Mujibur Rahman (4-4-2018 1-10-06 PM)\MUJIB\rose-animated-gif-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60198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flipH="1">
                <a:off x="235526" y="2916707"/>
                <a:ext cx="8573787" cy="1458733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হলে প্রমাণ কর যে 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6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− 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5526" y="2916707"/>
                <a:ext cx="8573787" cy="1458733"/>
              </a:xfrm>
              <a:prstGeom prst="rect">
                <a:avLst/>
              </a:prstGeom>
              <a:blipFill rotWithShape="1">
                <a:blip r:embed="rId2"/>
                <a:stretch>
                  <a:fillRect l="-2205" r="-925" b="-1541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331361" y="633623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2036" y="274253"/>
            <a:ext cx="3826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কাজের সমাধান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0" y="1210086"/>
                <a:ext cx="9144000" cy="5068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B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endParaRPr lang="bn-IN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L.H.S    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A</a:t>
                </a:r>
                <a:r>
                  <a:rPr lang="en-US" sz="36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−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B </a:t>
                </a:r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6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</a:t>
                </a:r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6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𝑠𝑒𝑐𝐴</m:t>
                            </m:r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𝑡𝑎𝑛𝐴</m:t>
                            </m:r>
                          </m:e>
                        </m:d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𝑠𝑒𝑐𝐴</m:t>
                            </m:r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𝑡𝑎𝑛𝐴</m:t>
                            </m:r>
                          </m:e>
                        </m:d>
                      </m:num>
                      <m:den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6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0086"/>
                <a:ext cx="9144000" cy="5068695"/>
              </a:xfrm>
              <a:prstGeom prst="rect">
                <a:avLst/>
              </a:prstGeom>
              <a:blipFill rotWithShape="1">
                <a:blip r:embed="rId2"/>
                <a:stretch>
                  <a:fillRect l="-2000" t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8765" y="1254609"/>
                <a:ext cx="8382000" cy="3570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)(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𝑆𝑒𝑐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)(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𝑆𝑒𝑐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𝑡𝑎𝑛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𝑠𝑒𝑐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𝑡𝑎𝑛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𝑠𝑒𝑐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= 0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= R.H.S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L.H.S = R.H.S (Proved)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5" y="1254609"/>
                <a:ext cx="8382000" cy="3570016"/>
              </a:xfrm>
              <a:prstGeom prst="rect">
                <a:avLst/>
              </a:prstGeom>
              <a:blipFill rotWithShape="1">
                <a:blip r:embed="rId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9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49511" y="3664669"/>
                <a:ext cx="6647380" cy="265002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পাশের চিত্র অনুসারে </a:t>
                </a: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১।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i. tan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ii. Sin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iii.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নিচের কোনটি সঠিক? </a:t>
                </a: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i.ii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       খ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i.iii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গ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ii. iii.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ঘ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i.ii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. iii.</a:t>
                </a: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2.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SinA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হলে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A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এর মান কত? 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11" y="3664669"/>
                <a:ext cx="6647380" cy="2650021"/>
              </a:xfrm>
              <a:prstGeom prst="rect">
                <a:avLst/>
              </a:prstGeom>
              <a:blipFill rotWithShape="1">
                <a:blip r:embed="rId3"/>
                <a:stretch>
                  <a:fillRect l="-1927" t="-2069" b="-1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026862" y="1381561"/>
            <a:ext cx="2862960" cy="2283108"/>
            <a:chOff x="1929724" y="535771"/>
            <a:chExt cx="2862960" cy="2283108"/>
          </a:xfrm>
        </p:grpSpPr>
        <p:sp>
          <p:nvSpPr>
            <p:cNvPr id="5" name="Right Triangle 4"/>
            <p:cNvSpPr/>
            <p:nvPr/>
          </p:nvSpPr>
          <p:spPr>
            <a:xfrm>
              <a:off x="2313709" y="706582"/>
              <a:ext cx="2078182" cy="1690254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 rot="6448045">
              <a:off x="2026057" y="515939"/>
              <a:ext cx="575302" cy="71534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 rot="12892629">
              <a:off x="3858961" y="1493685"/>
              <a:ext cx="620474" cy="123295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272143" y="845900"/>
                  <a:ext cx="4275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2143" y="845900"/>
                  <a:ext cx="42752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58456" y="2110163"/>
                  <a:ext cx="3938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456" y="2110163"/>
                  <a:ext cx="39386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1929724" y="535771"/>
              <a:ext cx="385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29724" y="2294829"/>
              <a:ext cx="385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06729" y="2294829"/>
              <a:ext cx="385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30645" y="1740831"/>
              <a:ext cx="385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85690" y="2418769"/>
              <a:ext cx="385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655" y="507998"/>
            <a:ext cx="3283527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7926" y="2632365"/>
                <a:ext cx="8659091" cy="307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প্রশ্নঃ  যদি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𝐶𝑜𝑡𝐵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𝐶𝑜𝑠𝑒𝑐𝐵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এবং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u = Cos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∅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v = Sin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∅</m:t>
                    </m:r>
                  </m:oMath>
                </a14:m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𝐶𝑜𝑠𝑒𝑐𝐵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𝐶𝑜𝑡𝐵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মান নির্ণয় কর।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প্রমাণ কর যে,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CosB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গ.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7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&lt;∅&lt;</m:t>
                    </m:r>
                    <m:f>
                      <m:fPr>
                        <m:ctrlPr>
                          <a:rPr lang="bn-IN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হলে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Cot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∅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মান নির্ণয় কর।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6" y="2632365"/>
                <a:ext cx="8659091" cy="3077637"/>
              </a:xfrm>
              <a:prstGeom prst="rect">
                <a:avLst/>
              </a:prstGeom>
              <a:blipFill rotWithShape="1">
                <a:blip r:embed="rId3"/>
                <a:stretch>
                  <a:fillRect l="-1831" t="-3564" r="-1972" b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334" y="684250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Tumpa\Downloads\imag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253910"/>
            <a:ext cx="6968836" cy="39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3746" y="1144277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18" y="411124"/>
            <a:ext cx="417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চিত্র লক্ষ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umpa\Desktop\imagesbg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2161310"/>
            <a:ext cx="5846618" cy="30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8087" y="2392647"/>
            <a:ext cx="634660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 প্রশ্ন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482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473" y="2526406"/>
            <a:ext cx="8091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ত্রিকোণমিতির সৃজনশীল প্রশ্নের গাণিতিক সমস্যা সমাধান 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3962" y="747548"/>
                <a:ext cx="8950037" cy="1405898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p =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bsin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q =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acos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 এবং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𝑡𝑎𝑛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2" y="747548"/>
                <a:ext cx="8950037" cy="1405898"/>
              </a:xfrm>
              <a:prstGeom prst="rect">
                <a:avLst/>
              </a:prstGeom>
              <a:blipFill rotWithShape="1">
                <a:blip r:embed="rId2"/>
                <a:stretch>
                  <a:fillRect l="-1362" t="-782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9099" y="2920325"/>
                <a:ext cx="8070273" cy="340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ক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𝑡𝑎𝑛</m:t>
                    </m:r>
                    <m:r>
                      <a:rPr lang="en-US" sz="3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এর মান নির্ণয় কর। 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3,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7,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প্রমাণ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কর যে,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f>
                      <m:fPr>
                        <m:ctrlPr>
                          <a:rPr lang="en-US" sz="36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গ প্রমাণ কর যে,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q-p = c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প্রমাণ কর যে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asin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2920325"/>
                <a:ext cx="8070273" cy="3405741"/>
              </a:xfrm>
              <a:prstGeom prst="rect">
                <a:avLst/>
              </a:prstGeom>
              <a:blipFill rotWithShape="1">
                <a:blip r:embed="rId3"/>
                <a:stretch>
                  <a:fillRect l="-2341" t="-3757" b="-3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1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673928" y="315988"/>
            <a:ext cx="3117272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এর সমাধান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68602" y="2018390"/>
                <a:ext cx="6873613" cy="4432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দেওয়া আছে,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sec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𝑡𝑎𝑛</m:t>
                    </m:r>
                    <m:r>
                      <a:rPr lang="en-US" sz="3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আমরা জানি,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𝑡𝑎𝑛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600" b="0" i="1" smtClean="0"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  <a:cs typeface="NikoshBAN" panose="02000000000000000000" pitchFamily="2" charset="0"/>
                      </a:rPr>
                      <m:t>𝑠𝑒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= 1 </a:t>
                </a: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বা,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𝑠𝑒𝑐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)(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𝑡𝑎𝑛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𝑠𝑒𝑐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1</a:t>
                </a:r>
              </a:p>
              <a:p>
                <a:r>
                  <a:rPr lang="en-US" sz="3600" dirty="0" smtClean="0">
                    <a:ea typeface="Cambria Math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ea typeface="Cambria Math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বা, </a:t>
                </a:r>
                <a:r>
                  <a:rPr lang="en-US" sz="3600" dirty="0" smtClean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𝑡𝑎𝑛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𝑠𝑒𝑐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=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r>
                  <a:rPr lang="en-US" sz="3600" b="0" dirty="0" smtClean="0">
                    <a:ea typeface="Cambria Math"/>
                    <a:cs typeface="Times New Roman" pitchFamily="18" charset="0"/>
                  </a:rPr>
                  <a:t> </a:t>
                </a:r>
                <a:r>
                  <a:rPr lang="bn-IN" sz="3600" b="0" dirty="0" smtClean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600" b="0" dirty="0" smtClean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𝑡𝑎𝑛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𝑠𝑒𝑐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(Ans.)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02" y="2018390"/>
                <a:ext cx="6873613" cy="4432880"/>
              </a:xfrm>
              <a:prstGeom prst="rect">
                <a:avLst/>
              </a:prstGeom>
              <a:blipFill rotWithShape="1">
                <a:blip r:embed="rId2"/>
                <a:stretch>
                  <a:fillRect l="-2660" t="-2613" r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1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235" y="3102725"/>
            <a:ext cx="8506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32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3928" y="257903"/>
            <a:ext cx="3117272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এর সমাধান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0327" y="2330164"/>
                <a:ext cx="792480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p =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bsin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q =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acos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প্রদত্ত রাশি,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4 </a:t>
                </a:r>
              </a:p>
              <a:p>
                <a:pPr algn="ctr"/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     বা,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bsin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acos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4 </a:t>
                </a:r>
                <a:endParaRPr lang="bn-I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      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4 </a:t>
                </a:r>
                <a:endParaRPr lang="bn-I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4 </a:t>
                </a:r>
              </a:p>
              <a:p>
                <a:pPr algn="ctr"/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7" y="2330164"/>
                <a:ext cx="7924800" cy="3046988"/>
              </a:xfrm>
              <a:prstGeom prst="rect">
                <a:avLst/>
              </a:prstGeom>
              <a:blipFill rotWithShape="1">
                <a:blip r:embed="rId3"/>
                <a:stretch>
                  <a:fillRect t="-3600" r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7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42110" y="933204"/>
                <a:ext cx="7370618" cy="5259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4-3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1</a:t>
                </a: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আবার,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=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10" y="933204"/>
                <a:ext cx="7370618" cy="5259453"/>
              </a:xfrm>
              <a:prstGeom prst="rect">
                <a:avLst/>
              </a:prstGeom>
              <a:blipFill rotWithShape="1">
                <a:blip r:embed="rId2"/>
                <a:stretch>
                  <a:fillRect l="-2564" t="-2317" b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1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7631</TotalTime>
  <Words>1880</Words>
  <Application>Microsoft Office PowerPoint</Application>
  <PresentationFormat>On-screen Show (4:3)</PresentationFormat>
  <Paragraphs>164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709</cp:revision>
  <dcterms:created xsi:type="dcterms:W3CDTF">2015-11-14T15:10:43Z</dcterms:created>
  <dcterms:modified xsi:type="dcterms:W3CDTF">2019-11-05T15:52:38Z</dcterms:modified>
</cp:coreProperties>
</file>