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audio2.wav" ContentType="audio/wav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4" r:id="rId1"/>
  </p:sldMasterIdLst>
  <p:sldIdLst>
    <p:sldId id="296" r:id="rId2"/>
    <p:sldId id="293" r:id="rId3"/>
    <p:sldId id="294" r:id="rId4"/>
    <p:sldId id="259" r:id="rId5"/>
    <p:sldId id="261" r:id="rId6"/>
    <p:sldId id="288" r:id="rId7"/>
    <p:sldId id="266" r:id="rId8"/>
    <p:sldId id="289" r:id="rId9"/>
    <p:sldId id="271" r:id="rId10"/>
    <p:sldId id="272" r:id="rId11"/>
    <p:sldId id="274" r:id="rId12"/>
    <p:sldId id="268" r:id="rId13"/>
    <p:sldId id="269" r:id="rId14"/>
    <p:sldId id="278" r:id="rId15"/>
    <p:sldId id="267" r:id="rId16"/>
    <p:sldId id="287" r:id="rId17"/>
    <p:sldId id="291" r:id="rId18"/>
    <p:sldId id="276" r:id="rId19"/>
    <p:sldId id="279" r:id="rId20"/>
    <p:sldId id="277" r:id="rId21"/>
    <p:sldId id="264" r:id="rId22"/>
    <p:sldId id="263" r:id="rId23"/>
    <p:sldId id="295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dmaMJ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00"/>
    <a:srgbClr val="3BFF3B"/>
    <a:srgbClr val="0000FF"/>
    <a:srgbClr val="1DFB47"/>
    <a:srgbClr val="07ADB1"/>
    <a:srgbClr val="FF00FF"/>
    <a:srgbClr val="3A0AC2"/>
    <a:srgbClr val="E3F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4" autoAdjust="0"/>
    <p:restoredTop sz="94660"/>
  </p:normalViewPr>
  <p:slideViewPr>
    <p:cSldViewPr>
      <p:cViewPr varScale="1">
        <p:scale>
          <a:sx n="74" d="100"/>
          <a:sy n="74" d="100"/>
        </p:scale>
        <p:origin x="198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4D7BC-3F40-46F9-961C-AB286A94B5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9813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3A33C-8B6F-4A3A-BD98-19E426841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8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3A33C-8B6F-4A3A-BD98-19E426841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860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3A33C-8B6F-4A3A-BD98-19E426841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2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3A33C-8B6F-4A3A-BD98-19E426841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085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3A33C-8B6F-4A3A-BD98-19E426841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1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FFFC-FC29-42EE-90F1-32A248370D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66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8C81F-0701-44E6-8751-31417D21D4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3339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109728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307CD-AE11-4372-BCCC-D3B3DFFC9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28909"/>
      </p:ext>
    </p:extLst>
  </p:cSld>
  <p:clrMapOvr>
    <a:masterClrMapping/>
  </p:clrMapOvr>
  <p:transition advTm="2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DADF7-83D5-452A-9BE0-EEE92F3F09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4813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168D-3919-4A36-B40D-C887FBEBD3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2631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9F09B-8714-4D11-A0AE-ECDF7273C4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9708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A2B28-A87B-45B9-A06D-058F027812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7666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E9D1D-48DF-44EC-8B28-949E8B923F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6369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C5DF-D314-49C0-9C1B-427765F7D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3085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D2B9-DD19-4AF6-BC1B-21455E454B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7970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4E02E-9604-42C1-AD92-B47681A9DD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569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263A33C-8B6F-4A3A-BD98-19E426841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  <p:sldLayoutId id="2147484516" r:id="rId12"/>
    <p:sldLayoutId id="2147484517" r:id="rId13"/>
    <p:sldLayoutId id="2147484518" r:id="rId14"/>
    <p:sldLayoutId id="2147484519" r:id="rId15"/>
    <p:sldLayoutId id="2147484520" r:id="rId16"/>
    <p:sldLayoutId id="2147484521" r:id="rId17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0" Type="http://schemas.openxmlformats.org/officeDocument/2006/relationships/image" Target="../media/image11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71661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8859-insert-c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5408" y="381000"/>
            <a:ext cx="41625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bacus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1" y="1319012"/>
            <a:ext cx="1906385" cy="18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sCAWL7VH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1" y="762000"/>
            <a:ext cx="200585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81200" y="1"/>
            <a:ext cx="7086600" cy="3546776"/>
            <a:chOff x="457200" y="0"/>
            <a:chExt cx="7086600" cy="2894810"/>
          </a:xfrm>
        </p:grpSpPr>
        <p:sp>
          <p:nvSpPr>
            <p:cNvPr id="10248" name="TextBox 6"/>
            <p:cNvSpPr txBox="1">
              <a:spLocks noChangeArrowheads="1"/>
            </p:cNvSpPr>
            <p:nvPr/>
          </p:nvSpPr>
          <p:spPr bwMode="auto">
            <a:xfrm>
              <a:off x="1752600" y="0"/>
              <a:ext cx="2514600" cy="400160"/>
            </a:xfrm>
            <a:prstGeom prst="rect">
              <a:avLst/>
            </a:prstGeom>
            <a:solidFill>
              <a:srgbClr val="1DFB47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এবাকা/</a:t>
              </a:r>
              <a:r>
                <a:rPr lang="en-US" sz="2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গননাকারী</a:t>
              </a:r>
              <a:r>
                <a:rPr lang="en-US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যন্ত্র </a:t>
              </a:r>
            </a:p>
          </p:txBody>
        </p:sp>
        <p:sp>
          <p:nvSpPr>
            <p:cNvPr id="10249" name="TextBox 8"/>
            <p:cNvSpPr txBox="1">
              <a:spLocks noChangeArrowheads="1"/>
            </p:cNvSpPr>
            <p:nvPr/>
          </p:nvSpPr>
          <p:spPr bwMode="auto">
            <a:xfrm>
              <a:off x="457200" y="838305"/>
              <a:ext cx="2057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বিদ্যুৎ</a:t>
              </a:r>
            </a:p>
          </p:txBody>
        </p:sp>
        <p:sp>
          <p:nvSpPr>
            <p:cNvPr id="10250" name="TextBox 7"/>
            <p:cNvSpPr txBox="1">
              <a:spLocks noChangeArrowheads="1"/>
            </p:cNvSpPr>
            <p:nvPr/>
          </p:nvSpPr>
          <p:spPr bwMode="auto">
            <a:xfrm>
              <a:off x="4724400" y="2593368"/>
              <a:ext cx="2819400" cy="30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CD Rom/ Memory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7010400" y="1219200"/>
            <a:ext cx="1524000" cy="1066800"/>
          </a:xfrm>
          <a:prstGeom prst="straightConnector1">
            <a:avLst/>
          </a:prstGeom>
          <a:ln w="381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3837398"/>
            <a:ext cx="4800600" cy="30206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29600" y="4343400"/>
            <a:ext cx="2438400" cy="7078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7ADB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000" dirty="0">
              <a:solidFill>
                <a:srgbClr val="07ADB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7543800" y="45720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895600" y="457201"/>
            <a:ext cx="6553200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743200" y="2514600"/>
            <a:ext cx="7696200" cy="1200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7200" dirty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0" y="304800"/>
            <a:ext cx="4267200" cy="137160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1"/>
            <a:tileRect/>
          </a:gra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কম্পিউটার</a:t>
            </a:r>
            <a:endParaRPr lang="en-US" sz="88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3276600"/>
            <a:ext cx="9067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5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কম্পিউটার একটি ইলেক্ট্রনিক গণনাকারী যন্ত্র যা তথ্য প্রক্রিয়ার মাধ্যমে ফলাফল প্রকাশ করে এবং</a:t>
            </a:r>
            <a:r>
              <a:rPr lang="bn-BD" sz="5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তথ্য</a:t>
            </a:r>
            <a:r>
              <a:rPr lang="en-US" sz="5400" dirty="0">
                <a:solidFill>
                  <a:srgbClr val="00C800"/>
                </a:solidFill>
                <a:latin typeface="NikoshBAN" pitchFamily="2" charset="0"/>
                <a:cs typeface="NikoshBAN" pitchFamily="2" charset="0"/>
              </a:rPr>
              <a:t> ধারণ করে রাখতে পারে।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3BC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3BC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Computer02.jpg"/>
          <p:cNvPicPr>
            <a:picLocks noChangeAspect="1" noChangeArrowheads="1"/>
          </p:cNvPicPr>
          <p:nvPr/>
        </p:nvPicPr>
        <p:blipFill>
          <a:blip r:embed="rId2"/>
          <a:srcRect l="29424" t="4335" r="25885" b="18787"/>
          <a:stretch>
            <a:fillRect/>
          </a:stretch>
        </p:blipFill>
        <p:spPr bwMode="auto">
          <a:xfrm>
            <a:off x="1524000" y="0"/>
            <a:ext cx="449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CAMJ0PE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211638"/>
            <a:ext cx="32766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 descr="abacu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42672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emory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1" y="192088"/>
            <a:ext cx="3630613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mail_laptop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2672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0"/>
            <a:ext cx="5867400" cy="1323975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3124200"/>
            <a:ext cx="8305800" cy="1754188"/>
          </a:xfrm>
          <a:prstGeom prst="rect">
            <a:avLst/>
          </a:prstGeom>
          <a:solidFill>
            <a:srgbClr val="002060"/>
          </a:solidFill>
          <a:effectLst>
            <a:outerShdw blurRad="50800" dist="38100" dir="16200000" rotWithShape="0">
              <a:srgbClr val="3BFF3B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কম্পিউটারের ২টি করে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লিখ।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492125" y="2002300"/>
            <a:ext cx="8686800" cy="4491533"/>
            <a:chOff x="-650" y="2208"/>
            <a:chExt cx="5472" cy="1942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-650" y="2208"/>
              <a:ext cx="5472" cy="46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কম্পিউটার অতি দ্রুত গতিতে যে কোন হিসাব নিকাশের কাজ সম্পন্ন করতে পারে।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-650" y="2839"/>
              <a:ext cx="5472" cy="46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bn-IN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যান্ত্রিক নির্দেশনায় ত্রুটি না থাকলে কম্পিউটার কখনও ভুল করে না।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626" y="3418"/>
              <a:ext cx="5424" cy="7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IN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৩। কম্পিউটার সহায়ক মেমরীর সাহায্যে বিপুল পরিমান তথ্য ধরে রাখতে পারে।</a:t>
              </a:r>
              <a:r>
                <a:rPr lang="en-US" sz="2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sz="2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endPara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036" y="451646"/>
            <a:ext cx="8991600" cy="1143000"/>
          </a:xfrm>
          <a:prstGeom prst="rect">
            <a:avLst/>
          </a:prstGeom>
          <a:solidFill>
            <a:srgbClr val="3BFF3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বৈশিষ্ট্য: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248400" y="4572000"/>
            <a:ext cx="3657600" cy="1549400"/>
            <a:chOff x="3733801" y="685800"/>
            <a:chExt cx="3657600" cy="1549746"/>
          </a:xfrm>
        </p:grpSpPr>
        <p:pic>
          <p:nvPicPr>
            <p:cNvPr id="6177" name="Picture 5" descr="J:\punchcard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3801" y="685800"/>
              <a:ext cx="3657600" cy="1549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8" name="TextBox 25"/>
            <p:cNvSpPr txBox="1">
              <a:spLocks noChangeArrowheads="1"/>
            </p:cNvSpPr>
            <p:nvPr/>
          </p:nvSpPr>
          <p:spPr bwMode="auto">
            <a:xfrm>
              <a:off x="4419600" y="1676400"/>
              <a:ext cx="2362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rgbClr val="002060"/>
                  </a:solidFill>
                  <a:latin typeface="Calibri" pitchFamily="34" charset="0"/>
                </a:rPr>
                <a:t>Punch Card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6019801" y="1524000"/>
            <a:ext cx="3933825" cy="2857500"/>
            <a:chOff x="4495800" y="1524000"/>
            <a:chExt cx="3933825" cy="2857500"/>
          </a:xfrm>
        </p:grpSpPr>
        <p:pic>
          <p:nvPicPr>
            <p:cNvPr id="6175" name="Picture 2" descr="J:\eniac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95800" y="1524000"/>
              <a:ext cx="3933825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6" name="TextBox 32"/>
            <p:cNvSpPr txBox="1">
              <a:spLocks noChangeArrowheads="1"/>
            </p:cNvSpPr>
            <p:nvPr/>
          </p:nvSpPr>
          <p:spPr bwMode="auto">
            <a:xfrm>
              <a:off x="5410200" y="3200400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Calibri" pitchFamily="34" charset="0"/>
                </a:rPr>
                <a:t>ENIAC-1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8" y="203200"/>
            <a:ext cx="8229600" cy="1143000"/>
          </a:xfr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Generations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133600"/>
            <a:ext cx="3886200" cy="4000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Generation (1946-59):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276600"/>
            <a:ext cx="3505200" cy="3698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Generation  (1959-65)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4114800"/>
            <a:ext cx="335280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3rd Generation  (1965-71)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4876800"/>
            <a:ext cx="41910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4th Generation  (1971-Present) 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5638800"/>
            <a:ext cx="3810000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5th Generation  (Future) :</a:t>
            </a: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6324600" y="1600200"/>
            <a:ext cx="3962400" cy="2362200"/>
            <a:chOff x="3581400" y="2438400"/>
            <a:chExt cx="2638425" cy="1733550"/>
          </a:xfrm>
        </p:grpSpPr>
        <p:pic>
          <p:nvPicPr>
            <p:cNvPr id="6173" name="Picture 3" descr="J:\Ibm-162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81400" y="2438400"/>
              <a:ext cx="2638425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3962400" y="3429000"/>
              <a:ext cx="1828800" cy="27104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IBM-1620</a:t>
              </a: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7315200" y="4191000"/>
            <a:ext cx="3016250" cy="2260600"/>
            <a:chOff x="4572000" y="4191000"/>
            <a:chExt cx="3017032" cy="2260600"/>
          </a:xfrm>
        </p:grpSpPr>
        <p:pic>
          <p:nvPicPr>
            <p:cNvPr id="6171" name="Picture 4" descr="J:\magnetic core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0" y="4191000"/>
              <a:ext cx="3017032" cy="226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4724440" y="6019800"/>
              <a:ext cx="2743911" cy="3698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00"/>
                  </a:solidFill>
                </a:rPr>
                <a:t>Magnetic core Memory</a:t>
              </a:r>
            </a:p>
          </p:txBody>
        </p:sp>
      </p:grpSp>
      <p:pic>
        <p:nvPicPr>
          <p:cNvPr id="43" name="Picture 6" descr="J:\transist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4038600"/>
            <a:ext cx="24066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6324600" y="1600200"/>
            <a:ext cx="4114800" cy="2438400"/>
            <a:chOff x="6096000" y="2209800"/>
            <a:chExt cx="2819400" cy="1866900"/>
          </a:xfrm>
        </p:grpSpPr>
        <p:pic>
          <p:nvPicPr>
            <p:cNvPr id="6169" name="Picture 2" descr="J:\220px-DM_IBM_S360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96000" y="2209800"/>
              <a:ext cx="279400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7620000" y="3429000"/>
              <a:ext cx="1295400" cy="28277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IBM-360</a:t>
              </a:r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5019676" y="4714876"/>
            <a:ext cx="2143125" cy="1838325"/>
            <a:chOff x="3124200" y="4343400"/>
            <a:chExt cx="2143125" cy="2143125"/>
          </a:xfrm>
        </p:grpSpPr>
        <p:pic>
          <p:nvPicPr>
            <p:cNvPr id="6167" name="Picture 4" descr="J:\iIC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24200" y="4343400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4876800" y="4800527"/>
              <a:ext cx="381000" cy="4305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IC</a:t>
              </a:r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7696200" y="4343400"/>
            <a:ext cx="2667000" cy="1595438"/>
            <a:chOff x="3581400" y="2438400"/>
            <a:chExt cx="2667000" cy="1595437"/>
          </a:xfrm>
        </p:grpSpPr>
        <p:pic>
          <p:nvPicPr>
            <p:cNvPr id="6165" name="Picture 2" descr="J:\semicon memory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19500" y="2824162"/>
              <a:ext cx="1905000" cy="120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6" name="TextBox 51"/>
            <p:cNvSpPr txBox="1">
              <a:spLocks noChangeArrowheads="1"/>
            </p:cNvSpPr>
            <p:nvPr/>
          </p:nvSpPr>
          <p:spPr bwMode="auto">
            <a:xfrm>
              <a:off x="3581400" y="2438400"/>
              <a:ext cx="2667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libri" pitchFamily="34" charset="0"/>
                </a:rPr>
                <a:t>Semi Conductor Memory</a:t>
              </a:r>
            </a:p>
          </p:txBody>
        </p:sp>
      </p:grpSp>
      <p:pic>
        <p:nvPicPr>
          <p:cNvPr id="1032" name="Picture 8" descr="J:\desktop-compute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05600" y="1447801"/>
            <a:ext cx="363855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7" descr="J:\cpu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67601" y="4495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 descr="J:\future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19800" y="1981200"/>
            <a:ext cx="441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rame 3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895600"/>
            <a:ext cx="8686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কম্পিউটারের বিভিন্ন প্রজন্মের দুটি করে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38201"/>
            <a:ext cx="4724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E:\Picture\picture.net\asustek_internet_radio_air_1.jpg"/>
          <p:cNvPicPr>
            <a:picLocks noChangeAspect="1" noChangeArrowheads="1"/>
          </p:cNvPicPr>
          <p:nvPr/>
        </p:nvPicPr>
        <p:blipFill>
          <a:blip r:embed="rId2"/>
          <a:srcRect l="2178" t="2388" r="4174"/>
          <a:stretch>
            <a:fillRect/>
          </a:stretch>
        </p:blipFill>
        <p:spPr bwMode="auto">
          <a:xfrm>
            <a:off x="3962400" y="4953000"/>
            <a:ext cx="2362200" cy="1600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 rot="5400000">
            <a:off x="3199607" y="3428207"/>
            <a:ext cx="6858000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icture 9" descr="2128CD_player.jpg"/>
          <p:cNvPicPr>
            <a:picLocks noChangeAspect="1"/>
          </p:cNvPicPr>
          <p:nvPr/>
        </p:nvPicPr>
        <p:blipFill>
          <a:blip r:embed="rId3"/>
          <a:srcRect l="17647" t="4819" r="11765"/>
          <a:stretch>
            <a:fillRect/>
          </a:stretch>
        </p:blipFill>
        <p:spPr bwMode="auto">
          <a:xfrm>
            <a:off x="1524000" y="4953000"/>
            <a:ext cx="1982676" cy="15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24000" y="2667000"/>
            <a:ext cx="5029200" cy="1933652"/>
            <a:chOff x="0" y="2362200"/>
            <a:chExt cx="5029200" cy="2209799"/>
          </a:xfrm>
        </p:grpSpPr>
        <p:pic>
          <p:nvPicPr>
            <p:cNvPr id="16399" name="Picture 13" descr="DVD_Player.jpg"/>
            <p:cNvPicPr>
              <a:picLocks noChangeAspect="1"/>
            </p:cNvPicPr>
            <p:nvPr/>
          </p:nvPicPr>
          <p:blipFill>
            <a:blip r:embed="rId4"/>
            <a:srcRect l="2222" t="41112" r="10001" b="41112"/>
            <a:stretch>
              <a:fillRect/>
            </a:stretch>
          </p:blipFill>
          <p:spPr bwMode="auto">
            <a:xfrm>
              <a:off x="0" y="3886200"/>
              <a:ext cx="2781300" cy="563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14" descr="3D Picture-193.JPG"/>
            <p:cNvPicPr>
              <a:picLocks noChangeAspect="1"/>
            </p:cNvPicPr>
            <p:nvPr/>
          </p:nvPicPr>
          <p:blipFill>
            <a:blip r:embed="rId5"/>
            <a:srcRect l="23333" t="13333" r="15000" b="2222"/>
            <a:stretch>
              <a:fillRect/>
            </a:stretch>
          </p:blipFill>
          <p:spPr bwMode="auto">
            <a:xfrm>
              <a:off x="2362200" y="2438400"/>
              <a:ext cx="2667000" cy="2133599"/>
            </a:xfrm>
            <a:prstGeom prst="ellipse">
              <a:avLst/>
            </a:prstGeom>
            <a:ln>
              <a:solidFill>
                <a:srgbClr val="841677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softEdge rad="112500"/>
            </a:effectLst>
          </p:spPr>
        </p:pic>
        <p:pic>
          <p:nvPicPr>
            <p:cNvPr id="13" name="Picture 12" descr="defaultCAB1S5CS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362200"/>
              <a:ext cx="1981200" cy="1485900"/>
            </a:xfrm>
            <a:prstGeom prst="rect">
              <a:avLst/>
            </a:prstGeom>
            <a:ln>
              <a:noFill/>
            </a:ln>
            <a:effectLst>
              <a:outerShdw blurRad="50800" dist="50800" dir="5400000" algn="ctr" rotWithShape="0">
                <a:srgbClr val="00C800"/>
              </a:outerShdw>
              <a:softEdge rad="112500"/>
            </a:effectLst>
          </p:spPr>
        </p:pic>
      </p:grpSp>
      <p:pic>
        <p:nvPicPr>
          <p:cNvPr id="16" name="Picture 15" descr="imagesCAARSDY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4953000"/>
            <a:ext cx="1371600" cy="160047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85107" y="209526"/>
            <a:ext cx="5105400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ইলেক্ট্রনিক্স যন্ত্র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803265" y="168724"/>
            <a:ext cx="3657600" cy="8239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</a:p>
        </p:txBody>
      </p:sp>
      <p:pic>
        <p:nvPicPr>
          <p:cNvPr id="17" name="Picture 16" descr="ash copy.jpg"/>
          <p:cNvPicPr>
            <a:picLocks noChangeAspect="1"/>
          </p:cNvPicPr>
          <p:nvPr/>
        </p:nvPicPr>
        <p:blipFill>
          <a:blip r:embed="rId8"/>
          <a:srcRect l="6173" r="3292" b="1667"/>
          <a:stretch>
            <a:fillRect/>
          </a:stretch>
        </p:blipFill>
        <p:spPr>
          <a:xfrm>
            <a:off x="7010400" y="1158925"/>
            <a:ext cx="3429000" cy="3281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 descr="web camera.jpg"/>
          <p:cNvPicPr>
            <a:picLocks noChangeAspect="1"/>
          </p:cNvPicPr>
          <p:nvPr/>
        </p:nvPicPr>
        <p:blipFill>
          <a:blip r:embed="rId9"/>
          <a:srcRect l="23334" t="16666" r="23334" b="23334"/>
          <a:stretch>
            <a:fillRect/>
          </a:stretch>
        </p:blipFill>
        <p:spPr bwMode="auto">
          <a:xfrm>
            <a:off x="7120947" y="1158926"/>
            <a:ext cx="914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Electronic_Calculato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2473" y="858889"/>
            <a:ext cx="1600200" cy="1600200"/>
          </a:xfrm>
          <a:prstGeom prst="rect">
            <a:avLst/>
          </a:prstGeom>
        </p:spPr>
      </p:pic>
      <p:pic>
        <p:nvPicPr>
          <p:cNvPr id="19" name="Picture 18" descr="tv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074" y="797029"/>
            <a:ext cx="1752600" cy="1247851"/>
          </a:xfrm>
          <a:prstGeom prst="rect">
            <a:avLst/>
          </a:prstGeom>
        </p:spPr>
      </p:pic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>
            <a:spLocks noChangeArrowheads="1"/>
          </p:cNvSpPr>
          <p:nvPr/>
        </p:nvSpPr>
        <p:spPr bwMode="auto">
          <a:xfrm>
            <a:off x="2514601" y="31751"/>
            <a:ext cx="6918325" cy="2081213"/>
          </a:xfrm>
          <a:prstGeom prst="cube">
            <a:avLst>
              <a:gd name="adj" fmla="val 25000"/>
            </a:avLst>
          </a:prstGeom>
          <a:solidFill>
            <a:schemeClr val="accent5">
              <a:lumMod val="50000"/>
            </a:schemeClr>
          </a:solidFill>
          <a:ln w="38100">
            <a:solidFill>
              <a:srgbClr val="07ADB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3238" y="2181761"/>
            <a:ext cx="8686801" cy="1077218"/>
          </a:xfrm>
          <a:prstGeom prst="rect">
            <a:avLst/>
          </a:prstGeom>
          <a:solidFill>
            <a:srgbClr val="3A0AC2"/>
          </a:solidFill>
          <a:scene3d>
            <a:camera prst="orthographicFront"/>
            <a:lightRig rig="threePt" dir="t"/>
          </a:scene3d>
          <a:sp3d prstMaterial="plastic">
            <a:bevelT prst="relaxedInset"/>
            <a:bevelB w="101600" prst="riblet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32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কম্পিউটার যন্ত্রের সাথে অন্যান্য ইলেক্ট্রনিক্স যন্ত্রের</a:t>
            </a:r>
            <a:endParaRPr lang="bn-BD" sz="3200" dirty="0">
              <a:solidFill>
                <a:srgbClr val="1DFB47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bn-BD" sz="32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>
                <a:solidFill>
                  <a:srgbClr val="1DFB47"/>
                </a:solidFill>
                <a:latin typeface="NikoshBAN" pitchFamily="2" charset="0"/>
                <a:cs typeface="NikoshBAN" pitchFamily="2" charset="0"/>
              </a:rPr>
              <a:t> ৩টি করে পার্থক্য লিখ।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3538538"/>
            <a:ext cx="2743200" cy="762000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u="sng" dirty="0">
                <a:solidFill>
                  <a:srgbClr val="3BFF3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কর্মপত্রঃ</a:t>
            </a:r>
            <a:endParaRPr lang="en-US" u="sng" dirty="0">
              <a:solidFill>
                <a:srgbClr val="3BFF3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744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567800"/>
              </p:ext>
            </p:extLst>
          </p:nvPr>
        </p:nvGraphicFramePr>
        <p:xfrm>
          <a:off x="2438400" y="4343400"/>
          <a:ext cx="7848600" cy="2377440"/>
        </p:xfrm>
        <a:graphic>
          <a:graphicData uri="http://schemas.openxmlformats.org/drawingml/2006/table">
            <a:tbl>
              <a:tblPr/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n-BD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অন্যান্য ইলেক্ট্রনিক যন্ত্র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n-BD" sz="3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কম্পিউটার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8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8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8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8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8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8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1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 autoUpdateAnimBg="0"/>
      <p:bldP spid="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59" y="477818"/>
            <a:ext cx="8017279" cy="5902364"/>
          </a:xfrm>
          <a:prstGeom prst="rect">
            <a:avLst/>
          </a:prstGeom>
        </p:spPr>
      </p:pic>
      <p:pic>
        <p:nvPicPr>
          <p:cNvPr id="7" name="Picture 6" descr="E:\ICT-Hazrat\Flowers\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283334" cy="13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ICT-Hazrat\Flowers\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228600"/>
            <a:ext cx="1283334" cy="13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:\ICT-Hazrat\Flowers\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1737847" cy="177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E:\ICT-Hazrat\Flowers\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648200"/>
            <a:ext cx="1737847" cy="177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42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0" y="1905000"/>
          <a:ext cx="868680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অন্যান্য ইলেক্ট্রনিক যন্ত্র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কম্পিউটার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১।দু’একটির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বেশী কাজ় করা যায়</a:t>
                      </a:r>
                    </a:p>
                    <a:p>
                      <a:pPr algn="just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না।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১।অনেক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রকম কাজ করা যায়।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 স্মৃতি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শক্তি এবং কাজ করার</a:t>
                      </a:r>
                    </a:p>
                    <a:p>
                      <a:pPr algn="just"/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ক্ষমতা সীমিত।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 স্মৃতি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শক্তি এবং কাজ করার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ক্ষমতা ব্যপক।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প্রোগ্রামিং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কাজ করা যায় না।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 প্রোগ্রামিং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কাজ করা যায়।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বহুমূখীতা থাকে না।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মাইক্রোপ্রসেসর থাকার ফলে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বহুমূখীতা থাকে ।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841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09800" y="838201"/>
            <a:ext cx="7162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 ও  অন্যান্য ইলেক্ট্রনিক্স যন্ত্রের মধ্যে পাথ্যক্য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1295400" y="2819400"/>
            <a:ext cx="8153400" cy="3048000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1524000" y="322660"/>
            <a:ext cx="7696200" cy="147756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bn-BD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057400" y="3352801"/>
            <a:ext cx="891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  <a:defRPr/>
            </a:pP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বলতে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1905000" y="4495800"/>
            <a:ext cx="75438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একটি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524000" y="5780783"/>
            <a:ext cx="8839200" cy="584775"/>
          </a:xfrm>
          <a:prstGeom prst="rect">
            <a:avLst/>
          </a:prstGeom>
          <a:solidFill>
            <a:srgbClr val="00C8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এবং কম্পিউটারের মধ্যে একটি পার্থক্য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1524000" y="1981201"/>
            <a:ext cx="8153400" cy="132343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en-US" sz="4000" dirty="0" err="1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4000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 এবং কম্পিউটারের</a:t>
            </a:r>
            <a:endParaRPr lang="en-US" sz="4000" b="1" dirty="0">
              <a:solidFill>
                <a:srgbClr val="3BFF3B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    মধ্যে একটি </a:t>
            </a:r>
            <a:r>
              <a:rPr lang="en-US" sz="4000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পার্থক্য </a:t>
            </a:r>
            <a:r>
              <a:rPr lang="en-US" sz="4000" dirty="0" err="1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3BFF3B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 tmFilter="0,0; .5, 0; 1, 1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1" grpId="1" animBg="1"/>
      <p:bldP spid="3" grpId="0" animBg="1"/>
      <p:bldP spid="3" grpId="1" animBg="1"/>
      <p:bldP spid="19463" grpId="0" animBg="1"/>
      <p:bldP spid="1946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idx="1"/>
          </p:nvPr>
        </p:nvSpPr>
        <p:spPr>
          <a:xfrm>
            <a:off x="2514600" y="4800600"/>
            <a:ext cx="8153400" cy="16764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আধুনিক বিশ্বায়নের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যুগে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একটি অন্যতম বিষ্ময়কর আবিস্কার-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উত্তরের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স্বপক্ষে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যুক্তি দাও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20486" name="WordArt 4"/>
          <p:cNvSpPr>
            <a:spLocks noChangeArrowheads="1" noChangeShapeType="1" noTextEdit="1"/>
          </p:cNvSpPr>
          <p:nvPr/>
        </p:nvSpPr>
        <p:spPr bwMode="auto">
          <a:xfrm>
            <a:off x="3733800" y="228600"/>
            <a:ext cx="4800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n-IN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FFFF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33600"/>
            <a:ext cx="30480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508760" y="4933528"/>
            <a:ext cx="8016239" cy="1162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9600" b="1" kern="10" spc="50" dirty="0" smtClean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28600"/>
            <a:ext cx="9220199" cy="4711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4281494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447569" y="2111910"/>
            <a:ext cx="100408" cy="3698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1100" y="2715497"/>
            <a:ext cx="68239" cy="2756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14492" y="2111910"/>
            <a:ext cx="100408" cy="3698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0129" y="2371124"/>
            <a:ext cx="54315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মো. আবদুল মালেক সিকদার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 সমাজকর্ম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শহীদ রাজা ডিগ্রী কলেজ, আমুয়া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কাঠালিয়া,ঝালকাঠি।</a:t>
            </a:r>
          </a:p>
          <a:p>
            <a:pPr algn="ctr"/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 sikdermalek@gmail.com</a:t>
            </a:r>
            <a:endParaRPr lang="bn-BD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মোবাইল: ০১৭২৬৫১৮৫৪৩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4784" y="606681"/>
            <a:ext cx="5691116" cy="9030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9400" y="441004"/>
            <a:ext cx="5459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পরিচিতি: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71" y="2139644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5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85800" y="863263"/>
            <a:ext cx="86106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 prst="slope"/>
            <a:bevelB prst="slop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কম্পিউটার শিক্ষা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48000" y="2514600"/>
            <a:ext cx="5029200" cy="2311063"/>
            <a:chOff x="-4495800" y="2025328"/>
            <a:chExt cx="5029200" cy="2116525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-4495800" y="3211685"/>
              <a:ext cx="5029200" cy="93016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bn-BD" sz="6000" dirty="0" smtClean="0">
                  <a:latin typeface="SutonnyMJ" pitchFamily="2" charset="0"/>
                  <a:cs typeface="NikoshBAN" pitchFamily="2" charset="0"/>
                </a:rPr>
                <a:t>সময়</a:t>
              </a:r>
              <a:r>
                <a:rPr lang="bn-IN" sz="6000" dirty="0" smtClean="0">
                  <a:latin typeface="SutonnyMJ" pitchFamily="2" charset="0"/>
                  <a:cs typeface="NikoshBAN" pitchFamily="2" charset="0"/>
                </a:rPr>
                <a:t> :</a:t>
              </a:r>
              <a:r>
                <a:rPr lang="bn-BD" sz="6000" dirty="0" smtClean="0">
                  <a:latin typeface="SutonnyMJ" pitchFamily="2" charset="0"/>
                  <a:cs typeface="NikoshBAN" pitchFamily="2" charset="0"/>
                </a:rPr>
                <a:t> </a:t>
              </a:r>
              <a:r>
                <a:rPr lang="bn-BD" sz="6000" dirty="0">
                  <a:latin typeface="SutonnyMJ" pitchFamily="2" charset="0"/>
                  <a:cs typeface="NikoshBAN" pitchFamily="2" charset="0"/>
                </a:rPr>
                <a:t>৪০ </a:t>
              </a:r>
              <a:r>
                <a:rPr lang="bn-BD" sz="4800" dirty="0">
                  <a:latin typeface="SutonnyMJ" pitchFamily="2" charset="0"/>
                  <a:cs typeface="NikoshBAN" pitchFamily="2" charset="0"/>
                </a:rPr>
                <a:t>মিনিট</a:t>
              </a:r>
              <a:endParaRPr lang="en-US" sz="60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08552" name="Text Box 8"/>
            <p:cNvSpPr txBox="1">
              <a:spLocks noChangeArrowheads="1"/>
            </p:cNvSpPr>
            <p:nvPr/>
          </p:nvSpPr>
          <p:spPr bwMode="auto">
            <a:xfrm>
              <a:off x="-3886200" y="2025328"/>
              <a:ext cx="3810000" cy="761046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bn-BD" sz="4800" dirty="0" smtClean="0">
                  <a:solidFill>
                    <a:srgbClr val="CCFF66"/>
                  </a:solidFill>
                  <a:latin typeface="SutonnyMJ" pitchFamily="2" charset="0"/>
                  <a:ea typeface="Arial Unicode MS" pitchFamily="34" charset="-128"/>
                  <a:cs typeface="NikoshBAN" pitchFamily="2" charset="0"/>
                </a:rPr>
                <a:t>শ্রে</a:t>
              </a:r>
              <a:r>
                <a:rPr lang="bn-IN" sz="4800" dirty="0" smtClean="0">
                  <a:solidFill>
                    <a:srgbClr val="CCFF66"/>
                  </a:solidFill>
                  <a:latin typeface="SutonnyMJ" pitchFamily="2" charset="0"/>
                  <a:ea typeface="Arial Unicode MS" pitchFamily="34" charset="-128"/>
                  <a:cs typeface="NikoshBAN" pitchFamily="2" charset="0"/>
                </a:rPr>
                <a:t>ণি -</a:t>
              </a:r>
              <a:r>
                <a:rPr lang="bn-BD" sz="4800" dirty="0" smtClean="0">
                  <a:solidFill>
                    <a:srgbClr val="CCFF66"/>
                  </a:solidFill>
                  <a:latin typeface="SutonnyMJ" pitchFamily="2" charset="0"/>
                  <a:ea typeface="Arial Unicode MS" pitchFamily="34" charset="-128"/>
                  <a:cs typeface="NikoshBAN" pitchFamily="2" charset="0"/>
                </a:rPr>
                <a:t> </a:t>
              </a:r>
              <a:r>
                <a:rPr lang="bn-BD" sz="4800" dirty="0">
                  <a:solidFill>
                    <a:srgbClr val="CCFF66"/>
                  </a:solidFill>
                  <a:latin typeface="SutonnyMJ" pitchFamily="2" charset="0"/>
                  <a:ea typeface="Arial Unicode MS" pitchFamily="34" charset="-128"/>
                  <a:cs typeface="NikoshBAN" pitchFamily="2" charset="0"/>
                </a:rPr>
                <a:t>নবম</a:t>
              </a:r>
              <a:endParaRPr lang="en-US" sz="4800" dirty="0">
                <a:solidFill>
                  <a:srgbClr val="CCFF66"/>
                </a:solidFill>
                <a:latin typeface="SutonnyMJ" pitchFamily="2" charset="0"/>
                <a:ea typeface="Arial Unicode MS" pitchFamily="34" charset="-128"/>
                <a:cs typeface="SutonnyMJ" pitchFamily="2" charset="0"/>
              </a:endParaRPr>
            </a:p>
          </p:txBody>
        </p:sp>
      </p:grp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3048000" y="381001"/>
            <a:ext cx="5791200" cy="1676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bn-BD" sz="8000" u="sng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শিখ</a:t>
            </a:r>
            <a:r>
              <a:rPr lang="bn-IN" sz="8000" u="sng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8000" u="sng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8000" u="sng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5000" y="2438401"/>
            <a:ext cx="8305800" cy="4236499"/>
            <a:chOff x="381000" y="2438400"/>
            <a:chExt cx="8305800" cy="4236499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381000" y="2438400"/>
              <a:ext cx="8305800" cy="4236499"/>
              <a:chOff x="381000" y="2438400"/>
              <a:chExt cx="8305800" cy="3646067"/>
            </a:xfrm>
          </p:grpSpPr>
          <p:sp>
            <p:nvSpPr>
              <p:cNvPr id="6152" name="Text Box 14"/>
              <p:cNvSpPr txBox="1">
                <a:spLocks noChangeArrowheads="1"/>
              </p:cNvSpPr>
              <p:nvPr/>
            </p:nvSpPr>
            <p:spPr bwMode="auto">
              <a:xfrm>
                <a:off x="381000" y="2438400"/>
                <a:ext cx="8077200" cy="662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Tx/>
                  <a:buBlip>
                    <a:blip r:embed="rId3"/>
                  </a:buBlip>
                </a:pPr>
                <a:r>
                  <a:rPr lang="en-US" sz="4400" dirty="0">
                    <a:solidFill>
                      <a:srgbClr val="6DFB81"/>
                    </a:solidFill>
                  </a:rPr>
                  <a:t> </a:t>
                </a:r>
                <a:r>
                  <a:rPr lang="en-US" sz="4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কম্পিউটারের সংজ্ঞা বলতে 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  <p:sp>
            <p:nvSpPr>
              <p:cNvPr id="6153" name="Text Box 16"/>
              <p:cNvSpPr txBox="1">
                <a:spLocks noChangeArrowheads="1"/>
              </p:cNvSpPr>
              <p:nvPr/>
            </p:nvSpPr>
            <p:spPr bwMode="auto">
              <a:xfrm>
                <a:off x="381000" y="4274645"/>
                <a:ext cx="7010400" cy="503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Tx/>
                  <a:buBlip>
                    <a:blip r:embed="rId4"/>
                  </a:buBlip>
                </a:pPr>
                <a:r>
                  <a:rPr lang="en-US" sz="3200" dirty="0">
                    <a:solidFill>
                      <a:srgbClr val="FF5B9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কম্পিউটারের বৈশিষ্ট্যগুলো লিখতে পারবে</a:t>
                </a:r>
                <a:r>
                  <a:rPr lang="en-US" sz="2800" dirty="0">
                    <a:solidFill>
                      <a:srgbClr val="FF5B92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dirty="0">
                  <a:solidFill>
                    <a:srgbClr val="FF5B92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154" name="Text Box 17"/>
              <p:cNvSpPr txBox="1">
                <a:spLocks noChangeArrowheads="1"/>
              </p:cNvSpPr>
              <p:nvPr/>
            </p:nvSpPr>
            <p:spPr bwMode="auto">
              <a:xfrm>
                <a:off x="381000" y="5051425"/>
                <a:ext cx="8305800" cy="1033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Tx/>
                  <a:buBlip>
                    <a:blip r:embed="rId5"/>
                  </a:buBlip>
                </a:pPr>
                <a:r>
                  <a:rPr lang="en-US" sz="3600" dirty="0">
                    <a:solidFill>
                      <a:srgbClr val="E3F127"/>
                    </a:solidFill>
                  </a:rPr>
                  <a:t>  </a:t>
                </a:r>
                <a:r>
                  <a:rPr lang="en-US" sz="3600" dirty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কম্পিউটার এবং অন্যান্য যন্ত্রের মধ্যে পার্থক্য নির্ণয়</a:t>
                </a:r>
              </a:p>
              <a:p>
                <a:r>
                  <a:rPr lang="en-US" sz="3600" dirty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      করতে পারবে।</a:t>
                </a:r>
              </a:p>
            </p:txBody>
          </p:sp>
        </p:grp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609600" y="3733800"/>
              <a:ext cx="7924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Tx/>
                <a:buBlip>
                  <a:blip r:embed="rId3"/>
                </a:buBlip>
              </a:pPr>
              <a:r>
                <a:rPr lang="en-US" sz="3200" dirty="0">
                  <a:solidFill>
                    <a:srgbClr val="6DFB81"/>
                  </a:solidFill>
                </a:rPr>
                <a:t>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কম্পিউটারের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বিভিন্ন প্রজন্মের বর্ণনা দিতে পারবে</a:t>
              </a:r>
              <a:r>
                <a:rPr lang="bn-BD" sz="3200" dirty="0">
                  <a:solidFill>
                    <a:srgbClr val="6DFB8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solidFill>
                  <a:srgbClr val="6DFB8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acuscomput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0384"/>
            <a:ext cx="8153400" cy="6535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810000" y="556260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DFB47"/>
                </a:solidFill>
                <a:latin typeface="Times New Roman" pitchFamily="18" charset="0"/>
                <a:cs typeface="Times New Roman" pitchFamily="18" charset="0"/>
              </a:rPr>
              <a:t>Abacus Computer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s-ibm-16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42212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57600" y="335280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IBM-1620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kto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304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Desktop Computer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52600" y="1143001"/>
            <a:ext cx="8915400" cy="2676525"/>
            <a:chOff x="228600" y="1143000"/>
            <a:chExt cx="8915400" cy="2676525"/>
          </a:xfrm>
        </p:grpSpPr>
        <p:pic>
          <p:nvPicPr>
            <p:cNvPr id="8200" name="Picture 6" descr="abacus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05600" y="1381125"/>
              <a:ext cx="24384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2" descr="E:\Picture\picture.net\Computer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1143000"/>
              <a:ext cx="2170113" cy="2014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43000" y="275590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কম্পিউটার ও কম্পিউটারের ইতিহাস</a:t>
            </a:r>
            <a:endParaRPr lang="en-US" sz="16600" dirty="0">
              <a:solidFill>
                <a:srgbClr val="C0000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816350" y="234951"/>
            <a:ext cx="5105400" cy="110807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6600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endParaRPr lang="en-US" sz="66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2"/>
            </a:avLst>
          </a:prstGeom>
          <a:solidFill>
            <a:schemeClr val="bg1">
              <a:lumMod val="95000"/>
            </a:schemeClr>
          </a:solidFill>
          <a:ln>
            <a:prstDash val="dash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8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1111</TotalTime>
  <Words>386</Words>
  <Application>Microsoft Office PowerPoint</Application>
  <PresentationFormat>Widescreen</PresentationFormat>
  <Paragraphs>89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 Unicode MS</vt:lpstr>
      <vt:lpstr>Arial</vt:lpstr>
      <vt:lpstr>Calibri</vt:lpstr>
      <vt:lpstr>NikoshBAN</vt:lpstr>
      <vt:lpstr>PadmaMJ</vt:lpstr>
      <vt:lpstr>SutonnyMJ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Computer Generations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Sikdermalek</cp:lastModifiedBy>
  <cp:revision>243</cp:revision>
  <dcterms:created xsi:type="dcterms:W3CDTF">2011-03-10T03:46:17Z</dcterms:created>
  <dcterms:modified xsi:type="dcterms:W3CDTF">2019-11-05T05:24:02Z</dcterms:modified>
</cp:coreProperties>
</file>