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2" r:id="rId1"/>
  </p:sldMasterIdLst>
  <p:notesMasterIdLst>
    <p:notesMasterId r:id="rId20"/>
  </p:notesMasterIdLst>
  <p:sldIdLst>
    <p:sldId id="395" r:id="rId2"/>
    <p:sldId id="320" r:id="rId3"/>
    <p:sldId id="521" r:id="rId4"/>
    <p:sldId id="523" r:id="rId5"/>
    <p:sldId id="524" r:id="rId6"/>
    <p:sldId id="525" r:id="rId7"/>
    <p:sldId id="526" r:id="rId8"/>
    <p:sldId id="527" r:id="rId9"/>
    <p:sldId id="528" r:id="rId10"/>
    <p:sldId id="529" r:id="rId11"/>
    <p:sldId id="530" r:id="rId12"/>
    <p:sldId id="531" r:id="rId13"/>
    <p:sldId id="532" r:id="rId14"/>
    <p:sldId id="533" r:id="rId15"/>
    <p:sldId id="534" r:id="rId16"/>
    <p:sldId id="535" r:id="rId17"/>
    <p:sldId id="536" r:id="rId18"/>
    <p:sldId id="450" r:id="rId19"/>
  </p:sldIdLst>
  <p:sldSz cx="9753600" cy="7315200"/>
  <p:notesSz cx="6858000" cy="9144000"/>
  <p:defaultTextStyle>
    <a:defPPr>
      <a:defRPr lang="en-US"/>
    </a:defPPr>
    <a:lvl1pPr marL="0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0852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01704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02557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03409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04261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05113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05966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06818" algn="l" defTabSz="120170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E0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6416" autoAdjust="0"/>
  </p:normalViewPr>
  <p:slideViewPr>
    <p:cSldViewPr>
      <p:cViewPr varScale="1">
        <p:scale>
          <a:sx n="60" d="100"/>
          <a:sy n="60" d="100"/>
        </p:scale>
        <p:origin x="228" y="0"/>
      </p:cViewPr>
      <p:guideLst>
        <p:guide orient="horz" pos="2304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E88B7-591D-4B81-8D10-F8157A0BBB73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4D75A-8395-4382-8A81-51BB2D367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5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0852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01704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02557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03409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04261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05113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05966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06818" algn="l" defTabSz="12017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প্রশ্ন করতে পারেন: </a:t>
            </a:r>
            <a:r>
              <a:rPr lang="en-US" baseline="0" dirty="0" smtClean="0"/>
              <a:t> </a:t>
            </a:r>
            <a:r>
              <a:rPr lang="bn-BD" baseline="0" dirty="0" smtClean="0"/>
              <a:t>ডিগ্রি,  রেডিয়ান এগুলো কী</a:t>
            </a:r>
            <a:r>
              <a:rPr lang="bn-BD" baseline="0" smtClean="0"/>
              <a:t>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6CA5-63FD-4B5B-B778-22BE2E64C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2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প্রশ্ন করতে পারেন: থিটাকে কয়ভাবে</a:t>
            </a:r>
            <a:r>
              <a:rPr lang="bn-BD" baseline="0" dirty="0" smtClean="0"/>
              <a:t> প্রকাশ করা হয়েছে? তাহলে কোণ পরিমাপের একক কয় প্রকার ও কী কী? ( শিক্ষক তার নিজের মতো করেও প্রশ্ন করতে পারেন)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6CA5-63FD-4B5B-B778-22BE2E64CD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বোর্ডে প্রয়োজনীয় ব্যাখ্যা দিতে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6CA5-63FD-4B5B-B778-22BE2E64CD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প্রয়োজনীয়</a:t>
            </a:r>
            <a:r>
              <a:rPr lang="bn-BD" baseline="0" dirty="0" smtClean="0"/>
              <a:t> নির্দেশনা দিয়ে শিক্ষার্থীদের দ্বারা অথবা নিজে বোর্ডে কাজটি সমাধার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6CA5-63FD-4B5B-B778-22BE2E64CD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3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প্রয়োজনে</a:t>
            </a:r>
            <a:r>
              <a:rPr lang="bn-BD" baseline="0" dirty="0" smtClean="0"/>
              <a:t> শিক্ষক সহায়তা করবেন।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6CA5-63FD-4B5B-B778-22BE2E64CD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0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97187"/>
            <a:ext cx="731520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42174"/>
            <a:ext cx="73152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9920" y="389467"/>
            <a:ext cx="2103120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389467"/>
            <a:ext cx="6187440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2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80" y="1823721"/>
            <a:ext cx="841248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80" y="4895428"/>
            <a:ext cx="841248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9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1947333"/>
            <a:ext cx="414528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947333"/>
            <a:ext cx="414528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89467"/>
            <a:ext cx="841248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31" y="1793241"/>
            <a:ext cx="4126230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31" y="2672080"/>
            <a:ext cx="4126230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760" y="1793241"/>
            <a:ext cx="4146550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760" y="2672080"/>
            <a:ext cx="4146550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2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1" y="487680"/>
            <a:ext cx="3145790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550" y="1053254"/>
            <a:ext cx="493776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1" y="2194560"/>
            <a:ext cx="3145790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1" y="487680"/>
            <a:ext cx="3145790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46550" y="1053254"/>
            <a:ext cx="4937760" cy="5198533"/>
          </a:xfrm>
        </p:spPr>
        <p:txBody>
          <a:bodyPr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1" y="2194560"/>
            <a:ext cx="3145790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7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389467"/>
            <a:ext cx="841248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1947333"/>
            <a:ext cx="841248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0" y="6780107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0880" y="6780107"/>
            <a:ext cx="32918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8480" y="6780107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  <p:sldLayoutId id="214748463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jahedulhossain6&#2543;@gmq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63675" y="3657600"/>
            <a:ext cx="8289925" cy="2112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400" dirty="0">
                <a:solidFill>
                  <a:srgbClr val="00B050"/>
                </a:solidFill>
              </a:rPr>
              <a:t/>
            </a:r>
            <a:br>
              <a:rPr lang="en-US" sz="6400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667093"/>
            <a:ext cx="659507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9600" dirty="0">
                <a:ln w="0"/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IN" sz="9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b="1" dirty="0"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737886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58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9251" y="994612"/>
            <a:ext cx="3359792" cy="9787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71" indent="-365771" algn="ctr">
              <a:spcBef>
                <a:spcPct val="20000"/>
              </a:spcBef>
              <a:defRPr/>
            </a:pPr>
            <a:r>
              <a:rPr lang="bn-BD" sz="57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বৃত্তীয় পদ্ধতি </a:t>
            </a:r>
            <a:endParaRPr lang="en-US" sz="5760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7793" y="2795070"/>
            <a:ext cx="7048356" cy="12741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71" indent="-365771" algn="ctr">
              <a:spcBef>
                <a:spcPct val="20000"/>
              </a:spcBef>
              <a:defRPr/>
            </a:pPr>
            <a:r>
              <a:rPr lang="bn-BD" sz="384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বৃত্তীয় পদ্ধতিতে এক রেডিয়ান </a:t>
            </a:r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(Radian)</a:t>
            </a:r>
            <a:r>
              <a:rPr lang="bn-BD" sz="384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 কোণকে কোণ পরিমাপের একক ধরা হয়।</a:t>
            </a:r>
            <a:endParaRPr lang="en-US" sz="384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956646" y="4103875"/>
            <a:ext cx="1343421" cy="644101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33003" y="4874619"/>
                <a:ext cx="7103565" cy="153689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marL="365771" indent="-365771" algn="ctr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r>
                      <a:rPr lang="bn-BD" sz="4267" i="1" dirty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</m:t>
                    </m:r>
                    <m:sSup>
                      <m:sSupPr>
                        <m:ctrlPr>
                          <a:rPr lang="bn-BD" sz="4267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267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180</m:t>
                        </m:r>
                      </m:e>
                      <m:sup>
                        <m:r>
                          <a:rPr lang="en-US" sz="4267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4267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4267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4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en-US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m:rPr>
                        <m:nor/>
                      </m:rPr>
                      <a:rPr lang="bn-BD" sz="384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</m:t>
                    </m:r>
                    <m:r>
                      <a:rPr lang="bn-BD" sz="4267" i="1" dirty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বা</m:t>
                    </m:r>
                    <m:sSup>
                      <m:sSupPr>
                        <m:ctrlPr>
                          <a:rPr lang="en-US" sz="384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bn-BD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        </m:t>
                        </m:r>
                        <m:r>
                          <a:rPr lang="en-US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384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384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384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84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84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180</m:t>
                            </m:r>
                          </m:den>
                        </m:f>
                        <m:r>
                          <a:rPr lang="en-US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bn-BD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sz="384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endParaRPr lang="en-US" sz="4267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003" y="4874619"/>
                <a:ext cx="7103565" cy="15368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3997436" y="2043079"/>
            <a:ext cx="1343421" cy="662507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/>
          </a:p>
        </p:txBody>
      </p:sp>
    </p:spTree>
    <p:extLst>
      <p:ext uri="{BB962C8B-B14F-4D97-AF65-F5344CB8AC3E}">
        <p14:creationId xmlns:p14="http://schemas.microsoft.com/office/powerpoint/2010/main" val="170302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8480" y="825954"/>
                <a:ext cx="8796642" cy="4338111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65771" indent="-365771" algn="ctr">
                  <a:spcBef>
                    <a:spcPct val="20000"/>
                  </a:spcBef>
                  <a:defRPr/>
                </a:pPr>
                <a:r>
                  <a:rPr lang="bn-BD" sz="2987" b="1" u="sng" dirty="0">
                    <a:solidFill>
                      <a:srgbClr val="FF3399"/>
                    </a:solidFill>
                    <a:latin typeface="Cambria Math"/>
                    <a:ea typeface="Cambria Math"/>
                    <a:cs typeface="NikoshBAN" pitchFamily="2" charset="0"/>
                    <a:sym typeface="Wingdings 3"/>
                  </a:rPr>
                  <a:t>কোণের ডিগ্রি পরিমাপ ও রেডিয়ান (বৃত্তীয় ) পরিমাপের মধ্যে সম্পর্ক:</a:t>
                </a:r>
              </a:p>
              <a:p>
                <a:pPr marL="365771" indent="-365771" algn="ctr">
                  <a:spcBef>
                    <a:spcPct val="2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13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NikoshBAN" pitchFamily="2" charset="0"/>
                          <a:sym typeface="Wingdings 3"/>
                        </a:rPr>
                        <m:t>𝜋</m:t>
                      </m:r>
                      <m:r>
                        <a:rPr lang="en-US" sz="3413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NikoshBAN" pitchFamily="2" charset="0"/>
                          <a:sym typeface="Wingdings 3"/>
                        </a:rPr>
                        <m:t> </m:t>
                      </m:r>
                      <m:r>
                        <a:rPr lang="bn-BD" sz="3413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NikoshBAN" pitchFamily="2" charset="0"/>
                          <a:sym typeface="Wingdings 3"/>
                        </a:rPr>
                        <m:t>রেডিয়ান</m:t>
                      </m:r>
                      <m:r>
                        <a:rPr lang="bn-BD" sz="3413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NikoshBAN" pitchFamily="2" charset="0"/>
                          <a:sym typeface="Wingdings 3"/>
                        </a:rPr>
                        <m:t>=</m:t>
                      </m:r>
                      <m:r>
                        <a:rPr lang="en-US" sz="3413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NikoshBAN" pitchFamily="2" charset="0"/>
                          <a:sym typeface="Wingdings 3"/>
                        </a:rPr>
                        <m:t>2</m:t>
                      </m:r>
                      <m:r>
                        <a:rPr lang="bn-BD" sz="3413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NikoshBAN" pitchFamily="2" charset="0"/>
                          <a:sym typeface="Wingdings 3"/>
                        </a:rPr>
                        <m:t> </m:t>
                      </m:r>
                      <m:r>
                        <a:rPr lang="bn-BD" sz="3413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NikoshBAN" pitchFamily="2" charset="0"/>
                          <a:sym typeface="Wingdings 3"/>
                        </a:rPr>
                        <m:t>সমকোণ</m:t>
                      </m:r>
                    </m:oMath>
                  </m:oMathPara>
                </a14:m>
                <a:endParaRPr lang="bn-BD" sz="3413" dirty="0">
                  <a:solidFill>
                    <a:schemeClr val="tx1"/>
                  </a:solidFill>
                  <a:latin typeface="Times New Roman" pitchFamily="18" charset="0"/>
                  <a:ea typeface="Cambria Math"/>
                  <a:cs typeface="NikoshBAN" pitchFamily="2" charset="0"/>
                  <a:sym typeface="Wingdings 3"/>
                </a:endParaRPr>
              </a:p>
              <a:p>
                <a:pPr marL="365771" indent="-365771">
                  <a:spcBef>
                    <a:spcPct val="20000"/>
                  </a:spcBef>
                  <a:defRPr/>
                </a:pP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ea typeface="Cambria Math"/>
                    <a:cs typeface="NikoshBAN" pitchFamily="2" charset="0"/>
                    <a:sym typeface="Wingdings 3"/>
                  </a:rPr>
                  <a:t>                  </a:t>
                </a:r>
                <a:r>
                  <a:rPr lang="en-US" sz="3413" dirty="0">
                    <a:solidFill>
                      <a:schemeClr val="tx1"/>
                    </a:solidFill>
                    <a:latin typeface="Times New Roman" pitchFamily="18" charset="0"/>
                    <a:ea typeface="Cambria Math"/>
                    <a:cs typeface="NikoshBAN" pitchFamily="2" charset="0"/>
                    <a:sym typeface="Wingdings 3"/>
                  </a:rPr>
                  <a:t>1 </a:t>
                </a: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ea typeface="Cambria Math"/>
                    <a:cs typeface="NikoshBAN" pitchFamily="2" charset="0"/>
                    <a:sym typeface="Wingdings 3"/>
                  </a:rPr>
                  <a:t>রেডিয়ান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1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 3"/>
                          </a:rPr>
                        </m:ctrlPr>
                      </m:fPr>
                      <m:num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2</m:t>
                        </m:r>
                      </m:num>
                      <m:den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  <a:sym typeface="Wingdings 3"/>
                          </a:rPr>
                          <m:t>𝜋</m:t>
                        </m:r>
                      </m:den>
                    </m:f>
                    <m:r>
                      <a:rPr lang="en-US" sz="3413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 </m:t>
                    </m:r>
                    <m:r>
                      <a:rPr lang="bn-BD" sz="3413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সমকোণ</m:t>
                    </m:r>
                  </m:oMath>
                </a14:m>
                <a:endParaRPr lang="bn-BD" sz="3413" dirty="0">
                  <a:solidFill>
                    <a:schemeClr val="tx1"/>
                  </a:solidFill>
                  <a:latin typeface="Times New Roman" pitchFamily="18" charset="0"/>
                  <a:ea typeface="Cambria Math"/>
                  <a:cs typeface="NikoshBAN" pitchFamily="2" charset="0"/>
                  <a:sym typeface="Wingdings 3"/>
                </a:endParaRPr>
              </a:p>
              <a:p>
                <a:pPr marL="365771" indent="-365771">
                  <a:spcBef>
                    <a:spcPct val="20000"/>
                  </a:spcBef>
                  <a:defRPr/>
                </a:pPr>
                <a:r>
                  <a:rPr lang="en-US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      </a:t>
                </a: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অর্থাৎ</a:t>
                </a:r>
                <a:r>
                  <a:rPr lang="en-US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41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 3"/>
                          </a:rPr>
                        </m:ctrlPr>
                      </m:sSupPr>
                      <m:e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1</m:t>
                        </m:r>
                      </m:e>
                      <m:sup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𝑐</m:t>
                        </m:r>
                      </m:sup>
                    </m:sSup>
                    <m:r>
                      <a:rPr lang="en-US" sz="3413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= </m:t>
                    </m:r>
                    <m:f>
                      <m:fPr>
                        <m:ctrlPr>
                          <a:rPr lang="en-US" sz="341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 3"/>
                          </a:rPr>
                        </m:ctrlPr>
                      </m:fPr>
                      <m:num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2</m:t>
                        </m:r>
                      </m:num>
                      <m:den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  <a:sym typeface="Wingdings 3"/>
                          </a:rPr>
                          <m:t>𝜋</m:t>
                        </m:r>
                      </m:den>
                    </m:f>
                    <m:r>
                      <a:rPr lang="en-US" sz="3413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 </m:t>
                    </m:r>
                    <m:r>
                      <a:rPr lang="bn-BD" sz="3413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সমকোণ</m:t>
                    </m:r>
                  </m:oMath>
                </a14:m>
                <a:r>
                  <a:rPr lang="en-US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41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 3"/>
                          </a:rPr>
                        </m:ctrlPr>
                      </m:sSupPr>
                      <m:e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(</m:t>
                        </m:r>
                        <m:f>
                          <m:fPr>
                            <m:ctrlPr>
                              <a:rPr lang="en-US" sz="3413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Wingdings 3"/>
                              </a:rPr>
                            </m:ctrlPr>
                          </m:fPr>
                          <m:num>
                            <m:r>
                              <a:rPr lang="en-US" sz="3413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  <a:sym typeface="Wingdings 3"/>
                              </a:rPr>
                              <m:t>180</m:t>
                            </m:r>
                          </m:num>
                          <m:den>
                            <m:r>
                              <a:rPr lang="en-US" sz="3413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  <a:sym typeface="Wingdings 3"/>
                              </a:rPr>
                              <m:t>𝜋</m:t>
                            </m:r>
                          </m:den>
                        </m:f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)</m:t>
                        </m:r>
                      </m:e>
                      <m:sup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0</m:t>
                        </m:r>
                      </m:sup>
                    </m:sSup>
                  </m:oMath>
                </a14:m>
                <a:endParaRPr lang="en-US" sz="3413" dirty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  <a:sym typeface="Wingdings 3"/>
                </a:endParaRPr>
              </a:p>
              <a:p>
                <a:pPr marL="365771" indent="-365771">
                  <a:spcBef>
                    <a:spcPct val="20000"/>
                  </a:spcBef>
                  <a:defRPr/>
                </a:pP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 </a:t>
                </a:r>
                <a:r>
                  <a:rPr lang="en-US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   </a:t>
                </a: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আবার,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41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 3"/>
                          </a:rPr>
                        </m:ctrlPr>
                      </m:sSupPr>
                      <m:e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180</m:t>
                        </m:r>
                      </m:e>
                      <m:sup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0</m:t>
                        </m:r>
                      </m:sup>
                    </m:sSup>
                    <m:r>
                      <a:rPr lang="en-US" sz="3413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= </m:t>
                    </m:r>
                    <m:sSup>
                      <m:sSupPr>
                        <m:ctrlPr>
                          <a:rPr lang="en-US" sz="341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 3"/>
                          </a:rPr>
                        </m:ctrlPr>
                      </m:sSupPr>
                      <m:e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  <a:sym typeface="Wingdings 3"/>
                          </a:rPr>
                          <m:t>𝜋</m:t>
                        </m:r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  <a:sym typeface="Wingdings 3"/>
                          </a:rPr>
                          <m:t> </m:t>
                        </m:r>
                      </m:e>
                      <m:sup>
                        <m:r>
                          <a:rPr lang="en-US" sz="3413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 3"/>
                          </a:rPr>
                          <m:t>𝑐</m:t>
                        </m:r>
                      </m:sup>
                    </m:sSup>
                  </m:oMath>
                </a14:m>
                <a:endParaRPr lang="en-US" sz="3413" i="1" dirty="0">
                  <a:solidFill>
                    <a:schemeClr val="tx1"/>
                  </a:solidFill>
                  <a:latin typeface="Cambria Math"/>
                  <a:cs typeface="NikoshBAN" pitchFamily="2" charset="0"/>
                  <a:sym typeface="Wingdings 3"/>
                </a:endParaRPr>
              </a:p>
              <a:p>
                <a:pPr marL="365771" indent="-365771">
                  <a:spcBef>
                    <a:spcPct val="20000"/>
                  </a:spcBef>
                  <a:defRPr/>
                </a:pPr>
                <a:r>
                  <a:rPr lang="en-US" sz="3413" i="1" dirty="0">
                    <a:solidFill>
                      <a:schemeClr val="tx1"/>
                    </a:solidFill>
                    <a:latin typeface="Cambria Math"/>
                    <a:cs typeface="NikoshBAN" pitchFamily="2" charset="0"/>
                    <a:sym typeface="Wingdings 3"/>
                  </a:rPr>
                  <a:t>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=(</m:t>
                    </m:r>
                    <m:sSup>
                      <m:sSupPr>
                        <m:ctrlPr>
                          <a:rPr lang="en-US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3413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413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413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180</m:t>
                            </m:r>
                          </m:den>
                        </m:f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3413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80" y="825954"/>
                <a:ext cx="8796642" cy="4338111"/>
              </a:xfrm>
              <a:prstGeom prst="rect">
                <a:avLst/>
              </a:prstGeom>
              <a:blipFill rotWithShape="0">
                <a:blip r:embed="rId3"/>
                <a:stretch>
                  <a:fillRect l="-1938" t="-1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80937" y="5418656"/>
                <a:ext cx="7184459" cy="107946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65771" indent="-365771">
                  <a:spcBef>
                    <a:spcPct val="2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41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1</m:t>
                          </m:r>
                        </m:e>
                        <m:sup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3413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  <a:sym typeface="Wingdings 3"/>
                        </a:rPr>
                        <m:t>= </m:t>
                      </m:r>
                      <m:sSup>
                        <m:sSupPr>
                          <m:ctrlPr>
                            <a:rPr lang="en-US" sz="341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  <a:sym typeface="Wingdings 3"/>
                                </a:rPr>
                              </m:ctrlPr>
                            </m:fPr>
                            <m:num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180</m:t>
                              </m:r>
                            </m:num>
                            <m:den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NikoshBAN" pitchFamily="2" charset="0"/>
                                  <a:sym typeface="Wingdings 3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)</m:t>
                          </m:r>
                        </m:e>
                        <m:sup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0</m:t>
                          </m:r>
                        </m:sup>
                      </m:sSup>
                      <m:r>
                        <a:rPr lang="en-US" sz="3413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  <a:sym typeface="Wingdings 3"/>
                        </a:rPr>
                        <m:t>  ,            </m:t>
                      </m:r>
                      <m:sSup>
                        <m:sSupPr>
                          <m:ctrlPr>
                            <a:rPr lang="bn-BD" sz="3413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3413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=(</m:t>
                      </m:r>
                      <m:sSup>
                        <m:sSupPr>
                          <m:ctrlP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3413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3413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3413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180</m:t>
                              </m:r>
                            </m:den>
                          </m:f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3413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937" y="5418656"/>
                <a:ext cx="7184459" cy="10794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01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63212" y="2703058"/>
            <a:ext cx="8619894" cy="3233001"/>
            <a:chOff x="631528" y="1378181"/>
            <a:chExt cx="8081151" cy="30309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631528" y="1378181"/>
                  <a:ext cx="8081151" cy="3030939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marL="365771" indent="-365771">
                    <a:spcBef>
                      <a:spcPct val="20000"/>
                    </a:spcBef>
                    <a:defRPr/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3413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bn-BD" sz="3413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NikoshBAN" pitchFamily="2" charset="0"/>
                              <a:sym typeface="Wingdings 3"/>
                            </a:rPr>
                            <m:t></m:t>
                          </m:r>
                          <m:r>
                            <m:rPr>
                              <m:nor/>
                            </m:rPr>
                            <a:rPr lang="en-US" sz="3413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NikoshBAN" pitchFamily="2" charset="0"/>
                              <a:sym typeface="Wingdings 3"/>
                            </a:rPr>
                            <m:t>      </m:t>
                          </m:r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3413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=(</m:t>
                      </m:r>
                      <m:sSup>
                        <m:sSupPr>
                          <m:ctrlP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3413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3413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3413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180</m:t>
                              </m:r>
                            </m:den>
                          </m:f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413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sup>
                      </m:sSup>
                    </m:oMath>
                  </a14:m>
                  <a:r>
                    <a:rPr lang="en-US" sz="3413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pPr marL="365771" indent="-365771">
                    <a:spcBef>
                      <a:spcPct val="20000"/>
                    </a:spcBef>
                    <a:defRPr/>
                  </a:pPr>
                  <a:r>
                    <a:rPr lang="en-US" sz="3413" dirty="0">
                      <a:solidFill>
                        <a:schemeClr val="tx1"/>
                      </a:solidFill>
                      <a:latin typeface="Times New Roman" pitchFamily="18" charset="0"/>
                      <a:cs typeface="NikoshBAN" pitchFamily="2" charset="0"/>
                      <a:sym typeface="Wingdings 3"/>
                    </a:rPr>
                    <a:t>        </a:t>
                  </a:r>
                  <a:r>
                    <a:rPr lang="en-US" sz="3413" dirty="0">
                      <a:solidFill>
                        <a:schemeClr val="tx1"/>
                      </a:solidFill>
                      <a:latin typeface="Times New Roman" pitchFamily="18" charset="0"/>
                      <a:cs typeface="NikoshBAN" pitchFamily="2" charset="0"/>
                      <a:sym typeface="Symbol"/>
                    </a:rPr>
                    <a:t></a:t>
                  </a:r>
                  <a:r>
                    <a:rPr lang="en-US" sz="3413" dirty="0">
                      <a:solidFill>
                        <a:schemeClr val="tx1"/>
                      </a:solidFill>
                      <a:latin typeface="Times New Roman" pitchFamily="18" charset="0"/>
                      <a:cs typeface="NikoshBAN" pitchFamily="2" charset="0"/>
                      <a:sym typeface="Wingdings 3"/>
                    </a:rPr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341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   </m:t>
                          </m:r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75</m:t>
                          </m:r>
                        </m:e>
                        <m:sup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0</m:t>
                          </m:r>
                        </m:sup>
                      </m:sSup>
                      <m:r>
                        <a:rPr lang="en-US" sz="3413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  <a:sym typeface="Wingdings 3"/>
                        </a:rPr>
                        <m:t> = </m:t>
                      </m:r>
                      <m:sSup>
                        <m:sSupPr>
                          <m:ctrlPr>
                            <a:rPr lang="en-US" sz="341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( </m:t>
                          </m:r>
                          <m:f>
                            <m:fPr>
                              <m:ctrlP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  <a:sym typeface="Wingdings 3"/>
                                </a:rPr>
                              </m:ctrlPr>
                            </m:fPr>
                            <m:num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NikoshBAN" pitchFamily="2" charset="0"/>
                                  <a:sym typeface="Wingdings 3"/>
                                </a:rPr>
                                <m:t>𝜋</m:t>
                              </m:r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NikoshBAN" pitchFamily="2" charset="0"/>
                                  <a:sym typeface="Wingdings 3"/>
                                </a:rPr>
                                <m:t> . </m:t>
                              </m:r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NikoshBAN" pitchFamily="2" charset="0"/>
                                  <a:sym typeface="Wingdings 3"/>
                                </a:rPr>
                                <m:t>75</m:t>
                              </m:r>
                            </m:num>
                            <m:den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180</m:t>
                              </m:r>
                            </m:den>
                          </m:f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 )</m:t>
                          </m:r>
                        </m:e>
                        <m:sup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𝑐</m:t>
                          </m:r>
                        </m:sup>
                      </m:sSup>
                    </m:oMath>
                  </a14:m>
                  <a:endParaRPr lang="en-US" sz="3413" dirty="0">
                    <a:solidFill>
                      <a:schemeClr val="tx1"/>
                    </a:solidFill>
                    <a:latin typeface="Cambria Math"/>
                    <a:ea typeface="Cambria Math"/>
                    <a:cs typeface="NikoshBAN" pitchFamily="2" charset="0"/>
                    <a:sym typeface="Wingdings 3"/>
                  </a:endParaRPr>
                </a:p>
                <a:p>
                  <a:pPr marL="365771" indent="-365771">
                    <a:spcBef>
                      <a:spcPct val="20000"/>
                    </a:spcBef>
                    <a:defRPr/>
                  </a:pPr>
                  <a:r>
                    <a:rPr lang="en-US" sz="3413" dirty="0">
                      <a:solidFill>
                        <a:schemeClr val="tx1"/>
                      </a:solidFill>
                      <a:latin typeface="Times New Roman" pitchFamily="18" charset="0"/>
                      <a:cs typeface="NikoshBAN" pitchFamily="2" charset="0"/>
                      <a:sym typeface="Wingdings 3"/>
                    </a:rPr>
                    <a:t>                        </a:t>
                  </a:r>
                  <a14:m>
                    <m:oMath xmlns:m="http://schemas.openxmlformats.org/officeDocument/2006/math">
                      <m:r>
                        <a:rPr lang="en-US" sz="3413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  <a:sym typeface="Wingdings 3"/>
                        </a:rPr>
                        <m:t>= </m:t>
                      </m:r>
                      <m:sSup>
                        <m:sSupPr>
                          <m:ctrlPr>
                            <a:rPr lang="en-US" sz="341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( </m:t>
                          </m:r>
                          <m:f>
                            <m:fPr>
                              <m:ctrlP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  <a:sym typeface="Wingdings 3"/>
                                </a:rPr>
                              </m:ctrlPr>
                            </m:fPr>
                            <m:num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3</m:t>
                              </m:r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.</m:t>
                              </m:r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1416</m:t>
                              </m:r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  ×  </m:t>
                              </m:r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NikoshBAN" pitchFamily="2" charset="0"/>
                                  <a:sym typeface="Wingdings 3"/>
                                </a:rPr>
                                <m:t>75</m:t>
                              </m:r>
                            </m:num>
                            <m:den>
                              <m:r>
                                <a:rPr lang="en-US" sz="3413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180</m:t>
                              </m:r>
                            </m:den>
                          </m:f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 )</m:t>
                          </m:r>
                        </m:e>
                        <m:sup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𝑐</m:t>
                          </m:r>
                        </m:sup>
                      </m:sSup>
                    </m:oMath>
                  </a14:m>
                  <a:endParaRPr lang="en-US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endParaRPr>
                </a:p>
                <a:p>
                  <a:pPr marL="365771" indent="-365771">
                    <a:spcBef>
                      <a:spcPct val="20000"/>
                    </a:spcBef>
                    <a:defRPr/>
                  </a:pPr>
                  <a:r>
                    <a:rPr lang="bn-BD" sz="3413" dirty="0">
                      <a:solidFill>
                        <a:schemeClr val="tx1"/>
                      </a:solidFill>
                      <a:latin typeface="Times New Roman" pitchFamily="18" charset="0"/>
                      <a:cs typeface="NikoshBAN" pitchFamily="2" charset="0"/>
                      <a:sym typeface="Wingdings 3"/>
                    </a:rPr>
                    <a:t> </a:t>
                  </a:r>
                  <a:r>
                    <a:rPr lang="en-US" sz="3413" dirty="0">
                      <a:solidFill>
                        <a:schemeClr val="tx1"/>
                      </a:solidFill>
                      <a:latin typeface="Times New Roman" pitchFamily="18" charset="0"/>
                      <a:cs typeface="NikoshBAN" pitchFamily="2" charset="0"/>
                      <a:sym typeface="Wingdings 3"/>
                    </a:rPr>
                    <a:t>                       </a:t>
                  </a:r>
                  <a14:m>
                    <m:oMath xmlns:m="http://schemas.openxmlformats.org/officeDocument/2006/math">
                      <m:r>
                        <a:rPr lang="en-US" sz="3413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  <a:sym typeface="Wingdings 3"/>
                        </a:rPr>
                        <m:t>=</m:t>
                      </m:r>
                      <m:sSup>
                        <m:sSupPr>
                          <m:ctrlPr>
                            <a:rPr lang="en-US" sz="341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1</m:t>
                          </m:r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.</m:t>
                          </m:r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309</m:t>
                          </m:r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 </m:t>
                          </m:r>
                        </m:e>
                        <m:sup>
                          <m:r>
                            <a:rPr lang="en-US" sz="3413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𝑐</m:t>
                          </m:r>
                        </m:sup>
                      </m:sSup>
                    </m:oMath>
                  </a14:m>
                  <a:r>
                    <a:rPr lang="en-US" sz="3413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     (Ans.)</a:t>
                  </a: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528" y="1378181"/>
                  <a:ext cx="8081151" cy="303093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979" b="-58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6280030" y="3140014"/>
                  <a:ext cx="2432649" cy="5175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987" i="1">
                            <a:latin typeface="Cambria Math"/>
                            <a:ea typeface="Cambria Math"/>
                          </a:rPr>
                          <m:t>[ </m:t>
                        </m:r>
                        <m:r>
                          <a:rPr lang="en-US" sz="2987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987" i="1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987" i="1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987" i="1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987" i="1">
                            <a:latin typeface="Cambria Math"/>
                            <a:ea typeface="Cambria Math"/>
                          </a:rPr>
                          <m:t>1416</m:t>
                        </m:r>
                        <m:r>
                          <a:rPr lang="en-US" sz="2987" i="1">
                            <a:latin typeface="Cambria Math"/>
                            <a:ea typeface="Cambria Math"/>
                          </a:rPr>
                          <m:t> ]</m:t>
                        </m:r>
                      </m:oMath>
                    </m:oMathPara>
                  </a14:m>
                  <a:endParaRPr lang="en-US" sz="2987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0030" y="3140014"/>
                  <a:ext cx="2432649" cy="51751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52091" y="1335811"/>
                <a:ext cx="8575807" cy="76367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bn-BD" sz="4267" b="1" dirty="0">
                    <a:latin typeface="Cambria Math"/>
                    <a:ea typeface="Cambria Math"/>
                    <a:cs typeface="NikoshBAN" pitchFamily="2" charset="0"/>
                    <a:sym typeface="Wingdings 3"/>
                  </a:rPr>
                  <a:t></a:t>
                </a:r>
                <a:r>
                  <a:rPr lang="bn-BD" sz="4267" b="1" dirty="0">
                    <a:solidFill>
                      <a:srgbClr val="FF3399"/>
                    </a:solidFill>
                    <a:latin typeface="Cambria Math"/>
                    <a:ea typeface="Cambria Math"/>
                    <a:cs typeface="NikoshBAN" pitchFamily="2" charset="0"/>
                    <a:sym typeface="Wingdings 3"/>
                  </a:rPr>
                  <a:t>কাজ: </a:t>
                </a:r>
                <a:r>
                  <a:rPr lang="bn-BD" sz="4267" b="1" dirty="0">
                    <a:latin typeface="Cambria Math"/>
                    <a:ea typeface="Cambria Math"/>
                    <a:cs typeface="NikoshBAN" pitchFamily="2" charset="0"/>
                    <a:sym typeface="Wingdings 3"/>
                  </a:rPr>
                  <a:t>রেডিয়ানে প্রকাশ কর: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4267" b="1" i="1">
                            <a:latin typeface="Cambria Math" panose="02040503050406030204" pitchFamily="18" charset="0"/>
                            <a:cs typeface="NikoshBAN" pitchFamily="2" charset="0"/>
                            <a:sym typeface="Wingdings 3"/>
                          </a:rPr>
                        </m:ctrlPr>
                      </m:sSupPr>
                      <m:e>
                        <m:r>
                          <a:rPr lang="en-US" sz="4267" b="1" i="1">
                            <a:latin typeface="Cambria Math"/>
                            <a:cs typeface="NikoshBAN" pitchFamily="2" charset="0"/>
                            <a:sym typeface="Wingdings 3"/>
                          </a:rPr>
                          <m:t>   </m:t>
                        </m:r>
                        <m:r>
                          <a:rPr lang="en-US" sz="4267" b="1" i="1">
                            <a:latin typeface="Cambria Math"/>
                            <a:cs typeface="NikoshBAN" pitchFamily="2" charset="0"/>
                            <a:sym typeface="Wingdings 3"/>
                          </a:rPr>
                          <m:t>𝟕𝟓</m:t>
                        </m:r>
                      </m:e>
                      <m:sup>
                        <m:r>
                          <a:rPr lang="en-US" sz="4267" b="1" i="1">
                            <a:latin typeface="Cambria Math"/>
                            <a:cs typeface="NikoshBAN" pitchFamily="2" charset="0"/>
                            <a:sym typeface="Wingdings 3"/>
                          </a:rPr>
                          <m:t>𝟎</m:t>
                        </m:r>
                      </m:sup>
                    </m:sSup>
                    <m:r>
                      <a:rPr lang="en-US" sz="4267" b="1" i="1">
                        <a:latin typeface="Cambria Math"/>
                        <a:cs typeface="NikoshBAN" pitchFamily="2" charset="0"/>
                        <a:sym typeface="Wingdings 3"/>
                      </a:rPr>
                      <m:t> </m:t>
                    </m:r>
                  </m:oMath>
                </a14:m>
                <a:endParaRPr lang="en-US" sz="4267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1" y="1335811"/>
                <a:ext cx="8575807" cy="763671"/>
              </a:xfrm>
              <a:prstGeom prst="rect">
                <a:avLst/>
              </a:prstGeom>
              <a:blipFill rotWithShape="0">
                <a:blip r:embed="rId5"/>
                <a:stretch>
                  <a:fillRect t="-18110" b="-3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70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525" y="5632194"/>
            <a:ext cx="8207747" cy="814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5771" indent="-365771" algn="ctr">
              <a:spcBef>
                <a:spcPct val="20000"/>
              </a:spcBef>
              <a:defRPr/>
            </a:pPr>
            <a:r>
              <a:rPr lang="bn-BD" sz="4693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চিত্রের কোণটিকে রেডিয়ানে প্রকাশ কর।</a:t>
            </a:r>
            <a:endParaRPr lang="en-US" sz="4693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8437" y="1490658"/>
            <a:ext cx="3956647" cy="3735812"/>
            <a:chOff x="5037827" y="517585"/>
            <a:chExt cx="3709357" cy="3502324"/>
          </a:xfrm>
        </p:grpSpPr>
        <p:grpSp>
          <p:nvGrpSpPr>
            <p:cNvPr id="8" name="Group 7"/>
            <p:cNvGrpSpPr/>
            <p:nvPr/>
          </p:nvGrpSpPr>
          <p:grpSpPr>
            <a:xfrm>
              <a:off x="5037827" y="983412"/>
              <a:ext cx="3105510" cy="3036497"/>
              <a:chOff x="5037827" y="983412"/>
              <a:chExt cx="3105510" cy="3036497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037827" y="983412"/>
                <a:ext cx="3105510" cy="3036497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56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6659593" y="2501660"/>
                <a:ext cx="148374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6659592" y="1104181"/>
                <a:ext cx="603849" cy="13974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142010" y="2173855"/>
                  <a:ext cx="655608" cy="702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4267">
                            <a:latin typeface="Cambria Math"/>
                          </a:rPr>
                          <m:t>o</m:t>
                        </m:r>
                      </m:oMath>
                    </m:oMathPara>
                  </a14:m>
                  <a:endParaRPr lang="en-US" sz="4267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2010" y="2173855"/>
                  <a:ext cx="655608" cy="70217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 rot="20715339">
                  <a:off x="6728603" y="1935174"/>
                  <a:ext cx="1190447" cy="5175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987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987" i="1">
                                <a:latin typeface="Cambria Math"/>
                              </a:rPr>
                              <m:t>75</m:t>
                            </m:r>
                          </m:e>
                          <m:sup>
                            <m:r>
                              <a:rPr lang="en-US" sz="2987" i="1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US" sz="2987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987" i="1">
                                <a:latin typeface="Cambria Math"/>
                              </a:rPr>
                              <m:t>30</m:t>
                            </m:r>
                          </m:e>
                          <m:sup>
                            <m:r>
                              <a:rPr lang="en-US" sz="2987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2987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715339">
                  <a:off x="6728603" y="1935174"/>
                  <a:ext cx="1190447" cy="51751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8091576" y="2122098"/>
                  <a:ext cx="655608" cy="702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267" i="1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US" sz="4267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1576" y="2122098"/>
                  <a:ext cx="655608" cy="70217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108165" y="517585"/>
                  <a:ext cx="655608" cy="702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267" i="1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US" sz="4267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65" y="517585"/>
                  <a:ext cx="655608" cy="70217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/>
          <p:cNvCxnSpPr/>
          <p:nvPr/>
        </p:nvCxnSpPr>
        <p:spPr>
          <a:xfrm flipV="1">
            <a:off x="202433" y="1012168"/>
            <a:ext cx="9293525" cy="18401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Horizontal Scroll 2"/>
          <p:cNvSpPr/>
          <p:nvPr/>
        </p:nvSpPr>
        <p:spPr>
          <a:xfrm>
            <a:off x="3657600" y="-85514"/>
            <a:ext cx="3048000" cy="1033272"/>
          </a:xfrm>
          <a:prstGeom prst="horizontalScroll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জোড়ায় কাজ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72928" y="2014097"/>
                <a:ext cx="8207746" cy="3269613"/>
              </a:xfrm>
              <a:prstGeom prst="rect">
                <a:avLst/>
              </a:prstGeom>
              <a:solidFill>
                <a:schemeClr val="bg2"/>
              </a:solidFill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marL="365771" indent="-365771">
                  <a:spcBef>
                    <a:spcPct val="2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76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576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1</m:t>
                          </m:r>
                        </m:e>
                        <m:sup>
                          <m:r>
                            <a:rPr lang="en-US" sz="576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576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  <a:sym typeface="Wingdings 3"/>
                        </a:rPr>
                        <m:t>= </m:t>
                      </m:r>
                      <m:sSup>
                        <m:sSupPr>
                          <m:ctrlPr>
                            <a:rPr lang="en-US" sz="576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  <a:sym typeface="Wingdings 3"/>
                            </a:rPr>
                          </m:ctrlPr>
                        </m:sSupPr>
                        <m:e>
                          <m:r>
                            <a:rPr lang="en-US" sz="576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576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itchFamily="2" charset="0"/>
                                  <a:sym typeface="Wingdings 3"/>
                                </a:rPr>
                              </m:ctrlPr>
                            </m:fPr>
                            <m:num>
                              <m:r>
                                <a:rPr lang="en-US" sz="576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NikoshBAN" pitchFamily="2" charset="0"/>
                                  <a:sym typeface="Wingdings 3"/>
                                </a:rPr>
                                <m:t>180</m:t>
                              </m:r>
                            </m:num>
                            <m:den>
                              <m:r>
                                <a:rPr lang="en-US" sz="576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NikoshBAN" pitchFamily="2" charset="0"/>
                                  <a:sym typeface="Wingdings 3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sz="576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)</m:t>
                          </m:r>
                        </m:e>
                        <m:sup>
                          <m:r>
                            <a:rPr lang="en-US" sz="576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0</m:t>
                          </m:r>
                        </m:sup>
                      </m:sSup>
                      <m:r>
                        <a:rPr lang="en-US" sz="5760" i="1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  <a:sym typeface="Wingdings 3"/>
                        </a:rPr>
                        <m:t>  ,            </m:t>
                      </m:r>
                      <m:sSup>
                        <m:sSupPr>
                          <m:ctrlPr>
                            <a:rPr lang="bn-BD" sz="576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5760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5760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5760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=(</m:t>
                      </m:r>
                      <m:sSup>
                        <m:sSupPr>
                          <m:ctrlPr>
                            <a:rPr lang="en-US" sz="576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576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5760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5760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180</m:t>
                              </m:r>
                            </m:den>
                          </m:f>
                          <m:r>
                            <a:rPr lang="en-US" sz="5760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5760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576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28" y="2014097"/>
                <a:ext cx="8207746" cy="32696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81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165626" y="1524000"/>
            <a:ext cx="9293525" cy="18401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0388" y="1542401"/>
                <a:ext cx="9218763" cy="6297108"/>
              </a:xfrm>
              <a:prstGeom prst="rec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endParaRPr lang="bn-IN" sz="5760" dirty="0" smtClean="0">
                  <a:sym typeface="Wingdings 3"/>
                </a:endParaRPr>
              </a:p>
              <a:p>
                <a:pPr algn="ctr"/>
                <a:r>
                  <a:rPr lang="en-US" sz="5760" dirty="0" smtClean="0">
                    <a:sym typeface="Wingdings 3"/>
                  </a:rPr>
                  <a:t>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76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BD" sz="5760" i="1">
                            <a:latin typeface="Cambria Math"/>
                          </a:rPr>
                          <m:t> </m:t>
                        </m:r>
                        <m:r>
                          <a:rPr lang="en-US" sz="5760" i="1"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en-US" sz="5760" i="1">
                            <a:latin typeface="Cambria Math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sz="576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760" i="1">
                            <a:latin typeface="Cambria Math"/>
                          </a:rPr>
                          <m:t>12</m:t>
                        </m:r>
                      </m:e>
                      <m:sup>
                        <m:r>
                          <a:rPr lang="en-US" sz="5760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576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760" i="1">
                            <a:latin typeface="Cambria Math"/>
                          </a:rPr>
                          <m:t>36</m:t>
                        </m:r>
                      </m:e>
                      <m:sup>
                        <m:r>
                          <a:rPr lang="en-US" sz="5760" i="1">
                            <a:latin typeface="Cambria Math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bn-BD" sz="5760" dirty="0"/>
                  <a:t> </a:t>
                </a:r>
                <a:r>
                  <a:rPr lang="bn-BD" sz="5760" dirty="0">
                    <a:latin typeface="NikoshBAN" pitchFamily="2" charset="0"/>
                    <a:cs typeface="NikoshBAN" pitchFamily="2" charset="0"/>
                  </a:rPr>
                  <a:t>কে </a:t>
                </a:r>
              </a:p>
              <a:p>
                <a:pPr algn="ctr"/>
                <a:r>
                  <a:rPr lang="bn-BD" sz="5760" dirty="0">
                    <a:latin typeface="NikoshBAN" pitchFamily="2" charset="0"/>
                    <a:cs typeface="NikoshBAN" pitchFamily="2" charset="0"/>
                  </a:rPr>
                  <a:t>রেডিয়ানে প্রকাশ </a:t>
                </a:r>
                <a:r>
                  <a:rPr lang="bn-BD" sz="5760" dirty="0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bn-IN" sz="5760" dirty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576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5760" dirty="0">
                    <a:sym typeface="Wingdings 3"/>
                  </a:rPr>
                  <a:t>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76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BD" sz="5760" i="1">
                            <a:latin typeface="Cambria Math"/>
                          </a:rPr>
                          <m:t> </m:t>
                        </m:r>
                        <m:r>
                          <a:rPr lang="en-US" sz="5760" i="1">
                            <a:latin typeface="Cambria Math"/>
                          </a:rPr>
                          <m:t>3</m:t>
                        </m:r>
                        <m:r>
                          <a:rPr lang="en-US" sz="576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5760" i="1">
                            <a:latin typeface="Cambria Math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sz="576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76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76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5760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576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76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US" sz="5760" i="1">
                            <a:latin typeface="Cambria Math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bn-BD" sz="5760" dirty="0">
                    <a:latin typeface="NikoshBAN" pitchFamily="2" charset="0"/>
                    <a:cs typeface="NikoshBAN" pitchFamily="2" charset="0"/>
                  </a:rPr>
                  <a:t>কে </a:t>
                </a:r>
              </a:p>
              <a:p>
                <a:pPr algn="ctr"/>
                <a:r>
                  <a:rPr lang="bn-BD" sz="5760" dirty="0">
                    <a:latin typeface="NikoshBAN" pitchFamily="2" charset="0"/>
                    <a:cs typeface="NikoshBAN" pitchFamily="2" charset="0"/>
                  </a:rPr>
                  <a:t>রেডিয়ানে প্রকাশ </a:t>
                </a:r>
                <a:r>
                  <a:rPr lang="bn-BD" sz="5760" dirty="0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bn-IN" sz="576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576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bn-IN" sz="576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sz="576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88" y="1542401"/>
                <a:ext cx="9218763" cy="62971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orizontal Scroll 1"/>
          <p:cNvSpPr/>
          <p:nvPr/>
        </p:nvSpPr>
        <p:spPr>
          <a:xfrm>
            <a:off x="3886200" y="140687"/>
            <a:ext cx="2536862" cy="1033272"/>
          </a:xfrm>
          <a:prstGeom prst="horizontalScroll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"/>
              </a:rPr>
              <a:t>দল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"/>
              </a:rPr>
              <a:t>ীয়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"/>
              </a:rPr>
              <a:t>কাজ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86437" y="2389315"/>
            <a:ext cx="7352560" cy="65164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bn-BD" sz="4267" dirty="0">
                <a:latin typeface="NikoshBAN" pitchFamily="2" charset="0"/>
                <a:cs typeface="NikoshBAN" pitchFamily="2" charset="0"/>
              </a:rPr>
              <a:t>১. কোণ পরিমাপের একক কত প্রকার?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86437" y="3381672"/>
            <a:ext cx="7352560" cy="65164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bn-BD" sz="4267" dirty="0">
                <a:latin typeface="NikoshBAN" pitchFamily="2" charset="0"/>
                <a:cs typeface="NikoshBAN" pitchFamily="2" charset="0"/>
              </a:rPr>
              <a:t>২. এক ডিগ্রি সমান কত রেডিয়ান?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6437" y="4387578"/>
            <a:ext cx="7352560" cy="65164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bn-BD" sz="4267" dirty="0">
                <a:latin typeface="NikoshBAN" pitchFamily="2" charset="0"/>
                <a:cs typeface="NikoshBAN" pitchFamily="2" charset="0"/>
              </a:rPr>
              <a:t>৩. এক রেডিয়ান সমান কত ডিগ্রি?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/>
              <p:cNvSpPr txBox="1">
                <a:spLocks/>
              </p:cNvSpPr>
              <p:nvPr/>
            </p:nvSpPr>
            <p:spPr>
              <a:xfrm>
                <a:off x="1260051" y="5381340"/>
                <a:ext cx="7352560" cy="651646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/>
                <a:r>
                  <a:rPr lang="bn-BD" sz="4267" dirty="0">
                    <a:latin typeface="NikoshBAN" pitchFamily="2" charset="0"/>
                    <a:cs typeface="NikoshBAN" pitchFamily="2" charset="0"/>
                  </a:rPr>
                  <a:t>৪. </a:t>
                </a:r>
                <a14:m>
                  <m:oMath xmlns:m="http://schemas.openxmlformats.org/officeDocument/2006/math">
                    <m:r>
                      <a:rPr lang="bn-BD" sz="4267" i="1">
                        <a:latin typeface="Cambria Math"/>
                        <a:ea typeface="Cambria Math"/>
                        <a:cs typeface="NikoshBAN" pitchFamily="2" charset="0"/>
                      </a:rPr>
                      <m:t>𝜋</m:t>
                    </m:r>
                    <m:r>
                      <a:rPr lang="en-US" sz="4267" i="1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4267" dirty="0">
                    <a:latin typeface="NikoshBAN" pitchFamily="2" charset="0"/>
                    <a:cs typeface="NikoshBAN" pitchFamily="2" charset="0"/>
                  </a:rPr>
                  <a:t>এর মান কত?</a:t>
                </a:r>
              </a:p>
            </p:txBody>
          </p:sp>
        </mc:Choice>
        <mc:Fallback xmlns="">
          <p:sp>
            <p:nvSpPr>
              <p:cNvPr id="1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051" y="5381340"/>
                <a:ext cx="7352560" cy="651646"/>
              </a:xfrm>
              <a:prstGeom prst="rect">
                <a:avLst/>
              </a:prstGeom>
              <a:blipFill rotWithShape="0">
                <a:blip r:embed="rId3"/>
                <a:stretch>
                  <a:fillRect l="-2973" t="-14286" b="-5357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Callout 1"/>
          <p:cNvSpPr/>
          <p:nvPr/>
        </p:nvSpPr>
        <p:spPr>
          <a:xfrm>
            <a:off x="3164456" y="166477"/>
            <a:ext cx="3276600" cy="1363695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  <a:sym typeface="Wingdings"/>
              </a:rPr>
              <a:t>মূল্যায়ন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28020" y="1169067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4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122585" y="3312543"/>
            <a:ext cx="7526835" cy="2686842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bn-BD" sz="5120" dirty="0">
              <a:latin typeface="NikoshBAN" pitchFamily="2" charset="0"/>
              <a:cs typeface="NikoshBAN" pitchFamily="2" charset="0"/>
              <a:sym typeface="Wingdings 3"/>
            </a:endParaRPr>
          </a:p>
          <a:p>
            <a:pPr algn="just"/>
            <a:r>
              <a:rPr lang="bn-BD" sz="5120" dirty="0">
                <a:latin typeface="NikoshBAN" pitchFamily="2" charset="0"/>
                <a:cs typeface="NikoshBAN" pitchFamily="2" charset="0"/>
                <a:sym typeface="Wingdings 3"/>
              </a:rPr>
              <a:t> ষাটমূলক পদ্ধতি ও বৃত্তীয় পদ্ধতির মধ্যে সম্পর্ক কী?</a:t>
            </a:r>
            <a:endParaRPr lang="bn-BD" sz="512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337383"/>
            <a:ext cx="1820077" cy="1844562"/>
          </a:xfrm>
          <a:prstGeom prst="rect">
            <a:avLst/>
          </a:prstGeom>
        </p:spPr>
      </p:pic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5029200" y="139776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2560520" y="-15463"/>
            <a:ext cx="4267200" cy="12222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বাড়ীর কাজ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55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3600" cy="7467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2802776"/>
            <a:ext cx="327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/>
              <a:t>ধন্যবাদ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89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495800" y="2362200"/>
            <a:ext cx="5105400" cy="3069104"/>
          </a:xfrm>
          <a:prstGeom prst="rect">
            <a:avLst/>
          </a:prstGeo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বিষয়ঃ উচ্চতর গণিত</a:t>
            </a:r>
          </a:p>
          <a:p>
            <a:pPr algn="ctr"/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 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অষ্টম অধ্যায়ঃ ত্রিকোণমিতি</a:t>
            </a:r>
          </a:p>
          <a:p>
            <a:pPr algn="ctr"/>
            <a:r>
              <a:rPr lang="bn-IN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4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fld id="{85F41E8F-1215-49D7-9C62-E3CF9B7C2DB2}" type="datetime1">
              <a:rPr lang="en-US" sz="4000"/>
              <a:pPr algn="ctr"/>
              <a:t>11/5/2019</a:t>
            </a:fld>
            <a:endParaRPr lang="en-US" sz="4000" dirty="0"/>
          </a:p>
          <a:p>
            <a:pPr marL="0" indent="0">
              <a:buNone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85408"/>
            <a:ext cx="502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জাহিদুল হোসেন</a:t>
            </a:r>
          </a:p>
          <a:p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সহকারি শিক্ষক(গণিত)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আশেক আলি খান উচ্চ বিদ্যালয় ও কলেজ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গুলবাহার, কচুয়া,চাঁদপুর।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০১৯২০৫৫৪৬১৮</a:t>
            </a:r>
          </a:p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jahedulhossain6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৯@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gmqil.com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33400"/>
            <a:ext cx="1472339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8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81200"/>
            <a:ext cx="8153400" cy="292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উচ্চতর গণিত</a:t>
            </a:r>
            <a:endParaRPr lang="bn-IN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নবম-দশম </a:t>
            </a:r>
            <a:endParaRPr lang="en-US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অষ্টম অধ্যায়ঃ ত্রিকোণমিতি</a:t>
            </a:r>
            <a:endParaRPr lang="bn-IN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সময়-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50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0" y="1251406"/>
            <a:ext cx="8299762" cy="56865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656602" y="2798797"/>
                <a:ext cx="4039119" cy="2473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120" b="1" dirty="0">
                    <a:ln w="1905"/>
                    <a:solidFill>
                      <a:srgbClr val="FF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  <a:sym typeface="Symbol"/>
                  </a:rPr>
                  <a:t>(i)</a:t>
                </a:r>
                <a14:m>
                  <m:oMath xmlns:m="http://schemas.openxmlformats.org/officeDocument/2006/math">
                    <m:r>
                      <a:rPr lang="en-US" sz="5120" b="1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r>
                      <a:rPr lang="en-US" sz="5120" b="1" i="1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  <a:sym typeface="Symbol"/>
                      </a:rPr>
                      <m:t></m:t>
                    </m:r>
                    <m:r>
                      <a:rPr lang="en-US" sz="5120" b="1" i="1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𝑨</m:t>
                    </m:r>
                    <m:r>
                      <a:rPr lang="en-US" sz="5120" b="1" i="1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5120" b="1" i="1">
                            <a:ln w="1905"/>
                            <a:solidFill>
                              <a:srgbClr val="FF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5120" b="1" i="1">
                            <a:ln w="1905"/>
                            <a:solidFill>
                              <a:srgbClr val="FF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𝟒𝟓</m:t>
                        </m:r>
                      </m:e>
                      <m:sup>
                        <m:r>
                          <a:rPr lang="en-US" sz="5120" b="1" i="1">
                            <a:ln w="1905"/>
                            <a:solidFill>
                              <a:srgbClr val="FF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5120" b="1" dirty="0">
                  <a:ln w="1905"/>
                  <a:solidFill>
                    <a:srgbClr val="FF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5120" b="1" dirty="0">
                  <a:ln w="1905"/>
                  <a:solidFill>
                    <a:srgbClr val="FF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5120" b="1" dirty="0">
                    <a:ln w="1905"/>
                    <a:solidFill>
                      <a:srgbClr val="FF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(ii) </a:t>
                </a:r>
                <a14:m>
                  <m:oMath xmlns:m="http://schemas.openxmlformats.org/officeDocument/2006/math">
                    <m:r>
                      <a:rPr lang="en-US" sz="5120" b="1" i="1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  <a:sym typeface="Symbol"/>
                      </a:rPr>
                      <m:t></m:t>
                    </m:r>
                    <m:r>
                      <a:rPr lang="en-US" sz="5120" b="1" i="1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𝑩</m:t>
                    </m:r>
                    <m:r>
                      <a:rPr lang="en-US" sz="5120" b="1" i="1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5120" b="1" i="1">
                            <a:ln w="1905"/>
                            <a:solidFill>
                              <a:srgbClr val="FF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5120" b="1" i="1">
                            <a:ln w="1905"/>
                            <a:solidFill>
                              <a:srgbClr val="FF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𝟐𝟓</m:t>
                        </m:r>
                      </m:e>
                      <m:sup>
                        <m:r>
                          <a:rPr lang="en-US" sz="5120" b="1" i="1">
                            <a:ln w="1905"/>
                            <a:solidFill>
                              <a:srgbClr val="FF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sup>
                    </m:sSup>
                  </m:oMath>
                </a14:m>
                <a:endParaRPr lang="en-US" sz="5120" b="1" dirty="0">
                  <a:ln w="1905"/>
                  <a:solidFill>
                    <a:srgbClr val="FF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602" y="2798797"/>
                <a:ext cx="4039119" cy="2473882"/>
              </a:xfrm>
              <a:prstGeom prst="rect">
                <a:avLst/>
              </a:prstGeom>
              <a:blipFill rotWithShape="0">
                <a:blip r:embed="rId5"/>
                <a:stretch>
                  <a:fillRect l="-7100" t="-5172" b="-13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61315" y="203283"/>
            <a:ext cx="1965451" cy="81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693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"/>
              </a:rPr>
              <a:t>লক্ষ্য কর</a:t>
            </a:r>
            <a:endParaRPr lang="en-US" sz="4693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38493" y="166477"/>
            <a:ext cx="1965451" cy="81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693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"/>
              </a:rPr>
              <a:t>লক্ষ্য কর</a:t>
            </a:r>
            <a:endParaRPr lang="en-US" sz="4693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2433" y="1012168"/>
            <a:ext cx="9293525" cy="18401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89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0139 0.02292 L 0 -1.11111E-6 " pathEditMode="relative" rAng="0" ptsTypes="AA">
                                      <p:cBhvr>
                                        <p:cTn id="6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157"/>
                                    </p:animMotion>
                                    <p:animRot by="1500000">
                                      <p:cBhvr>
                                        <p:cTn id="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16347"/>
            <a:ext cx="8436635" cy="277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77325" y="1995193"/>
            <a:ext cx="7371921" cy="4024607"/>
          </a:xfrm>
          <a:custGeom>
            <a:avLst/>
            <a:gdLst>
              <a:gd name="connsiteX0" fmla="*/ 160731 w 964367"/>
              <a:gd name="connsiteY0" fmla="*/ 0 h 7420195"/>
              <a:gd name="connsiteX1" fmla="*/ 803636 w 964367"/>
              <a:gd name="connsiteY1" fmla="*/ 0 h 7420195"/>
              <a:gd name="connsiteX2" fmla="*/ 964367 w 964367"/>
              <a:gd name="connsiteY2" fmla="*/ 160731 h 7420195"/>
              <a:gd name="connsiteX3" fmla="*/ 964367 w 964367"/>
              <a:gd name="connsiteY3" fmla="*/ 7420195 h 7420195"/>
              <a:gd name="connsiteX4" fmla="*/ 964367 w 964367"/>
              <a:gd name="connsiteY4" fmla="*/ 7420195 h 7420195"/>
              <a:gd name="connsiteX5" fmla="*/ 0 w 964367"/>
              <a:gd name="connsiteY5" fmla="*/ 7420195 h 7420195"/>
              <a:gd name="connsiteX6" fmla="*/ 0 w 964367"/>
              <a:gd name="connsiteY6" fmla="*/ 7420195 h 7420195"/>
              <a:gd name="connsiteX7" fmla="*/ 0 w 964367"/>
              <a:gd name="connsiteY7" fmla="*/ 160731 h 7420195"/>
              <a:gd name="connsiteX8" fmla="*/ 160731 w 964367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367" h="7420195">
                <a:moveTo>
                  <a:pt x="964367" y="1236726"/>
                </a:moveTo>
                <a:lnTo>
                  <a:pt x="964367" y="6183469"/>
                </a:lnTo>
                <a:cubicBezTo>
                  <a:pt x="964367" y="6866490"/>
                  <a:pt x="955014" y="7420191"/>
                  <a:pt x="943478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3478" y="4"/>
                </a:lnTo>
                <a:cubicBezTo>
                  <a:pt x="955014" y="4"/>
                  <a:pt x="964367" y="553705"/>
                  <a:pt x="964367" y="1236726"/>
                </a:cubicBezTo>
                <a:close/>
              </a:path>
            </a:pathLst>
          </a:custGeom>
          <a:solidFill>
            <a:schemeClr val="bg2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03446" tIns="77308" rIns="77308" bIns="77310" numCol="1" spcCol="1270" anchor="ctr" anchorCtr="0">
            <a:noAutofit/>
          </a:bodyPr>
          <a:lstStyle/>
          <a:p>
            <a:r>
              <a:rPr lang="bn-IN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এই পাঠ শেষে শিক্ষার্থীরা-----</a:t>
            </a:r>
          </a:p>
          <a:p>
            <a:r>
              <a:rPr lang="en-US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1</a:t>
            </a:r>
            <a:r>
              <a:rPr lang="bn-IN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।</a:t>
            </a:r>
            <a:r>
              <a:rPr lang="bn-BD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কোণ </a:t>
            </a:r>
            <a:r>
              <a:rPr lang="bn-BD" sz="2987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পরিমাপের একক কত প্রকার তা  বলতে </a:t>
            </a:r>
            <a:r>
              <a:rPr lang="bn-BD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পারবে</a:t>
            </a:r>
            <a:r>
              <a:rPr lang="en-US" sz="2987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;</a:t>
            </a:r>
            <a:endParaRPr lang="en-US" sz="2987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 3"/>
            </a:endParaRPr>
          </a:p>
          <a:p>
            <a:r>
              <a:rPr lang="bn-IN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২।</a:t>
            </a:r>
            <a:r>
              <a:rPr lang="bn-BD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ষাটমূলক </a:t>
            </a:r>
            <a:r>
              <a:rPr lang="bn-BD" sz="2987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ও বৃত্তীয় পদ্ধতি পরিমাপের মধ্যে সম্পর্ক নির্ণয় করতে </a:t>
            </a:r>
            <a:r>
              <a:rPr lang="bn-BD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পারবে</a:t>
            </a:r>
            <a:r>
              <a:rPr lang="en-US" sz="2987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;</a:t>
            </a:r>
            <a:endParaRPr lang="en-US" sz="2987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 3"/>
            </a:endParaRPr>
          </a:p>
          <a:p>
            <a:r>
              <a:rPr lang="bn-IN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৩।</a:t>
            </a:r>
            <a:r>
              <a:rPr lang="bn-BD" sz="2987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ষাটমূলক </a:t>
            </a:r>
            <a:r>
              <a:rPr lang="bn-BD" sz="2987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পদ্ধতির একককে বৃত্তীয় পদ্ধতিতে অর্থাৎ রেডিয়ান এককে রুপান্তর করতে পারবে। </a:t>
            </a:r>
            <a:endParaRPr lang="en-US" sz="2987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Char char="u"/>
            </a:pPr>
            <a:endParaRPr lang="en-US" sz="2987" dirty="0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Char char="u"/>
            </a:pPr>
            <a:endParaRPr lang="en-US" sz="2987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2214" y="221687"/>
            <a:ext cx="299602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12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"/>
              </a:rPr>
              <a:t>শিখনফল</a:t>
            </a:r>
            <a:endParaRPr lang="en-US" sz="5120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2433" y="1012168"/>
            <a:ext cx="9293525" cy="18401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202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60104" y="1065187"/>
                <a:ext cx="2473278" cy="61754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65771" indent="-365771">
                  <a:spcBef>
                    <a:spcPct val="2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13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bn-BD" sz="3413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bn-BD" sz="341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413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3413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413" dirty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04" y="1065187"/>
                <a:ext cx="2473278" cy="6175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67387" y="2592634"/>
                <a:ext cx="2521204" cy="61754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65771" indent="-365771">
                  <a:spcBef>
                    <a:spcPct val="20000"/>
                  </a:spcBef>
                  <a:defRPr/>
                </a:pPr>
                <a:r>
                  <a:rPr lang="en-US" sz="3413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 </a:t>
                </a:r>
                <a14:m>
                  <m:oMath xmlns:m="http://schemas.openxmlformats.org/officeDocument/2006/math">
                    <m:r>
                      <a:rPr lang="en-US" sz="3413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413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sz="3413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Wingdings 3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413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3413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3413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5236</m:t>
                        </m:r>
                      </m:e>
                      <m:sup>
                        <m:r>
                          <a:rPr lang="en-US" sz="3413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endParaRPr lang="en-US" sz="3413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87" y="2592634"/>
                <a:ext cx="2521204" cy="617541"/>
              </a:xfrm>
              <a:prstGeom prst="rect">
                <a:avLst/>
              </a:prstGeom>
              <a:blipFill rotWithShape="0">
                <a:blip r:embed="rId4"/>
                <a:stretch>
                  <a:fillRect t="-13592" b="-32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4968818" y="644101"/>
            <a:ext cx="3993456" cy="3312543"/>
            <a:chOff x="4347712" y="966158"/>
            <a:chExt cx="3743865" cy="3105509"/>
          </a:xfrm>
        </p:grpSpPr>
        <p:grpSp>
          <p:nvGrpSpPr>
            <p:cNvPr id="19" name="Group 18"/>
            <p:cNvGrpSpPr/>
            <p:nvPr/>
          </p:nvGrpSpPr>
          <p:grpSpPr>
            <a:xfrm>
              <a:off x="4347712" y="966158"/>
              <a:ext cx="3743865" cy="3105509"/>
              <a:chOff x="5037827" y="948906"/>
              <a:chExt cx="3709357" cy="3071003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5037827" y="983412"/>
                <a:ext cx="3105510" cy="3036497"/>
                <a:chOff x="5037827" y="983412"/>
                <a:chExt cx="3105510" cy="3036497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5037827" y="983412"/>
                  <a:ext cx="3105510" cy="3036497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6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6659593" y="2501660"/>
                  <a:ext cx="1483744" cy="0"/>
                </a:xfrm>
                <a:prstGeom prst="line">
                  <a:avLst/>
                </a:prstGeom>
                <a:ln w="28575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6666923" y="1518246"/>
                  <a:ext cx="1104182" cy="983414"/>
                </a:xfrm>
                <a:prstGeom prst="line">
                  <a:avLst/>
                </a:prstGeom>
                <a:ln w="28575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Arc 22"/>
              <p:cNvSpPr/>
              <p:nvPr/>
            </p:nvSpPr>
            <p:spPr>
              <a:xfrm rot="1434225">
                <a:off x="6800853" y="1997379"/>
                <a:ext cx="521605" cy="776983"/>
              </a:xfrm>
              <a:prstGeom prst="arc">
                <a:avLst/>
              </a:prstGeom>
              <a:ln w="28575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56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6142010" y="2173855"/>
                    <a:ext cx="655608" cy="6943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4267">
                              <a:latin typeface="Cambria Math"/>
                            </a:rPr>
                            <m:t>o</m:t>
                          </m:r>
                        </m:oMath>
                      </m:oMathPara>
                    </a14:m>
                    <a:endParaRPr lang="en-US" sz="4267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42010" y="2173855"/>
                    <a:ext cx="655608" cy="694374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8091576" y="2122098"/>
                    <a:ext cx="655608" cy="6943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267" i="1">
                              <a:latin typeface="Cambria Math"/>
                            </a:rPr>
                            <m:t>𝐴</m:t>
                          </m:r>
                        </m:oMath>
                      </m:oMathPara>
                    </a14:m>
                    <a:endParaRPr lang="en-US" sz="4267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91576" y="2122098"/>
                    <a:ext cx="655608" cy="694374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746520" y="948906"/>
                    <a:ext cx="655608" cy="6943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267" i="1">
                              <a:latin typeface="Cambria Math"/>
                            </a:rPr>
                            <m:t>𝑃</m:t>
                          </m:r>
                        </m:oMath>
                      </m:oMathPara>
                    </a14:m>
                    <a:endParaRPr lang="en-US" sz="4267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46520" y="948906"/>
                    <a:ext cx="655608" cy="694374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213730" y="2002130"/>
                  <a:ext cx="562354" cy="6405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84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US" sz="384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3730" y="2002130"/>
                  <a:ext cx="562354" cy="64056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Freeform 33"/>
          <p:cNvSpPr/>
          <p:nvPr/>
        </p:nvSpPr>
        <p:spPr>
          <a:xfrm rot="1302037" flipH="1">
            <a:off x="3645617" y="1178712"/>
            <a:ext cx="3676418" cy="883345"/>
          </a:xfrm>
          <a:custGeom>
            <a:avLst/>
            <a:gdLst>
              <a:gd name="connsiteX0" fmla="*/ 3450566 w 3450566"/>
              <a:gd name="connsiteY0" fmla="*/ 828136 h 828136"/>
              <a:gd name="connsiteX1" fmla="*/ 3364302 w 3450566"/>
              <a:gd name="connsiteY1" fmla="*/ 759125 h 828136"/>
              <a:gd name="connsiteX2" fmla="*/ 3312543 w 3450566"/>
              <a:gd name="connsiteY2" fmla="*/ 741872 h 828136"/>
              <a:gd name="connsiteX3" fmla="*/ 3243532 w 3450566"/>
              <a:gd name="connsiteY3" fmla="*/ 707366 h 828136"/>
              <a:gd name="connsiteX4" fmla="*/ 3122762 w 3450566"/>
              <a:gd name="connsiteY4" fmla="*/ 655608 h 828136"/>
              <a:gd name="connsiteX5" fmla="*/ 3053751 w 3450566"/>
              <a:gd name="connsiteY5" fmla="*/ 603849 h 828136"/>
              <a:gd name="connsiteX6" fmla="*/ 2984739 w 3450566"/>
              <a:gd name="connsiteY6" fmla="*/ 586596 h 828136"/>
              <a:gd name="connsiteX7" fmla="*/ 2898475 w 3450566"/>
              <a:gd name="connsiteY7" fmla="*/ 552091 h 828136"/>
              <a:gd name="connsiteX8" fmla="*/ 2846717 w 3450566"/>
              <a:gd name="connsiteY8" fmla="*/ 534838 h 828136"/>
              <a:gd name="connsiteX9" fmla="*/ 2725947 w 3450566"/>
              <a:gd name="connsiteY9" fmla="*/ 465827 h 828136"/>
              <a:gd name="connsiteX10" fmla="*/ 2587924 w 3450566"/>
              <a:gd name="connsiteY10" fmla="*/ 414068 h 828136"/>
              <a:gd name="connsiteX11" fmla="*/ 2536166 w 3450566"/>
              <a:gd name="connsiteY11" fmla="*/ 379562 h 828136"/>
              <a:gd name="connsiteX12" fmla="*/ 2432649 w 3450566"/>
              <a:gd name="connsiteY12" fmla="*/ 345057 h 828136"/>
              <a:gd name="connsiteX13" fmla="*/ 2380890 w 3450566"/>
              <a:gd name="connsiteY13" fmla="*/ 327804 h 828136"/>
              <a:gd name="connsiteX14" fmla="*/ 2329132 w 3450566"/>
              <a:gd name="connsiteY14" fmla="*/ 310551 h 828136"/>
              <a:gd name="connsiteX15" fmla="*/ 2260121 w 3450566"/>
              <a:gd name="connsiteY15" fmla="*/ 293298 h 828136"/>
              <a:gd name="connsiteX16" fmla="*/ 2173856 w 3450566"/>
              <a:gd name="connsiteY16" fmla="*/ 258793 h 828136"/>
              <a:gd name="connsiteX17" fmla="*/ 2087592 w 3450566"/>
              <a:gd name="connsiteY17" fmla="*/ 241540 h 828136"/>
              <a:gd name="connsiteX18" fmla="*/ 1984075 w 3450566"/>
              <a:gd name="connsiteY18" fmla="*/ 207034 h 828136"/>
              <a:gd name="connsiteX19" fmla="*/ 1932317 w 3450566"/>
              <a:gd name="connsiteY19" fmla="*/ 189781 h 828136"/>
              <a:gd name="connsiteX20" fmla="*/ 1777041 w 3450566"/>
              <a:gd name="connsiteY20" fmla="*/ 155276 h 828136"/>
              <a:gd name="connsiteX21" fmla="*/ 1725283 w 3450566"/>
              <a:gd name="connsiteY21" fmla="*/ 138023 h 828136"/>
              <a:gd name="connsiteX22" fmla="*/ 1500996 w 3450566"/>
              <a:gd name="connsiteY22" fmla="*/ 103517 h 828136"/>
              <a:gd name="connsiteX23" fmla="*/ 1397479 w 3450566"/>
              <a:gd name="connsiteY23" fmla="*/ 69011 h 828136"/>
              <a:gd name="connsiteX24" fmla="*/ 1276709 w 3450566"/>
              <a:gd name="connsiteY24" fmla="*/ 51759 h 828136"/>
              <a:gd name="connsiteX25" fmla="*/ 1121434 w 3450566"/>
              <a:gd name="connsiteY25" fmla="*/ 17253 h 828136"/>
              <a:gd name="connsiteX26" fmla="*/ 948905 w 3450566"/>
              <a:gd name="connsiteY26" fmla="*/ 0 h 828136"/>
              <a:gd name="connsiteX27" fmla="*/ 155275 w 3450566"/>
              <a:gd name="connsiteY27" fmla="*/ 17253 h 828136"/>
              <a:gd name="connsiteX28" fmla="*/ 69011 w 3450566"/>
              <a:gd name="connsiteY28" fmla="*/ 34506 h 828136"/>
              <a:gd name="connsiteX29" fmla="*/ 0 w 3450566"/>
              <a:gd name="connsiteY29" fmla="*/ 69011 h 82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450566" h="828136">
                <a:moveTo>
                  <a:pt x="3450566" y="828136"/>
                </a:moveTo>
                <a:cubicBezTo>
                  <a:pt x="3421811" y="805132"/>
                  <a:pt x="3395529" y="778642"/>
                  <a:pt x="3364302" y="759125"/>
                </a:cubicBezTo>
                <a:cubicBezTo>
                  <a:pt x="3348880" y="749486"/>
                  <a:pt x="3329259" y="749036"/>
                  <a:pt x="3312543" y="741872"/>
                </a:cubicBezTo>
                <a:cubicBezTo>
                  <a:pt x="3288904" y="731741"/>
                  <a:pt x="3265862" y="720126"/>
                  <a:pt x="3243532" y="707366"/>
                </a:cubicBezTo>
                <a:cubicBezTo>
                  <a:pt x="3150864" y="654413"/>
                  <a:pt x="3236109" y="683943"/>
                  <a:pt x="3122762" y="655608"/>
                </a:cubicBezTo>
                <a:cubicBezTo>
                  <a:pt x="3099758" y="638355"/>
                  <a:pt x="3079470" y="616709"/>
                  <a:pt x="3053751" y="603849"/>
                </a:cubicBezTo>
                <a:cubicBezTo>
                  <a:pt x="3032542" y="593245"/>
                  <a:pt x="3007234" y="594094"/>
                  <a:pt x="2984739" y="586596"/>
                </a:cubicBezTo>
                <a:cubicBezTo>
                  <a:pt x="2955359" y="576803"/>
                  <a:pt x="2927473" y="562965"/>
                  <a:pt x="2898475" y="552091"/>
                </a:cubicBezTo>
                <a:cubicBezTo>
                  <a:pt x="2881447" y="545706"/>
                  <a:pt x="2863432" y="542002"/>
                  <a:pt x="2846717" y="534838"/>
                </a:cubicBezTo>
                <a:cubicBezTo>
                  <a:pt x="2634981" y="444093"/>
                  <a:pt x="2899218" y="552463"/>
                  <a:pt x="2725947" y="465827"/>
                </a:cubicBezTo>
                <a:cubicBezTo>
                  <a:pt x="2684684" y="445196"/>
                  <a:pt x="2632722" y="429001"/>
                  <a:pt x="2587924" y="414068"/>
                </a:cubicBezTo>
                <a:cubicBezTo>
                  <a:pt x="2570671" y="402566"/>
                  <a:pt x="2555114" y="387983"/>
                  <a:pt x="2536166" y="379562"/>
                </a:cubicBezTo>
                <a:cubicBezTo>
                  <a:pt x="2502929" y="364790"/>
                  <a:pt x="2467155" y="356559"/>
                  <a:pt x="2432649" y="345057"/>
                </a:cubicBezTo>
                <a:lnTo>
                  <a:pt x="2380890" y="327804"/>
                </a:lnTo>
                <a:cubicBezTo>
                  <a:pt x="2363637" y="322053"/>
                  <a:pt x="2346775" y="314962"/>
                  <a:pt x="2329132" y="310551"/>
                </a:cubicBezTo>
                <a:cubicBezTo>
                  <a:pt x="2306128" y="304800"/>
                  <a:pt x="2282616" y="300796"/>
                  <a:pt x="2260121" y="293298"/>
                </a:cubicBezTo>
                <a:cubicBezTo>
                  <a:pt x="2230740" y="283505"/>
                  <a:pt x="2203520" y="267692"/>
                  <a:pt x="2173856" y="258793"/>
                </a:cubicBezTo>
                <a:cubicBezTo>
                  <a:pt x="2145769" y="250367"/>
                  <a:pt x="2115883" y="249256"/>
                  <a:pt x="2087592" y="241540"/>
                </a:cubicBezTo>
                <a:cubicBezTo>
                  <a:pt x="2052501" y="231970"/>
                  <a:pt x="2018581" y="218536"/>
                  <a:pt x="1984075" y="207034"/>
                </a:cubicBezTo>
                <a:cubicBezTo>
                  <a:pt x="1966822" y="201283"/>
                  <a:pt x="1950150" y="193348"/>
                  <a:pt x="1932317" y="189781"/>
                </a:cubicBezTo>
                <a:cubicBezTo>
                  <a:pt x="1873039" y="177925"/>
                  <a:pt x="1833879" y="171515"/>
                  <a:pt x="1777041" y="155276"/>
                </a:cubicBezTo>
                <a:cubicBezTo>
                  <a:pt x="1759555" y="150280"/>
                  <a:pt x="1743176" y="141276"/>
                  <a:pt x="1725283" y="138023"/>
                </a:cubicBezTo>
                <a:cubicBezTo>
                  <a:pt x="1620337" y="118942"/>
                  <a:pt x="1593403" y="128719"/>
                  <a:pt x="1500996" y="103517"/>
                </a:cubicBezTo>
                <a:cubicBezTo>
                  <a:pt x="1465905" y="93947"/>
                  <a:pt x="1433486" y="74155"/>
                  <a:pt x="1397479" y="69011"/>
                </a:cubicBezTo>
                <a:cubicBezTo>
                  <a:pt x="1357222" y="63260"/>
                  <a:pt x="1316718" y="59033"/>
                  <a:pt x="1276709" y="51759"/>
                </a:cubicBezTo>
                <a:cubicBezTo>
                  <a:pt x="1163946" y="31257"/>
                  <a:pt x="1249874" y="34379"/>
                  <a:pt x="1121434" y="17253"/>
                </a:cubicBezTo>
                <a:cubicBezTo>
                  <a:pt x="1064145" y="9614"/>
                  <a:pt x="1006415" y="5751"/>
                  <a:pt x="948905" y="0"/>
                </a:cubicBezTo>
                <a:lnTo>
                  <a:pt x="155275" y="17253"/>
                </a:lnTo>
                <a:cubicBezTo>
                  <a:pt x="125973" y="18402"/>
                  <a:pt x="96468" y="24210"/>
                  <a:pt x="69011" y="34506"/>
                </a:cubicBezTo>
                <a:cubicBezTo>
                  <a:pt x="-31510" y="72201"/>
                  <a:pt x="50186" y="69011"/>
                  <a:pt x="0" y="69011"/>
                </a:cubicBezTo>
              </a:path>
            </a:pathLst>
          </a:cu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560"/>
          </a:p>
        </p:txBody>
      </p:sp>
      <p:sp>
        <p:nvSpPr>
          <p:cNvPr id="35" name="Freeform 34"/>
          <p:cNvSpPr/>
          <p:nvPr/>
        </p:nvSpPr>
        <p:spPr>
          <a:xfrm rot="20117545" flipH="1" flipV="1">
            <a:off x="3670528" y="2161915"/>
            <a:ext cx="3676418" cy="972729"/>
          </a:xfrm>
          <a:custGeom>
            <a:avLst/>
            <a:gdLst>
              <a:gd name="connsiteX0" fmla="*/ 3450566 w 3450566"/>
              <a:gd name="connsiteY0" fmla="*/ 828136 h 828136"/>
              <a:gd name="connsiteX1" fmla="*/ 3364302 w 3450566"/>
              <a:gd name="connsiteY1" fmla="*/ 759125 h 828136"/>
              <a:gd name="connsiteX2" fmla="*/ 3312543 w 3450566"/>
              <a:gd name="connsiteY2" fmla="*/ 741872 h 828136"/>
              <a:gd name="connsiteX3" fmla="*/ 3243532 w 3450566"/>
              <a:gd name="connsiteY3" fmla="*/ 707366 h 828136"/>
              <a:gd name="connsiteX4" fmla="*/ 3122762 w 3450566"/>
              <a:gd name="connsiteY4" fmla="*/ 655608 h 828136"/>
              <a:gd name="connsiteX5" fmla="*/ 3053751 w 3450566"/>
              <a:gd name="connsiteY5" fmla="*/ 603849 h 828136"/>
              <a:gd name="connsiteX6" fmla="*/ 2984739 w 3450566"/>
              <a:gd name="connsiteY6" fmla="*/ 586596 h 828136"/>
              <a:gd name="connsiteX7" fmla="*/ 2898475 w 3450566"/>
              <a:gd name="connsiteY7" fmla="*/ 552091 h 828136"/>
              <a:gd name="connsiteX8" fmla="*/ 2846717 w 3450566"/>
              <a:gd name="connsiteY8" fmla="*/ 534838 h 828136"/>
              <a:gd name="connsiteX9" fmla="*/ 2725947 w 3450566"/>
              <a:gd name="connsiteY9" fmla="*/ 465827 h 828136"/>
              <a:gd name="connsiteX10" fmla="*/ 2587924 w 3450566"/>
              <a:gd name="connsiteY10" fmla="*/ 414068 h 828136"/>
              <a:gd name="connsiteX11" fmla="*/ 2536166 w 3450566"/>
              <a:gd name="connsiteY11" fmla="*/ 379562 h 828136"/>
              <a:gd name="connsiteX12" fmla="*/ 2432649 w 3450566"/>
              <a:gd name="connsiteY12" fmla="*/ 345057 h 828136"/>
              <a:gd name="connsiteX13" fmla="*/ 2380890 w 3450566"/>
              <a:gd name="connsiteY13" fmla="*/ 327804 h 828136"/>
              <a:gd name="connsiteX14" fmla="*/ 2329132 w 3450566"/>
              <a:gd name="connsiteY14" fmla="*/ 310551 h 828136"/>
              <a:gd name="connsiteX15" fmla="*/ 2260121 w 3450566"/>
              <a:gd name="connsiteY15" fmla="*/ 293298 h 828136"/>
              <a:gd name="connsiteX16" fmla="*/ 2173856 w 3450566"/>
              <a:gd name="connsiteY16" fmla="*/ 258793 h 828136"/>
              <a:gd name="connsiteX17" fmla="*/ 2087592 w 3450566"/>
              <a:gd name="connsiteY17" fmla="*/ 241540 h 828136"/>
              <a:gd name="connsiteX18" fmla="*/ 1984075 w 3450566"/>
              <a:gd name="connsiteY18" fmla="*/ 207034 h 828136"/>
              <a:gd name="connsiteX19" fmla="*/ 1932317 w 3450566"/>
              <a:gd name="connsiteY19" fmla="*/ 189781 h 828136"/>
              <a:gd name="connsiteX20" fmla="*/ 1777041 w 3450566"/>
              <a:gd name="connsiteY20" fmla="*/ 155276 h 828136"/>
              <a:gd name="connsiteX21" fmla="*/ 1725283 w 3450566"/>
              <a:gd name="connsiteY21" fmla="*/ 138023 h 828136"/>
              <a:gd name="connsiteX22" fmla="*/ 1500996 w 3450566"/>
              <a:gd name="connsiteY22" fmla="*/ 103517 h 828136"/>
              <a:gd name="connsiteX23" fmla="*/ 1397479 w 3450566"/>
              <a:gd name="connsiteY23" fmla="*/ 69011 h 828136"/>
              <a:gd name="connsiteX24" fmla="*/ 1276709 w 3450566"/>
              <a:gd name="connsiteY24" fmla="*/ 51759 h 828136"/>
              <a:gd name="connsiteX25" fmla="*/ 1121434 w 3450566"/>
              <a:gd name="connsiteY25" fmla="*/ 17253 h 828136"/>
              <a:gd name="connsiteX26" fmla="*/ 948905 w 3450566"/>
              <a:gd name="connsiteY26" fmla="*/ 0 h 828136"/>
              <a:gd name="connsiteX27" fmla="*/ 155275 w 3450566"/>
              <a:gd name="connsiteY27" fmla="*/ 17253 h 828136"/>
              <a:gd name="connsiteX28" fmla="*/ 69011 w 3450566"/>
              <a:gd name="connsiteY28" fmla="*/ 34506 h 828136"/>
              <a:gd name="connsiteX29" fmla="*/ 0 w 3450566"/>
              <a:gd name="connsiteY29" fmla="*/ 69011 h 82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450566" h="828136">
                <a:moveTo>
                  <a:pt x="3450566" y="828136"/>
                </a:moveTo>
                <a:cubicBezTo>
                  <a:pt x="3421811" y="805132"/>
                  <a:pt x="3395529" y="778642"/>
                  <a:pt x="3364302" y="759125"/>
                </a:cubicBezTo>
                <a:cubicBezTo>
                  <a:pt x="3348880" y="749486"/>
                  <a:pt x="3329259" y="749036"/>
                  <a:pt x="3312543" y="741872"/>
                </a:cubicBezTo>
                <a:cubicBezTo>
                  <a:pt x="3288904" y="731741"/>
                  <a:pt x="3265862" y="720126"/>
                  <a:pt x="3243532" y="707366"/>
                </a:cubicBezTo>
                <a:cubicBezTo>
                  <a:pt x="3150864" y="654413"/>
                  <a:pt x="3236109" y="683943"/>
                  <a:pt x="3122762" y="655608"/>
                </a:cubicBezTo>
                <a:cubicBezTo>
                  <a:pt x="3099758" y="638355"/>
                  <a:pt x="3079470" y="616709"/>
                  <a:pt x="3053751" y="603849"/>
                </a:cubicBezTo>
                <a:cubicBezTo>
                  <a:pt x="3032542" y="593245"/>
                  <a:pt x="3007234" y="594094"/>
                  <a:pt x="2984739" y="586596"/>
                </a:cubicBezTo>
                <a:cubicBezTo>
                  <a:pt x="2955359" y="576803"/>
                  <a:pt x="2927473" y="562965"/>
                  <a:pt x="2898475" y="552091"/>
                </a:cubicBezTo>
                <a:cubicBezTo>
                  <a:pt x="2881447" y="545706"/>
                  <a:pt x="2863432" y="542002"/>
                  <a:pt x="2846717" y="534838"/>
                </a:cubicBezTo>
                <a:cubicBezTo>
                  <a:pt x="2634981" y="444093"/>
                  <a:pt x="2899218" y="552463"/>
                  <a:pt x="2725947" y="465827"/>
                </a:cubicBezTo>
                <a:cubicBezTo>
                  <a:pt x="2684684" y="445196"/>
                  <a:pt x="2632722" y="429001"/>
                  <a:pt x="2587924" y="414068"/>
                </a:cubicBezTo>
                <a:cubicBezTo>
                  <a:pt x="2570671" y="402566"/>
                  <a:pt x="2555114" y="387983"/>
                  <a:pt x="2536166" y="379562"/>
                </a:cubicBezTo>
                <a:cubicBezTo>
                  <a:pt x="2502929" y="364790"/>
                  <a:pt x="2467155" y="356559"/>
                  <a:pt x="2432649" y="345057"/>
                </a:cubicBezTo>
                <a:lnTo>
                  <a:pt x="2380890" y="327804"/>
                </a:lnTo>
                <a:cubicBezTo>
                  <a:pt x="2363637" y="322053"/>
                  <a:pt x="2346775" y="314962"/>
                  <a:pt x="2329132" y="310551"/>
                </a:cubicBezTo>
                <a:cubicBezTo>
                  <a:pt x="2306128" y="304800"/>
                  <a:pt x="2282616" y="300796"/>
                  <a:pt x="2260121" y="293298"/>
                </a:cubicBezTo>
                <a:cubicBezTo>
                  <a:pt x="2230740" y="283505"/>
                  <a:pt x="2203520" y="267692"/>
                  <a:pt x="2173856" y="258793"/>
                </a:cubicBezTo>
                <a:cubicBezTo>
                  <a:pt x="2145769" y="250367"/>
                  <a:pt x="2115883" y="249256"/>
                  <a:pt x="2087592" y="241540"/>
                </a:cubicBezTo>
                <a:cubicBezTo>
                  <a:pt x="2052501" y="231970"/>
                  <a:pt x="2018581" y="218536"/>
                  <a:pt x="1984075" y="207034"/>
                </a:cubicBezTo>
                <a:cubicBezTo>
                  <a:pt x="1966822" y="201283"/>
                  <a:pt x="1950150" y="193348"/>
                  <a:pt x="1932317" y="189781"/>
                </a:cubicBezTo>
                <a:cubicBezTo>
                  <a:pt x="1873039" y="177925"/>
                  <a:pt x="1833879" y="171515"/>
                  <a:pt x="1777041" y="155276"/>
                </a:cubicBezTo>
                <a:cubicBezTo>
                  <a:pt x="1759555" y="150280"/>
                  <a:pt x="1743176" y="141276"/>
                  <a:pt x="1725283" y="138023"/>
                </a:cubicBezTo>
                <a:cubicBezTo>
                  <a:pt x="1620337" y="118942"/>
                  <a:pt x="1593403" y="128719"/>
                  <a:pt x="1500996" y="103517"/>
                </a:cubicBezTo>
                <a:cubicBezTo>
                  <a:pt x="1465905" y="93947"/>
                  <a:pt x="1433486" y="74155"/>
                  <a:pt x="1397479" y="69011"/>
                </a:cubicBezTo>
                <a:cubicBezTo>
                  <a:pt x="1357222" y="63260"/>
                  <a:pt x="1316718" y="59033"/>
                  <a:pt x="1276709" y="51759"/>
                </a:cubicBezTo>
                <a:cubicBezTo>
                  <a:pt x="1163946" y="31257"/>
                  <a:pt x="1249874" y="34379"/>
                  <a:pt x="1121434" y="17253"/>
                </a:cubicBezTo>
                <a:cubicBezTo>
                  <a:pt x="1064145" y="9614"/>
                  <a:pt x="1006415" y="5751"/>
                  <a:pt x="948905" y="0"/>
                </a:cubicBezTo>
                <a:lnTo>
                  <a:pt x="155275" y="17253"/>
                </a:lnTo>
                <a:cubicBezTo>
                  <a:pt x="125973" y="18402"/>
                  <a:pt x="96468" y="24210"/>
                  <a:pt x="69011" y="34506"/>
                </a:cubicBezTo>
                <a:cubicBezTo>
                  <a:pt x="-31510" y="72201"/>
                  <a:pt x="50186" y="69011"/>
                  <a:pt x="0" y="69011"/>
                </a:cubicBezTo>
              </a:path>
            </a:pathLst>
          </a:cu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560"/>
          </a:p>
        </p:txBody>
      </p:sp>
      <p:sp>
        <p:nvSpPr>
          <p:cNvPr id="51" name="Rectangle 50"/>
          <p:cNvSpPr/>
          <p:nvPr/>
        </p:nvSpPr>
        <p:spPr>
          <a:xfrm>
            <a:off x="2473965" y="4104725"/>
            <a:ext cx="4408764" cy="8145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5771" indent="-365771" algn="ctr">
              <a:spcBef>
                <a:spcPct val="20000"/>
              </a:spcBef>
              <a:defRPr/>
            </a:pPr>
            <a:r>
              <a:rPr lang="bn-BD" sz="4693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কোণ পরিমাপের একক </a:t>
            </a:r>
            <a:endParaRPr lang="en-US" sz="4693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52468" y="4932008"/>
            <a:ext cx="3809424" cy="864941"/>
            <a:chOff x="2674188" y="4779035"/>
            <a:chExt cx="3571335" cy="810882"/>
          </a:xfrm>
        </p:grpSpPr>
        <p:sp>
          <p:nvSpPr>
            <p:cNvPr id="4" name="Rectangle 3"/>
            <p:cNvSpPr/>
            <p:nvPr/>
          </p:nvSpPr>
          <p:spPr>
            <a:xfrm>
              <a:off x="3053751" y="5072332"/>
              <a:ext cx="2743200" cy="1725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60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4209690" y="4779035"/>
              <a:ext cx="655607" cy="41406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60"/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2674188" y="5072333"/>
              <a:ext cx="655607" cy="51758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60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5589916" y="5072333"/>
              <a:ext cx="655607" cy="51758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6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846539" y="5779401"/>
            <a:ext cx="3956650" cy="6832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5771" indent="-365771" algn="ctr">
              <a:spcBef>
                <a:spcPct val="20000"/>
              </a:spcBef>
              <a:defRPr/>
            </a:pPr>
            <a:r>
              <a:rPr lang="bn-BD" sz="384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ষাটমূলক পদ্ধতিতে ডিগ্রি </a:t>
            </a:r>
            <a:endParaRPr lang="en-US" sz="3840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50383" y="5797804"/>
            <a:ext cx="4114320" cy="6832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5771" indent="-365771" algn="ctr">
              <a:spcBef>
                <a:spcPct val="20000"/>
              </a:spcBef>
              <a:defRPr/>
            </a:pPr>
            <a:r>
              <a:rPr lang="bn-BD" sz="384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বৃত্তীয় পদ্ধতিতে রেডিয়ান </a:t>
            </a:r>
            <a:endParaRPr lang="en-US" sz="3840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 3"/>
            </a:endParaRPr>
          </a:p>
        </p:txBody>
      </p:sp>
    </p:spTree>
    <p:extLst>
      <p:ext uri="{BB962C8B-B14F-4D97-AF65-F5344CB8AC3E}">
        <p14:creationId xmlns:p14="http://schemas.microsoft.com/office/powerpoint/2010/main" val="246274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4" grpId="0" animBg="1"/>
      <p:bldP spid="35" grpId="0" animBg="1"/>
      <p:bldP spid="51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638" y="534539"/>
            <a:ext cx="3359792" cy="8145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5771" indent="-365771" algn="ctr">
              <a:spcBef>
                <a:spcPct val="20000"/>
              </a:spcBef>
              <a:defRPr/>
            </a:pPr>
            <a:r>
              <a:rPr lang="bn-BD" sz="4693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ষাটমূলক পদ্ধতি </a:t>
            </a:r>
            <a:endParaRPr lang="en-US" sz="4693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Wingdings 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88212" y="3273554"/>
                <a:ext cx="7066759" cy="61754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65771" indent="-365771" algn="ctr">
                  <a:spcBef>
                    <a:spcPct val="20000"/>
                  </a:spcBef>
                  <a:defRPr/>
                </a:pP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এক সমকোণ বা </a:t>
                </a:r>
                <a14:m>
                  <m:oMath xmlns:m="http://schemas.openxmlformats.org/officeDocument/2006/math">
                    <m:r>
                      <a:rPr lang="bn-BD" sz="3413" i="1" dirty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</m:t>
                    </m:r>
                    <m:sSup>
                      <m:sSupPr>
                        <m:ctrlPr>
                          <a:rPr lang="bn-BD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90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÷</m:t>
                    </m:r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90</m:t>
                    </m:r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=</m:t>
                    </m:r>
                    <m:sSup>
                      <m:sSupPr>
                        <m:ctrlPr>
                          <a:rPr lang="bn-BD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sz="3413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212" y="3273554"/>
                <a:ext cx="7066759" cy="617541"/>
              </a:xfrm>
              <a:prstGeom prst="rect">
                <a:avLst/>
              </a:prstGeom>
              <a:blipFill rotWithShape="0">
                <a:blip r:embed="rId2"/>
                <a:stretch>
                  <a:fillRect t="-11765" b="-34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306615" y="2040547"/>
            <a:ext cx="7048356" cy="6175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71" indent="-365771">
              <a:spcBef>
                <a:spcPct val="20000"/>
              </a:spcBef>
              <a:defRPr/>
            </a:pPr>
            <a:r>
              <a:rPr lang="bn-BD" sz="3413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সমকোণকে কোণ পরিমাপের একক ধরা হয়।</a:t>
            </a:r>
            <a:endParaRPr lang="en-US" sz="341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64631" y="3956650"/>
            <a:ext cx="1343421" cy="441667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69809" y="4488156"/>
                <a:ext cx="7103565" cy="61754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65771" indent="-365771" algn="ctr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r>
                      <a:rPr lang="bn-BD" sz="3413" i="1" dirty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</m:t>
                    </m:r>
                    <m:sSup>
                      <m:sSupPr>
                        <m:ctrlPr>
                          <a:rPr lang="bn-BD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÷</m:t>
                    </m:r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=</m:t>
                    </m:r>
                    <m:sSup>
                      <m:sSupPr>
                        <m:ctrlPr>
                          <a:rPr lang="bn-BD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3413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 </a:t>
                </a: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এক মিনিট )</a:t>
                </a:r>
                <a:endParaRPr lang="en-US" sz="3413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09" y="4488156"/>
                <a:ext cx="7103565" cy="617541"/>
              </a:xfrm>
              <a:prstGeom prst="rect">
                <a:avLst/>
              </a:prstGeom>
              <a:blipFill rotWithShape="0">
                <a:blip r:embed="rId3"/>
                <a:stretch>
                  <a:fillRect t="-18447" b="-33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69809" y="5629142"/>
                <a:ext cx="7085162" cy="6175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65771" indent="-365771" algn="ctr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r>
                      <a:rPr lang="bn-BD" sz="3413" i="1" dirty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  <a:sym typeface="Wingdings 3"/>
                      </a:rPr>
                      <m:t> </m:t>
                    </m:r>
                    <m:sSup>
                      <m:sSupPr>
                        <m:ctrlPr>
                          <a:rPr lang="bn-BD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÷</m:t>
                    </m:r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3413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=</m:t>
                    </m:r>
                    <m:sSup>
                      <m:sSupPr>
                        <m:ctrlPr>
                          <a:rPr lang="bn-BD" sz="3413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3413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bn-BD" sz="3413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এক সেকেন্ড )</a:t>
                </a:r>
                <a:endParaRPr lang="en-US" sz="3413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09" y="5629142"/>
                <a:ext cx="7085162" cy="617541"/>
              </a:xfrm>
              <a:prstGeom prst="rect">
                <a:avLst/>
              </a:prstGeom>
              <a:blipFill rotWithShape="0">
                <a:blip r:embed="rId4"/>
                <a:stretch>
                  <a:fillRect t="-18447" b="-33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own Arrow 8"/>
          <p:cNvSpPr/>
          <p:nvPr/>
        </p:nvSpPr>
        <p:spPr>
          <a:xfrm>
            <a:off x="3827824" y="5171250"/>
            <a:ext cx="1343421" cy="441667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864632" y="2723648"/>
            <a:ext cx="1343421" cy="441667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827824" y="1398630"/>
            <a:ext cx="1343421" cy="441667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6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8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228600" y="381000"/>
                <a:ext cx="9144000" cy="69342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65771" indent="-365771" algn="ctr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bn-BD" sz="4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′′</m:t>
                        </m:r>
                      </m:sup>
                    </m:sSup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সেকেন্ড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) = </m:t>
                    </m:r>
                    <m:sSup>
                      <m:sSupPr>
                        <m:ctrlPr>
                          <a:rPr lang="bn-BD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bn-BD" sz="4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bn-BD" sz="44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এক মিনিট )</a:t>
                </a:r>
              </a:p>
              <a:p>
                <a:pPr marL="365771" indent="-365771" algn="ctr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bn-BD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মিনিট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) = </m:t>
                    </m:r>
                    <m:sSup>
                      <m:sSupPr>
                        <m:ctrlPr>
                          <a:rPr lang="bn-BD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bn-BD" sz="4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bn-BD" sz="44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এক ডিগ্রি )</a:t>
                </a:r>
              </a:p>
              <a:p>
                <a:pPr marL="365771" indent="-365771" algn="ctr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bn-BD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90</m:t>
                        </m:r>
                      </m:e>
                      <m:sup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ডিগ্রি</m:t>
                    </m:r>
                    <m:r>
                      <m:rPr>
                        <m:nor/>
                      </m:rPr>
                      <a:rPr lang="bn-BD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) =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 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NikoshBAN" pitchFamily="2" charset="0"/>
                        <a:sym typeface="Wingdings 3"/>
                      </a:rPr>
                      <m:t>1</m:t>
                    </m:r>
                  </m:oMath>
                </a14:m>
                <a:r>
                  <a:rPr lang="bn-BD" sz="4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44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  <a:sym typeface="Wingdings 3"/>
                  </a:rPr>
                  <a:t> সমকোণ </a:t>
                </a:r>
                <a:endParaRPr lang="en-US" sz="4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9144000" cy="6934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328</Words>
  <Application>Microsoft Office PowerPoint</Application>
  <PresentationFormat>Custom</PresentationFormat>
  <Paragraphs>94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NikoshBAN</vt:lpstr>
      <vt:lpstr>Symbol</vt:lpstr>
      <vt:lpstr>Times New Roman</vt:lpstr>
      <vt:lpstr>Vrinda</vt:lpstr>
      <vt:lpstr>Wingdings</vt:lpstr>
      <vt:lpstr>Wingdings 3</vt:lpstr>
      <vt:lpstr>Office Theme</vt:lpstr>
      <vt:lpstr>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1341</cp:revision>
  <dcterms:created xsi:type="dcterms:W3CDTF">2006-08-16T00:00:00Z</dcterms:created>
  <dcterms:modified xsi:type="dcterms:W3CDTF">2019-11-04T18:39:38Z</dcterms:modified>
</cp:coreProperties>
</file>