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3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0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ahedulhossain6&#2543;@gmq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251" y="2544128"/>
            <a:ext cx="883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795" cy="6705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" y="308620"/>
            <a:ext cx="8763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ত্রিভুজটি আবারো ভালভাবে লক্ষ্য কর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3048000" y="1905000"/>
            <a:ext cx="3200400" cy="32766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2702859" y="4572000"/>
            <a:ext cx="762000" cy="12192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4859" y="4343400"/>
            <a:ext cx="802341" cy="646331"/>
          </a:xfrm>
          <a:prstGeom prst="rect">
            <a:avLst/>
          </a:prstGeom>
          <a:blipFill rotWithShape="1">
            <a:blip r:embed="rId2"/>
            <a:stretch>
              <a:fillRect t="-13208" r="-48485" b="-3490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Arc 5"/>
          <p:cNvSpPr/>
          <p:nvPr/>
        </p:nvSpPr>
        <p:spPr>
          <a:xfrm rot="12989047">
            <a:off x="5425582" y="3989948"/>
            <a:ext cx="838200" cy="1353235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5410198" y="4666565"/>
            <a:ext cx="43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θ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6528" y="5795090"/>
            <a:ext cx="880334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সমকোণের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অতিভুজ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সূক্ষকোণ</a:t>
            </a:r>
            <a:r>
              <a:rPr lang="en-US" sz="2400" dirty="0" smtClean="0"/>
              <a:t> 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নির্দিষ্ট</a:t>
            </a:r>
            <a:r>
              <a:rPr lang="en-US" sz="2400" dirty="0" smtClean="0"/>
              <a:t>  </a:t>
            </a:r>
            <a:r>
              <a:rPr lang="en-US" sz="2400" dirty="0" err="1" smtClean="0"/>
              <a:t>ধরে</a:t>
            </a:r>
            <a:r>
              <a:rPr lang="en-US" sz="2400" dirty="0" smtClean="0"/>
              <a:t>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বাহুকে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লম্ব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714701">
            <a:off x="3519698" y="2360034"/>
            <a:ext cx="225700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অতিভুজ</a:t>
            </a:r>
            <a:r>
              <a:rPr lang="en-US" sz="2800" dirty="0" smtClean="0"/>
              <a:t> (</a:t>
            </a:r>
            <a:r>
              <a:rPr lang="en-US" sz="2800" dirty="0" err="1" smtClean="0"/>
              <a:t>Hypotenus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1140651" y="3169052"/>
            <a:ext cx="293346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3600" dirty="0" smtClean="0"/>
              <a:t>লম্ব</a:t>
            </a:r>
            <a:r>
              <a:rPr lang="en-US" sz="3600" dirty="0" smtClean="0"/>
              <a:t>(opposite)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400800" y="1844336"/>
            <a:ext cx="381000" cy="362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89541" y="1861809"/>
            <a:ext cx="381000" cy="26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ল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26520" y="5267980"/>
            <a:ext cx="279328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bn-IN" sz="2800" dirty="0" smtClean="0"/>
              <a:t>ভূমি</a:t>
            </a:r>
            <a:r>
              <a:rPr lang="en-US" sz="2800" dirty="0" smtClean="0"/>
              <a:t> ( Adjacent)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7987393" y="1818619"/>
            <a:ext cx="419100" cy="34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ভূ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52779" y="1464872"/>
            <a:ext cx="57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87460" y="5076111"/>
            <a:ext cx="50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495895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2899327"/>
            <a:ext cx="2842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বিঃদ্রঃ অ,ল, ভু চিহ্নিত আইকন গুলোতে একবার করে </a:t>
            </a:r>
            <a:r>
              <a:rPr lang="en-US" dirty="0" smtClean="0">
                <a:solidFill>
                  <a:srgbClr val="C00000"/>
                </a:solidFill>
              </a:rPr>
              <a:t>Left Click</a:t>
            </a:r>
            <a:r>
              <a:rPr lang="bn-IN" dirty="0" smtClean="0">
                <a:solidFill>
                  <a:srgbClr val="C00000"/>
                </a:solidFill>
              </a:rPr>
              <a:t> করুন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7" y="3124200"/>
            <a:ext cx="91440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sin</a:t>
            </a:r>
            <a:r>
              <a:rPr lang="el-GR" sz="4800" b="1" dirty="0" smtClean="0">
                <a:solidFill>
                  <a:schemeClr val="tx2">
                    <a:lumMod val="75000"/>
                  </a:schemeClr>
                </a:solidFill>
                <a:cs typeface="NikoshBAN" pitchFamily="2" charset="0"/>
              </a:rPr>
              <a:t> θ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c)</a:t>
            </a:r>
            <a:r>
              <a:rPr lang="el-GR" sz="4800" b="1" dirty="0" smtClean="0">
                <a:solidFill>
                  <a:schemeClr val="tx2">
                    <a:lumMod val="75000"/>
                  </a:schemeClr>
                </a:solidFill>
                <a:cs typeface="NikoshBAN" pitchFamily="2" charset="0"/>
              </a:rPr>
              <a:t> θ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সুক্ষকোণ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sec</a:t>
            </a:r>
            <a:r>
              <a:rPr lang="el-GR" sz="4800" b="1" dirty="0" smtClean="0">
                <a:solidFill>
                  <a:schemeClr val="tx2">
                    <a:lumMod val="75000"/>
                  </a:schemeClr>
                </a:solidFill>
                <a:cs typeface="NikoshBAN" pitchFamily="2" charset="0"/>
              </a:rPr>
              <a:t> θ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lphaLcParenR"/>
            </a:pP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ত্রিকোনমিতি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1531" y="990600"/>
            <a:ext cx="266451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4638"/>
            <a:ext cx="8686800" cy="16303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গ্রীক পন্ডিত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হিপার্কাস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সর্ব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প্রথম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ত্রিকোণমিতিক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৬টি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অনুপাত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ও সূত্রাবলী আবিস্কার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করেন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।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তাই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তাকে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Hipparchus: 190- 120 BC)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ত্রিকোণমিতির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জনক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বলা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হয়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।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অনুপাত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৬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টি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নিম্নরূপ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216" y="2133600"/>
            <a:ext cx="8809383" cy="4274440"/>
          </a:xfrm>
          <a:prstGeom prst="rect">
            <a:avLst/>
          </a:prstGeom>
          <a:blipFill rotWithShape="1">
            <a:blip r:embed="rId2"/>
            <a:stretch>
              <a:fillRect l="-1799" t="-285" b="-313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17" y="2390699"/>
            <a:ext cx="2514600" cy="2196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5999" y="2390698"/>
            <a:ext cx="2696817" cy="2867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বিঃদ্রঃ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Sin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θ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উল্টিয়ে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দিলে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cosec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θ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এর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মান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পাওয়া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যায়।এভাবে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বিপরীত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করণ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cos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θ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sec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θ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tan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θ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cot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θ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পাওয়া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আবার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Sin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θ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cos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θ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দ্বারা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ভাগ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করলে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tan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θ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পাওয়া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52400"/>
            <a:ext cx="428995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44132"/>
            <a:ext cx="2981470" cy="2803676"/>
          </a:xfrm>
          <a:prstGeom prst="rect">
            <a:avLst/>
          </a:prstGeom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380" y="5161721"/>
            <a:ext cx="8827220" cy="1432123"/>
          </a:xfrm>
          <a:prstGeom prst="rect">
            <a:avLst/>
          </a:prstGeom>
          <a:blipFill rotWithShape="1">
            <a:blip r:embed="rId3"/>
            <a:stretch>
              <a:fillRect l="-2141" b="-15319"/>
            </a:stretch>
          </a:blip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228600"/>
            <a:ext cx="4800600" cy="1143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মূল্যায়ন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752600"/>
            <a:ext cx="8915400" cy="45259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সমকোণী ত্রিভুজ কাকে বলে?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অতিভুজ কোনটি?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শব্দের উৎপত্তি কোন থেকে?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ত্রিকোণমিতির জনক কে?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কি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এর বিপরীত কি?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228600"/>
            <a:ext cx="44958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বাড়ির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কাজ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977051"/>
            <a:ext cx="8610600" cy="3876126"/>
          </a:xfrm>
          <a:prstGeom prst="rect">
            <a:avLst/>
          </a:prstGeom>
          <a:blipFill rotWithShape="1">
            <a:blip r:embed="rId3"/>
            <a:stretch>
              <a:fillRect l="-5308" t="-157" b="-12421"/>
            </a:stretch>
          </a:blip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371" y="2057400"/>
            <a:ext cx="7266734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 err="1">
                <a:solidFill>
                  <a:srgbClr val="002060"/>
                </a:solidFill>
              </a:rPr>
              <a:t>ধন্যবাদ</a:t>
            </a:r>
            <a:endParaRPr lang="en-US" sz="23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25" y="4708430"/>
            <a:ext cx="38862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57600" y="1981200"/>
            <a:ext cx="5105400" cy="3069104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 উচ্চতর গণিত</a:t>
            </a:r>
          </a:p>
          <a:p>
            <a:pPr algn="ctr"/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 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অষ্টম অধ্যায়ঃ ত্রিকোণমিতি</a:t>
            </a:r>
          </a:p>
          <a:p>
            <a:pPr algn="ctr"/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fld id="{85F41E8F-1215-49D7-9C62-E3CF9B7C2DB2}" type="datetime1">
              <a:rPr lang="en-US" sz="4000"/>
              <a:pPr algn="ctr"/>
              <a:t>11/5/2019</a:t>
            </a:fld>
            <a:endParaRPr lang="en-US" sz="4000" dirty="0"/>
          </a:p>
          <a:p>
            <a:pPr marL="0" indent="0">
              <a:buNone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85408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আশেক আলি খান উচ্চ বিদ্যালয় ও কলেজ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jahedulhossain6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৯@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gmqil.com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147233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নিচের চিত্রটি লক্ষ্য কর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4038599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2547" y="1977537"/>
            <a:ext cx="33147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</a:t>
            </a:r>
            <a:r>
              <a:rPr lang="bn-IN" sz="2400" b="1" dirty="0" smtClean="0"/>
              <a:t>আমাদের মাথা কে জ্যামিতিক কিসের সাথে তুলনা করতে পারি?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914400" y="1828800"/>
            <a:ext cx="3158943" cy="325867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855029" y="2277618"/>
            <a:ext cx="735747" cy="6001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3997143" y="3195626"/>
            <a:ext cx="574857" cy="971372"/>
          </a:xfrm>
          <a:prstGeom prst="rt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5079147" y="4407599"/>
            <a:ext cx="533400" cy="481202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22097" y="4048035"/>
            <a:ext cx="310515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তাহলে আমাদের নাখ কে কিসের সাথে তুলনা করা যায়?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3499" y="6385623"/>
            <a:ext cx="678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বিঃদ্রঃ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bn-IN" dirty="0" smtClean="0">
                <a:solidFill>
                  <a:srgbClr val="FF0000"/>
                </a:solidFill>
              </a:rPr>
              <a:t>ও 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bn-IN" dirty="0" smtClean="0">
                <a:solidFill>
                  <a:srgbClr val="FF0000"/>
                </a:solidFill>
              </a:rPr>
              <a:t> চিহ্নিত আইকন গুলোতে একবার </a:t>
            </a:r>
            <a:r>
              <a:rPr lang="en-US" dirty="0" smtClean="0">
                <a:solidFill>
                  <a:srgbClr val="FF0000"/>
                </a:solidFill>
              </a:rPr>
              <a:t>left click </a:t>
            </a:r>
            <a:r>
              <a:rPr lang="bn-IN" dirty="0" smtClean="0">
                <a:solidFill>
                  <a:srgbClr val="FF0000"/>
                </a:solidFill>
              </a:rPr>
              <a:t> করুন।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6216134"/>
            <a:ext cx="678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74638"/>
            <a:ext cx="8763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ত্রিভুজটি কোন ধরণের ত্রিভুজ?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048000" y="1905000"/>
            <a:ext cx="3200400" cy="3276600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682" y="1662969"/>
            <a:ext cx="268971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সমকোণী ত্রিভুজ</a:t>
            </a:r>
            <a:r>
              <a:rPr lang="bn-IN" sz="2400" dirty="0">
                <a:solidFill>
                  <a:srgbClr val="7030A0"/>
                </a:solidFill>
              </a:rPr>
              <a:t>।</a:t>
            </a:r>
            <a:endParaRPr lang="bn-IN" sz="2400" dirty="0" smtClean="0">
              <a:solidFill>
                <a:srgbClr val="7030A0"/>
              </a:solidFill>
            </a:endParaRPr>
          </a:p>
          <a:p>
            <a:r>
              <a:rPr lang="bn-IN" sz="2400" dirty="0"/>
              <a:t> </a:t>
            </a:r>
            <a:endParaRPr lang="bn-IN" sz="2400" dirty="0" smtClean="0"/>
          </a:p>
          <a:p>
            <a:r>
              <a:rPr lang="bn-IN" sz="2400" dirty="0" smtClean="0"/>
              <a:t>সমকোণ কোণটি ?</a:t>
            </a:r>
            <a:endParaRPr lang="en-US" sz="2400" dirty="0"/>
          </a:p>
        </p:txBody>
      </p:sp>
      <p:sp>
        <p:nvSpPr>
          <p:cNvPr id="14" name="Arc 13"/>
          <p:cNvSpPr/>
          <p:nvPr/>
        </p:nvSpPr>
        <p:spPr>
          <a:xfrm>
            <a:off x="2702859" y="4572000"/>
            <a:ext cx="762000" cy="12192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4859" y="4343400"/>
            <a:ext cx="802341" cy="646331"/>
          </a:xfrm>
          <a:prstGeom prst="rect">
            <a:avLst/>
          </a:prstGeom>
          <a:blipFill rotWithShape="1">
            <a:blip r:embed="rId2"/>
            <a:stretch>
              <a:fillRect t="-13208" r="-48485" b="-3490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" name="Arc 15"/>
          <p:cNvSpPr/>
          <p:nvPr/>
        </p:nvSpPr>
        <p:spPr>
          <a:xfrm rot="12989047">
            <a:off x="5425582" y="3989948"/>
            <a:ext cx="838200" cy="1353235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5410198" y="4666565"/>
            <a:ext cx="43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θ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059" y="6202585"/>
            <a:ext cx="529813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সমকোণী ত্রিভুজের অতিভুজ কোণটি 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 rot="2714701">
            <a:off x="3956693" y="2909245"/>
            <a:ext cx="149034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অতিভুজ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1950336" y="3310966"/>
            <a:ext cx="131410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  <a:r>
              <a:rPr lang="bn-IN" sz="3600" dirty="0" smtClean="0"/>
              <a:t>লম্ব</a:t>
            </a:r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8153400" y="3873353"/>
            <a:ext cx="381000" cy="362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153400" y="4404956"/>
            <a:ext cx="381000" cy="26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ল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5564" y="5267980"/>
            <a:ext cx="122327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bn-IN" sz="2800" dirty="0" smtClean="0"/>
              <a:t>ভূমি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8196943" y="4989731"/>
            <a:ext cx="419100" cy="34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ভূ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52779" y="1464872"/>
            <a:ext cx="57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687460" y="5076111"/>
            <a:ext cx="50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495895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844682" y="5943600"/>
            <a:ext cx="307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বিঃদ্রঃ অ,ল, ভু চিহ্নিত আইকন গুলোতে একবার করে </a:t>
            </a:r>
            <a:r>
              <a:rPr lang="en-US" dirty="0" smtClean="0">
                <a:solidFill>
                  <a:srgbClr val="C00000"/>
                </a:solidFill>
              </a:rPr>
              <a:t>Left Click</a:t>
            </a:r>
            <a:r>
              <a:rPr lang="bn-IN" dirty="0" smtClean="0">
                <a:solidFill>
                  <a:srgbClr val="C00000"/>
                </a:solidFill>
              </a:rPr>
              <a:t> করুন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7543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</a:rPr>
              <a:t>আমদের আজকের বিষয়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6868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Sin, </a:t>
            </a:r>
            <a:r>
              <a:rPr lang="en-US" sz="4400" b="1" dirty="0" err="1" smtClean="0">
                <a:solidFill>
                  <a:srgbClr val="C00000"/>
                </a:solidFill>
              </a:rPr>
              <a:t>cos</a:t>
            </a:r>
            <a:r>
              <a:rPr lang="en-US" sz="4400" b="1" dirty="0" smtClean="0">
                <a:solidFill>
                  <a:srgbClr val="C00000"/>
                </a:solidFill>
              </a:rPr>
              <a:t>, tan </a:t>
            </a:r>
            <a:r>
              <a:rPr lang="bn-IN" sz="4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ইত্যাদি ত্রিকোণমিতিক  শব্দগুলোর উৎপত্তি</a:t>
            </a: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en-US" sz="4400" b="1" dirty="0" smtClean="0">
                <a:solidFill>
                  <a:srgbClr val="C00000"/>
                </a:solidFill>
              </a:rPr>
              <a:t>ও </a:t>
            </a:r>
            <a:r>
              <a:rPr lang="en-US" sz="4400" b="1" dirty="0" err="1" smtClean="0">
                <a:solidFill>
                  <a:srgbClr val="C00000"/>
                </a:solidFill>
              </a:rPr>
              <a:t>অনুপাত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নিণয়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4648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</a:rPr>
              <a:t>শিখনফল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8382000" cy="273921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/>
              <a:t>এই পাঠ শেষে শিক্ষার্থীরা-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b="1" dirty="0" smtClean="0">
                <a:solidFill>
                  <a:schemeClr val="tx1"/>
                </a:solidFill>
              </a:rPr>
              <a:t>সমকোণী ত্রিভূজ ব্যখ্যা করতে পারবে</a:t>
            </a:r>
            <a:r>
              <a:rPr lang="en-US" sz="2800" b="1" dirty="0" smtClean="0">
                <a:solidFill>
                  <a:schemeClr val="tx1"/>
                </a:solidFill>
              </a:rPr>
              <a:t>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</a:rPr>
              <a:t>সুক্ষকোণ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ব্যাখ্যা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করতে পারবে</a:t>
            </a:r>
            <a:r>
              <a:rPr lang="en-US" sz="2800" b="1" dirty="0" smtClean="0">
                <a:solidFill>
                  <a:schemeClr val="tx1"/>
                </a:solidFill>
              </a:rPr>
              <a:t>; </a:t>
            </a:r>
            <a:endParaRPr lang="bn-IN" sz="2800" b="1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</a:rPr>
              <a:t>Ssin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cos</a:t>
            </a:r>
            <a:r>
              <a:rPr lang="en-US" sz="2800" b="1" dirty="0" smtClean="0">
                <a:solidFill>
                  <a:schemeClr val="tx1"/>
                </a:solidFill>
              </a:rPr>
              <a:t>, tan, cot</a:t>
            </a:r>
            <a:r>
              <a:rPr lang="bn-IN" sz="2800" b="1" dirty="0" smtClean="0">
                <a:solidFill>
                  <a:schemeClr val="tx1"/>
                </a:solidFill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</a:rPr>
              <a:t> sec, cosec</a:t>
            </a:r>
            <a:r>
              <a:rPr lang="bn-IN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শব্দের উৎপত্তি ব্যাখ্যা করতে পারবে</a:t>
            </a:r>
            <a:r>
              <a:rPr lang="en-US" sz="2800" b="1" dirty="0" smtClean="0">
                <a:solidFill>
                  <a:schemeClr val="tx1"/>
                </a:solidFill>
              </a:rPr>
              <a:t>;</a:t>
            </a:r>
            <a:endParaRPr lang="bn-IN" sz="2800" b="1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b="1" dirty="0" smtClean="0">
                <a:solidFill>
                  <a:schemeClr val="tx1"/>
                </a:solidFill>
              </a:rPr>
              <a:t>বিভিন্ন ত্রিকোণমিতিক  অনুপাত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ব্যাখ্যা</a:t>
            </a:r>
            <a:r>
              <a:rPr lang="bn-IN" sz="2800" b="1" dirty="0" smtClean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করতে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চিত্রে কি ঘটছে লক্ষ্য কর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905000"/>
            <a:ext cx="32004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</a:rPr>
              <a:t>নাকের এই হা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ড়</a:t>
            </a:r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</a:rPr>
              <a:t>টার নাম কি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</a:rPr>
              <a:t>বলতে পার?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886200"/>
            <a:ext cx="76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0" b="18768"/>
          <a:stretch/>
        </p:blipFill>
        <p:spPr>
          <a:xfrm>
            <a:off x="733890" y="1905000"/>
            <a:ext cx="4323420" cy="3886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7827226">
            <a:off x="2303339" y="2201020"/>
            <a:ext cx="407187" cy="2877448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571087">
            <a:off x="2290960" y="2588790"/>
            <a:ext cx="1676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sinus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74638"/>
            <a:ext cx="84582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নিচের চিত্রটি ভালোভাবে লক্ষ্য কর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903515" y="2209799"/>
            <a:ext cx="3516085" cy="31242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4419600" y="3124199"/>
            <a:ext cx="1905000" cy="1295400"/>
          </a:xfrm>
          <a:prstGeom prst="rtTriangl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67200" y="2047460"/>
            <a:ext cx="190500" cy="35913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7700" y="2186607"/>
            <a:ext cx="19050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Tangent- </a:t>
            </a:r>
            <a:r>
              <a:rPr lang="bn-IN" dirty="0" smtClean="0"/>
              <a:t>স্পর্শক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5400000">
            <a:off x="5924756" y="3457505"/>
            <a:ext cx="199612" cy="1990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43242" y="4474265"/>
            <a:ext cx="1543050" cy="552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Secent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bn-IN" dirty="0" smtClean="0">
                <a:solidFill>
                  <a:schemeClr val="tx1"/>
                </a:solidFill>
              </a:rPr>
              <a:t>ছেদক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016128">
            <a:off x="3054878" y="3123209"/>
            <a:ext cx="3075349" cy="21473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52115" y="2917131"/>
            <a:ext cx="2914650" cy="838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Sinus – </a:t>
            </a:r>
            <a:r>
              <a:rPr lang="bn-IN" dirty="0" smtClean="0">
                <a:solidFill>
                  <a:schemeClr val="tx1"/>
                </a:solidFill>
              </a:rPr>
              <a:t>সাইনাস হা</a:t>
            </a:r>
            <a:r>
              <a:rPr lang="en-US" dirty="0" smtClean="0">
                <a:solidFill>
                  <a:schemeClr val="tx1"/>
                </a:solidFill>
              </a:rPr>
              <a:t> ড় </a:t>
            </a:r>
            <a:r>
              <a:rPr lang="bn-IN" dirty="0" smtClean="0">
                <a:solidFill>
                  <a:schemeClr val="tx1"/>
                </a:solidFill>
              </a:rPr>
              <a:t>থেকে </a:t>
            </a:r>
            <a:r>
              <a:rPr lang="en-US" dirty="0" smtClean="0">
                <a:solidFill>
                  <a:schemeClr val="tx1"/>
                </a:solidFill>
              </a:rPr>
              <a:t>sine.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1457" y="347379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</a:rPr>
              <a:t>মাথা বা বৃত্ত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334000"/>
            <a:ext cx="8382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আমাদের মাথা কে যদি বৃত্ত ধরা হয়, তাহলে আমাদে</a:t>
            </a:r>
            <a:r>
              <a:rPr lang="en-US" dirty="0" smtClean="0">
                <a:solidFill>
                  <a:schemeClr val="tx1"/>
                </a:solidFill>
              </a:rPr>
              <a:t>র  </a:t>
            </a:r>
            <a:r>
              <a:rPr lang="en-US" dirty="0" err="1" smtClean="0">
                <a:solidFill>
                  <a:schemeClr val="tx1"/>
                </a:solidFill>
              </a:rPr>
              <a:t>নাকের</a:t>
            </a:r>
            <a:r>
              <a:rPr lang="bn-IN" dirty="0" smtClean="0">
                <a:solidFill>
                  <a:schemeClr val="tx1"/>
                </a:solidFill>
              </a:rPr>
              <a:t> উপরের অংশের হারকে </a:t>
            </a:r>
            <a:r>
              <a:rPr lang="en-US" dirty="0" smtClean="0">
                <a:solidFill>
                  <a:schemeClr val="tx1"/>
                </a:solidFill>
              </a:rPr>
              <a:t>sinus  </a:t>
            </a:r>
            <a:r>
              <a:rPr lang="bn-IN" dirty="0" smtClean="0">
                <a:solidFill>
                  <a:schemeClr val="tx1"/>
                </a:solidFill>
              </a:rPr>
              <a:t>বলা হয়, </a:t>
            </a:r>
            <a:r>
              <a:rPr lang="en-US" dirty="0" smtClean="0">
                <a:solidFill>
                  <a:schemeClr val="tx1"/>
                </a:solidFill>
              </a:rPr>
              <a:t>sinus  </a:t>
            </a:r>
            <a:r>
              <a:rPr lang="bn-IN" dirty="0" smtClean="0">
                <a:solidFill>
                  <a:schemeClr val="tx1"/>
                </a:solidFill>
              </a:rPr>
              <a:t>থেকে </a:t>
            </a:r>
            <a:r>
              <a:rPr lang="en-US" dirty="0" smtClean="0">
                <a:solidFill>
                  <a:schemeClr val="tx1"/>
                </a:solidFill>
              </a:rPr>
              <a:t>sine  </a:t>
            </a:r>
            <a:r>
              <a:rPr lang="bn-IN" dirty="0" smtClean="0">
                <a:solidFill>
                  <a:schemeClr val="tx1"/>
                </a:solidFill>
              </a:rPr>
              <a:t>এর উ</a:t>
            </a:r>
            <a:r>
              <a:rPr lang="en-US" dirty="0" smtClean="0">
                <a:solidFill>
                  <a:schemeClr val="tx1"/>
                </a:solidFill>
              </a:rPr>
              <a:t>ৎ</a:t>
            </a:r>
            <a:r>
              <a:rPr lang="en-US" dirty="0" err="1" smtClean="0">
                <a:solidFill>
                  <a:schemeClr val="tx1"/>
                </a:solidFill>
              </a:rPr>
              <a:t>পত্তি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নাকের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নিচের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অংশ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যদি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বৃত্তকে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ছেদ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secent</a:t>
            </a:r>
            <a:r>
              <a:rPr lang="en-US" dirty="0" smtClean="0">
                <a:solidFill>
                  <a:schemeClr val="tx1"/>
                </a:solidFill>
              </a:rPr>
              <a:t>) 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bn-IN" dirty="0" smtClean="0">
                <a:solidFill>
                  <a:schemeClr val="tx1"/>
                </a:solidFill>
              </a:rPr>
              <a:t>তাহলে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 থেকে </a:t>
            </a:r>
            <a:r>
              <a:rPr lang="en-US" dirty="0" smtClean="0">
                <a:solidFill>
                  <a:schemeClr val="tx1"/>
                </a:solidFill>
              </a:rPr>
              <a:t>sec  </a:t>
            </a:r>
            <a:r>
              <a:rPr lang="bn-IN" dirty="0" smtClean="0">
                <a:solidFill>
                  <a:schemeClr val="tx1"/>
                </a:solidFill>
              </a:rPr>
              <a:t>শব্দের </a:t>
            </a:r>
            <a:r>
              <a:rPr lang="bn-IN" dirty="0">
                <a:solidFill>
                  <a:schemeClr val="tx1"/>
                </a:solidFill>
              </a:rPr>
              <a:t>উ</a:t>
            </a:r>
            <a:r>
              <a:rPr lang="en-US" dirty="0" smtClean="0">
                <a:solidFill>
                  <a:schemeClr val="tx1"/>
                </a:solidFill>
              </a:rPr>
              <a:t>ৎ</a:t>
            </a:r>
            <a:r>
              <a:rPr lang="en-US" dirty="0" err="1" smtClean="0">
                <a:solidFill>
                  <a:schemeClr val="tx1"/>
                </a:solidFill>
              </a:rPr>
              <a:t>পত্তি</a:t>
            </a:r>
            <a:r>
              <a:rPr lang="bn-IN" dirty="0" smtClean="0">
                <a:solidFill>
                  <a:schemeClr val="tx1"/>
                </a:solidFill>
              </a:rPr>
              <a:t>। নাকের  পিছনের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অংশে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একটি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সরলরেখা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বিবেচনা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বৃত্তকে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স্পর্শ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তা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স্পর্শক</a:t>
            </a:r>
            <a:r>
              <a:rPr lang="en-US" dirty="0" smtClean="0">
                <a:solidFill>
                  <a:schemeClr val="tx1"/>
                </a:solidFill>
              </a:rPr>
              <a:t> (tangent )। tangent 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r>
              <a:rPr lang="en-US" dirty="0" smtClean="0">
                <a:solidFill>
                  <a:schemeClr val="tx1"/>
                </a:solidFill>
              </a:rPr>
              <a:t>  tan  </a:t>
            </a:r>
            <a:r>
              <a:rPr lang="en-US" dirty="0" err="1" smtClean="0">
                <a:solidFill>
                  <a:schemeClr val="tx1"/>
                </a:solidFill>
              </a:rPr>
              <a:t>এর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উৎপত্তি</a:t>
            </a:r>
            <a:r>
              <a:rPr lang="en-US" dirty="0" smtClean="0">
                <a:solidFill>
                  <a:schemeClr val="tx1"/>
                </a:solidFill>
              </a:rPr>
              <a:t>।   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-0.00487 L -0.10885 -0.004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-0.07106 L 0.10277 0.0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2324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</a:rPr>
              <a:t>এভাবে</a:t>
            </a:r>
            <a:r>
              <a:rPr lang="en-US" sz="5400" b="1" dirty="0" smtClean="0">
                <a:solidFill>
                  <a:srgbClr val="00B050"/>
                </a:solidFill>
              </a:rPr>
              <a:t>-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Sine</a:t>
            </a:r>
            <a:r>
              <a:rPr lang="en-US" sz="4000" b="1" dirty="0" smtClean="0">
                <a:solidFill>
                  <a:srgbClr val="002060"/>
                </a:solidFill>
              </a:rPr>
              <a:t>, tangent, </a:t>
            </a:r>
            <a:r>
              <a:rPr lang="en-US" sz="4000" b="1" dirty="0" err="1" smtClean="0">
                <a:solidFill>
                  <a:srgbClr val="FFC000"/>
                </a:solidFill>
              </a:rPr>
              <a:t>secent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শব্দ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গুলোর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পূর্বে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             </a:t>
            </a:r>
            <a:r>
              <a:rPr lang="en-US" sz="4000" b="1" dirty="0" smtClean="0">
                <a:solidFill>
                  <a:srgbClr val="00B050"/>
                </a:solidFill>
              </a:rPr>
              <a:t>co – </a:t>
            </a:r>
            <a:r>
              <a:rPr lang="en-US" sz="4000" b="1" dirty="0" err="1" smtClean="0">
                <a:solidFill>
                  <a:srgbClr val="00B050"/>
                </a:solidFill>
              </a:rPr>
              <a:t>pefix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যুক্ত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হয়ে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যথাক্রমে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cosine, cotangent, </a:t>
            </a:r>
            <a:r>
              <a:rPr lang="en-US" sz="4000" b="1" dirty="0" err="1" smtClean="0">
                <a:solidFill>
                  <a:srgbClr val="002060"/>
                </a:solidFill>
              </a:rPr>
              <a:t>cosecent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শব্দগুলোর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উৎপত্তি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হল</a:t>
            </a:r>
            <a:r>
              <a:rPr lang="en-US" sz="4000" b="1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যেমন</a:t>
            </a:r>
            <a:r>
              <a:rPr lang="en-US" sz="4000" b="1" dirty="0" smtClean="0">
                <a:solidFill>
                  <a:srgbClr val="002060"/>
                </a:solidFill>
              </a:rPr>
              <a:t>-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</a:rPr>
              <a:t>sine  </a:t>
            </a:r>
            <a:r>
              <a:rPr lang="en-US" sz="4000" b="1" dirty="0" smtClean="0">
                <a:solidFill>
                  <a:srgbClr val="002060"/>
                </a:solidFill>
              </a:rPr>
              <a:t>  -       co+ sine= cosine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   tangent-     co+ tangent=cotangent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</a:rPr>
              <a:t>secent</a:t>
            </a:r>
            <a:r>
              <a:rPr lang="en-US" sz="4000" b="1" dirty="0" smtClean="0">
                <a:solidFill>
                  <a:srgbClr val="FF0000"/>
                </a:solidFill>
              </a:rPr>
              <a:t>  -</a:t>
            </a:r>
            <a:r>
              <a:rPr lang="en-US" sz="4000" b="1" dirty="0" smtClean="0">
                <a:solidFill>
                  <a:srgbClr val="002060"/>
                </a:solidFill>
              </a:rPr>
              <a:t>     co+ </a:t>
            </a:r>
            <a:r>
              <a:rPr lang="en-US" sz="4000" b="1" dirty="0" err="1" smtClean="0">
                <a:solidFill>
                  <a:srgbClr val="002060"/>
                </a:solidFill>
              </a:rPr>
              <a:t>secent</a:t>
            </a:r>
            <a:r>
              <a:rPr lang="en-US" sz="4000" b="1" dirty="0" smtClean="0">
                <a:solidFill>
                  <a:srgbClr val="002060"/>
                </a:solidFill>
              </a:rPr>
              <a:t>=</a:t>
            </a:r>
            <a:r>
              <a:rPr lang="en-US" sz="4000" b="1" dirty="0" err="1" smtClean="0">
                <a:solidFill>
                  <a:srgbClr val="002060"/>
                </a:solidFill>
              </a:rPr>
              <a:t>cosecent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514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50</cp:revision>
  <dcterms:created xsi:type="dcterms:W3CDTF">2006-08-16T00:00:00Z</dcterms:created>
  <dcterms:modified xsi:type="dcterms:W3CDTF">2019-11-04T18:49:51Z</dcterms:modified>
</cp:coreProperties>
</file>