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4" r:id="rId17"/>
    <p:sldId id="275" r:id="rId18"/>
    <p:sldId id="273" r:id="rId19"/>
    <p:sldId id="276" r:id="rId20"/>
    <p:sldId id="277" r:id="rId21"/>
    <p:sldId id="278" r:id="rId22"/>
    <p:sldId id="279" r:id="rId23"/>
    <p:sldId id="28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877"/>
    <a:srgbClr val="A81697"/>
    <a:srgbClr val="4472C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624CDC-EE98-4784-8364-449E672856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9256E67-CE56-4ED4-BF4A-364A7BAD26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E56D081-CD51-4AD1-9B7B-F5D5782FE5A5}"/>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5" name="Footer Placeholder 4">
            <a:extLst>
              <a:ext uri="{FF2B5EF4-FFF2-40B4-BE49-F238E27FC236}">
                <a16:creationId xmlns:a16="http://schemas.microsoft.com/office/drawing/2014/main" xmlns="" id="{F535AD50-1166-4469-A965-EA54770E6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8E32AAF-9C4B-4E7C-93C5-F5DFAA3C656E}"/>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61517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BD9EE6-35C9-4318-A2AC-29799BC7A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C11A099-290A-4E30-9937-D4FE091B12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5ECEC21-63E5-409E-BEBE-0BF420D8D556}"/>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5" name="Footer Placeholder 4">
            <a:extLst>
              <a:ext uri="{FF2B5EF4-FFF2-40B4-BE49-F238E27FC236}">
                <a16:creationId xmlns:a16="http://schemas.microsoft.com/office/drawing/2014/main" xmlns="" id="{AE2C25ED-53CA-41C5-BF78-62F142670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AB9C97A-0093-441C-A7DB-82494B4C7F1F}"/>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161872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791BECB-E35C-4F4B-8346-42E746C6DFC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73BCB71-AABE-4CCB-A039-DDED7BFD33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E02D9D1-1C2A-4D3D-97BB-E3E1F1C782F2}"/>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5" name="Footer Placeholder 4">
            <a:extLst>
              <a:ext uri="{FF2B5EF4-FFF2-40B4-BE49-F238E27FC236}">
                <a16:creationId xmlns:a16="http://schemas.microsoft.com/office/drawing/2014/main" xmlns="" id="{2B80AD67-E9C4-4F54-93F4-8B91D2B7E7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838F507-8F24-4700-8A3D-718471E3D206}"/>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345543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4EAC2E-2A26-4DCB-897D-B168837D92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D58DD9F-4B59-47B3-A54E-2946A4DF0F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DF31934-884E-4EC8-B3A7-8CFD0F4C51E6}"/>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5" name="Footer Placeholder 4">
            <a:extLst>
              <a:ext uri="{FF2B5EF4-FFF2-40B4-BE49-F238E27FC236}">
                <a16:creationId xmlns:a16="http://schemas.microsoft.com/office/drawing/2014/main" xmlns="" id="{EA701E56-FC3D-4464-A6F9-1F97BBC2D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D48EAD-2D38-4535-A840-2EE250049698}"/>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312952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90CE9-6FDD-4240-9D85-0A7A725862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40244C1-3E0C-4872-9BA9-8C69F9D8B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ED81B87-E5F2-4B05-883B-F276C033A695}"/>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5" name="Footer Placeholder 4">
            <a:extLst>
              <a:ext uri="{FF2B5EF4-FFF2-40B4-BE49-F238E27FC236}">
                <a16:creationId xmlns:a16="http://schemas.microsoft.com/office/drawing/2014/main" xmlns="" id="{FDB84D4C-6A01-405E-A580-C88BF617E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4AC1E29-8E98-4112-837D-33D89F538FCC}"/>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229220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699C91-0708-40DB-A954-9AAB4F2805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1849BB0-8032-46AC-97AC-15E03CBDBD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E03F747-0C15-4B34-A132-FF0F2300D2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2441DA9-B7DA-4A5D-9CFB-61C1C70D0169}"/>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6" name="Footer Placeholder 5">
            <a:extLst>
              <a:ext uri="{FF2B5EF4-FFF2-40B4-BE49-F238E27FC236}">
                <a16:creationId xmlns:a16="http://schemas.microsoft.com/office/drawing/2014/main" xmlns="" id="{9396CC06-717A-4236-9E79-6658BA8B15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2FE3DA-E147-4344-AE2B-6CC0185DFCA3}"/>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1971275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BDDCB5-F1BF-4818-B341-AD901F1DAC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9C06B07-B61D-48FB-8261-C3A264EFD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07E55C-03E1-4708-B655-8F945F8F61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59DE7B9-0216-4894-81E5-22F48B942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E61D3DA-BB1E-4F0F-A460-89B1F88BE9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33F27C-DF67-4C8D-B2BE-F1D3A976EAE9}"/>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8" name="Footer Placeholder 7">
            <a:extLst>
              <a:ext uri="{FF2B5EF4-FFF2-40B4-BE49-F238E27FC236}">
                <a16:creationId xmlns:a16="http://schemas.microsoft.com/office/drawing/2014/main" xmlns="" id="{2977DE67-0FAF-4B68-A531-D181DAC892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5A23CDB-2A7E-4B63-BC2A-2AC4B384B45D}"/>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412040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8F825-ED0F-406B-80DC-D5D9D9712A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2B50F88-6839-414B-8077-6FCE3A22114A}"/>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4" name="Footer Placeholder 3">
            <a:extLst>
              <a:ext uri="{FF2B5EF4-FFF2-40B4-BE49-F238E27FC236}">
                <a16:creationId xmlns:a16="http://schemas.microsoft.com/office/drawing/2014/main" xmlns="" id="{370232B1-3463-42FD-971F-AC7E75E2C3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6630A22-CD7D-4ED0-B5B2-F6DE38CA3D17}"/>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224942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01B8ED9-155B-4965-8F89-929188412955}"/>
              </a:ext>
            </a:extLst>
          </p:cNvPr>
          <p:cNvSpPr/>
          <p:nvPr userDrawn="1"/>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26A58D3-F104-43AA-A2E3-67BEFB820BC5}"/>
              </a:ext>
            </a:extLst>
          </p:cNvPr>
          <p:cNvSpPr/>
          <p:nvPr userDrawn="1"/>
        </p:nvSpPr>
        <p:spPr>
          <a:xfrm>
            <a:off x="106017" y="119270"/>
            <a:ext cx="11979965" cy="6612834"/>
          </a:xfrm>
          <a:prstGeom prst="rect">
            <a:avLst/>
          </a:prstGeom>
          <a:noFill/>
          <a:ln w="76200">
            <a:solidFill>
              <a:srgbClr val="92D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50948919-FEE8-4336-AB1B-653707B227CA}"/>
              </a:ext>
            </a:extLst>
          </p:cNvPr>
          <p:cNvSpPr/>
          <p:nvPr userDrawn="1"/>
        </p:nvSpPr>
        <p:spPr>
          <a:xfrm>
            <a:off x="238539" y="245165"/>
            <a:ext cx="11741426" cy="636767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28324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B9AAB3-36CA-4E26-88E3-18C3EBA372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850D8F6-A036-446B-81CE-CC58115FC1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8199837-0329-45C8-8B8E-CC092E2FDB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A74F5A2-EEA8-4F30-918C-43CC7D1CFB58}"/>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6" name="Footer Placeholder 5">
            <a:extLst>
              <a:ext uri="{FF2B5EF4-FFF2-40B4-BE49-F238E27FC236}">
                <a16:creationId xmlns:a16="http://schemas.microsoft.com/office/drawing/2014/main" xmlns="" id="{DDD24253-410A-4F1F-BDF5-B220ED518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46D7EA4-797E-4838-8769-698B1C8ACD8B}"/>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121737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4D31DB-4B57-4B55-B00E-BDC148BB8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4BDB5459-C4CA-4B50-BB44-B3D046BFC2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4E49D77-B3F8-4473-93D4-1D40B81D47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48B4052-00C1-4BFA-8BA2-AC2B8CB77B65}"/>
              </a:ext>
            </a:extLst>
          </p:cNvPr>
          <p:cNvSpPr>
            <a:spLocks noGrp="1"/>
          </p:cNvSpPr>
          <p:nvPr>
            <p:ph type="dt" sz="half" idx="10"/>
          </p:nvPr>
        </p:nvSpPr>
        <p:spPr/>
        <p:txBody>
          <a:bodyPr/>
          <a:lstStyle/>
          <a:p>
            <a:fld id="{BB3ACC74-A58C-4BD1-984F-720AA74192C9}" type="datetimeFigureOut">
              <a:rPr lang="en-US" smtClean="0"/>
              <a:pPr/>
              <a:t>05-Nov-19</a:t>
            </a:fld>
            <a:endParaRPr lang="en-US"/>
          </a:p>
        </p:txBody>
      </p:sp>
      <p:sp>
        <p:nvSpPr>
          <p:cNvPr id="6" name="Footer Placeholder 5">
            <a:extLst>
              <a:ext uri="{FF2B5EF4-FFF2-40B4-BE49-F238E27FC236}">
                <a16:creationId xmlns:a16="http://schemas.microsoft.com/office/drawing/2014/main" xmlns="" id="{FE4672FC-67B3-4B46-9C1F-146EDCC9B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BDBD292-F750-49FB-A575-375BAA4FC23A}"/>
              </a:ext>
            </a:extLst>
          </p:cNvPr>
          <p:cNvSpPr>
            <a:spLocks noGrp="1"/>
          </p:cNvSpPr>
          <p:nvPr>
            <p:ph type="sldNum" sz="quarter" idx="12"/>
          </p:nvPr>
        </p:nvSpPr>
        <p:spPr/>
        <p:txBody>
          <a:body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219204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BDFF0CB-D6BD-4710-BA33-D2415E278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183BEF7-A256-428C-8668-94E6BD2CB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8C395BC-C7B0-4172-934C-79C5D56E9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ACC74-A58C-4BD1-984F-720AA74192C9}" type="datetimeFigureOut">
              <a:rPr lang="en-US" smtClean="0"/>
              <a:pPr/>
              <a:t>05-Nov-19</a:t>
            </a:fld>
            <a:endParaRPr lang="en-US"/>
          </a:p>
        </p:txBody>
      </p:sp>
      <p:sp>
        <p:nvSpPr>
          <p:cNvPr id="5" name="Footer Placeholder 4">
            <a:extLst>
              <a:ext uri="{FF2B5EF4-FFF2-40B4-BE49-F238E27FC236}">
                <a16:creationId xmlns:a16="http://schemas.microsoft.com/office/drawing/2014/main" xmlns="" id="{0A7BD969-AA16-4CE2-B24A-C990ED52F7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035A64C-8609-473A-9811-DB999FBAF9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BB2F1D-F1AC-42EB-8861-CC3AA2A5CCEB}" type="slidenum">
              <a:rPr lang="en-US" smtClean="0"/>
              <a:pPr/>
              <a:t>‹#›</a:t>
            </a:fld>
            <a:endParaRPr lang="en-US"/>
          </a:p>
        </p:txBody>
      </p:sp>
    </p:spTree>
    <p:extLst>
      <p:ext uri="{BB962C8B-B14F-4D97-AF65-F5344CB8AC3E}">
        <p14:creationId xmlns:p14="http://schemas.microsoft.com/office/powerpoint/2010/main" xmlns="" val="2598041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8.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gif"/><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4118C7D7-6509-4306-B03D-B9A05D3428CA}"/>
              </a:ext>
            </a:extLst>
          </p:cNvPr>
          <p:cNvGrpSpPr/>
          <p:nvPr/>
        </p:nvGrpSpPr>
        <p:grpSpPr>
          <a:xfrm>
            <a:off x="6373160" y="1224462"/>
            <a:ext cx="5261111" cy="4836212"/>
            <a:chOff x="6294783" y="856697"/>
            <a:chExt cx="5261111" cy="5243166"/>
          </a:xfrm>
        </p:grpSpPr>
        <p:sp>
          <p:nvSpPr>
            <p:cNvPr id="13" name="Rectangle: Diagonal Corners Rounded 12">
              <a:extLst>
                <a:ext uri="{FF2B5EF4-FFF2-40B4-BE49-F238E27FC236}">
                  <a16:creationId xmlns:a16="http://schemas.microsoft.com/office/drawing/2014/main" xmlns="" id="{8C154409-AE2C-4874-AE9E-8A708CEA6066}"/>
                </a:ext>
              </a:extLst>
            </p:cNvPr>
            <p:cNvSpPr/>
            <p:nvPr/>
          </p:nvSpPr>
          <p:spPr>
            <a:xfrm>
              <a:off x="6414051" y="958466"/>
              <a:ext cx="5022575" cy="5048186"/>
            </a:xfrm>
            <a:prstGeom prst="round2DiagRect">
              <a:avLst/>
            </a:prstGeom>
            <a:solidFill>
              <a:schemeClr val="accent2">
                <a:lumMod val="20000"/>
                <a:lumOff val="80000"/>
              </a:schemeClr>
            </a:solid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4000" b="1" dirty="0">
                <a:solidFill>
                  <a:schemeClr val="tx1"/>
                </a:solidFill>
                <a:latin typeface="NikoshBAN" panose="02000000000000000000" pitchFamily="2" charset="0"/>
                <a:cs typeface="NikoshBAN" panose="02000000000000000000" pitchFamily="2" charset="0"/>
              </a:endParaRPr>
            </a:p>
            <a:p>
              <a:pPr algn="ctr"/>
              <a:endParaRPr lang="bn-IN" sz="4000" b="1" dirty="0">
                <a:solidFill>
                  <a:schemeClr val="tx1"/>
                </a:solidFill>
                <a:latin typeface="NikoshBAN" panose="02000000000000000000" pitchFamily="2" charset="0"/>
                <a:cs typeface="NikoshBAN" panose="02000000000000000000" pitchFamily="2" charset="0"/>
              </a:endParaRPr>
            </a:p>
            <a:p>
              <a:pPr algn="ctr"/>
              <a:endParaRPr lang="bn-IN" sz="4000" b="1" dirty="0">
                <a:solidFill>
                  <a:schemeClr val="tx1"/>
                </a:solidFill>
                <a:latin typeface="NikoshBAN" panose="02000000000000000000" pitchFamily="2" charset="0"/>
                <a:cs typeface="NikoshBAN" panose="02000000000000000000" pitchFamily="2" charset="0"/>
              </a:endParaRPr>
            </a:p>
            <a:p>
              <a:pPr algn="ctr"/>
              <a:r>
                <a:rPr lang="bn-IN" sz="4000" b="1" dirty="0">
                  <a:solidFill>
                    <a:schemeClr val="tx1"/>
                  </a:solidFill>
                  <a:latin typeface="NikoshBAN" panose="02000000000000000000" pitchFamily="2" charset="0"/>
                  <a:cs typeface="NikoshBAN" panose="02000000000000000000" pitchFamily="2" charset="0"/>
                </a:rPr>
                <a:t>শ্রেণি: ষষ্ঠ</a:t>
              </a:r>
            </a:p>
            <a:p>
              <a:pPr algn="ctr"/>
              <a:r>
                <a:rPr lang="bn-IN" sz="4000" b="1" dirty="0">
                  <a:solidFill>
                    <a:schemeClr val="tx1"/>
                  </a:solidFill>
                  <a:latin typeface="NikoshBAN" panose="02000000000000000000" pitchFamily="2" charset="0"/>
                  <a:cs typeface="NikoshBAN" panose="02000000000000000000" pitchFamily="2" charset="0"/>
                </a:rPr>
                <a:t>বিষয় : বাংলা প্রথম পত্র</a:t>
              </a:r>
            </a:p>
            <a:p>
              <a:pPr algn="ctr"/>
              <a:r>
                <a:rPr lang="bn-IN" sz="4000" b="1" dirty="0">
                  <a:solidFill>
                    <a:schemeClr val="tx1"/>
                  </a:solidFill>
                  <a:latin typeface="NikoshBAN" panose="02000000000000000000" pitchFamily="2" charset="0"/>
                  <a:cs typeface="NikoshBAN" panose="02000000000000000000" pitchFamily="2" charset="0"/>
                </a:rPr>
                <a:t>কবিতা : ঝিঙে ফুল</a:t>
              </a:r>
            </a:p>
            <a:p>
              <a:pPr algn="ctr"/>
              <a:r>
                <a:rPr lang="bn-IN" sz="4000" b="1" dirty="0">
                  <a:solidFill>
                    <a:schemeClr val="tx1"/>
                  </a:solidFill>
                  <a:latin typeface="NikoshBAN" panose="02000000000000000000" pitchFamily="2" charset="0"/>
                  <a:cs typeface="NikoshBAN" panose="02000000000000000000" pitchFamily="2" charset="0"/>
                </a:rPr>
                <a:t>সময় : ৫০ মিনিট</a:t>
              </a:r>
              <a:endParaRPr lang="en-US" sz="4000" b="1" dirty="0">
                <a:solidFill>
                  <a:schemeClr val="tx1"/>
                </a:solidFill>
                <a:latin typeface="NikoshBAN" panose="02000000000000000000" pitchFamily="2" charset="0"/>
                <a:cs typeface="NikoshBAN" panose="02000000000000000000" pitchFamily="2" charset="0"/>
              </a:endParaRPr>
            </a:p>
          </p:txBody>
        </p:sp>
        <p:sp>
          <p:nvSpPr>
            <p:cNvPr id="14" name="Rectangle: Diagonal Corners Rounded 13">
              <a:extLst>
                <a:ext uri="{FF2B5EF4-FFF2-40B4-BE49-F238E27FC236}">
                  <a16:creationId xmlns:a16="http://schemas.microsoft.com/office/drawing/2014/main" xmlns="" id="{92E36505-F353-41AA-98DD-10BD106333D0}"/>
                </a:ext>
              </a:extLst>
            </p:cNvPr>
            <p:cNvSpPr/>
            <p:nvPr/>
          </p:nvSpPr>
          <p:spPr>
            <a:xfrm>
              <a:off x="6294783" y="856697"/>
              <a:ext cx="5261111" cy="5243166"/>
            </a:xfrm>
            <a:prstGeom prst="round2DiagRect">
              <a:avLst/>
            </a:prstGeom>
            <a:noFill/>
            <a:ln w="76200">
              <a:solidFill>
                <a:srgbClr val="92D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xmlns="" id="{7506E459-E5B0-4F26-B467-C842AA92B640}"/>
              </a:ext>
            </a:extLst>
          </p:cNvPr>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7527697D-F31A-43FD-8B31-58DC12864AA1}"/>
              </a:ext>
            </a:extLst>
          </p:cNvPr>
          <p:cNvSpPr/>
          <p:nvPr/>
        </p:nvSpPr>
        <p:spPr>
          <a:xfrm>
            <a:off x="106017" y="119270"/>
            <a:ext cx="11979965" cy="6612834"/>
          </a:xfrm>
          <a:prstGeom prst="rect">
            <a:avLst/>
          </a:prstGeom>
          <a:noFill/>
          <a:ln w="76200">
            <a:solidFill>
              <a:srgbClr val="92D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BA0238E1-46F0-44EC-AD61-CBBC44462D9D}"/>
              </a:ext>
            </a:extLst>
          </p:cNvPr>
          <p:cNvSpPr/>
          <p:nvPr/>
        </p:nvSpPr>
        <p:spPr>
          <a:xfrm>
            <a:off x="238539" y="245165"/>
            <a:ext cx="11741426" cy="636767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2BB67906-059C-4EB6-A0A5-64CAAD2D6577}"/>
              </a:ext>
            </a:extLst>
          </p:cNvPr>
          <p:cNvSpPr txBox="1"/>
          <p:nvPr/>
        </p:nvSpPr>
        <p:spPr>
          <a:xfrm>
            <a:off x="5179942" y="247988"/>
            <a:ext cx="2362200" cy="101566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r>
              <a:rPr lang="bn-BD" sz="6000" b="1" dirty="0">
                <a:ln w="11430">
                  <a:solidFill>
                    <a:srgbClr val="0C0000"/>
                  </a:solidFill>
                </a:ln>
                <a:solidFill>
                  <a:srgbClr val="0C0000"/>
                </a:solidFill>
                <a:effectLst>
                  <a:outerShdw blurRad="50800" dist="39000" dir="5460000" algn="tl">
                    <a:srgbClr val="000000">
                      <a:alpha val="38000"/>
                    </a:srgbClr>
                  </a:outerShdw>
                </a:effectLst>
                <a:latin typeface="NikoshBAN" pitchFamily="2" charset="0"/>
                <a:cs typeface="NikoshBAN" pitchFamily="2" charset="0"/>
              </a:rPr>
              <a:t>পরিচিতি</a:t>
            </a:r>
          </a:p>
        </p:txBody>
      </p:sp>
      <p:pic>
        <p:nvPicPr>
          <p:cNvPr id="10" name="Picture 9">
            <a:extLst>
              <a:ext uri="{FF2B5EF4-FFF2-40B4-BE49-F238E27FC236}">
                <a16:creationId xmlns:a16="http://schemas.microsoft.com/office/drawing/2014/main" xmlns="" id="{55693144-14AF-43A4-8803-05A2B19821E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8282609" y="1563757"/>
            <a:ext cx="1391662" cy="161900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4" name="Group 3">
            <a:extLst>
              <a:ext uri="{FF2B5EF4-FFF2-40B4-BE49-F238E27FC236}">
                <a16:creationId xmlns:a16="http://schemas.microsoft.com/office/drawing/2014/main" xmlns="" id="{361B5DDB-6C18-4A36-BDE7-7A0D9635FFAF}"/>
              </a:ext>
            </a:extLst>
          </p:cNvPr>
          <p:cNvGrpSpPr/>
          <p:nvPr/>
        </p:nvGrpSpPr>
        <p:grpSpPr>
          <a:xfrm>
            <a:off x="490327" y="1071153"/>
            <a:ext cx="5406887" cy="5402760"/>
            <a:chOff x="410817" y="1237147"/>
            <a:chExt cx="5539409" cy="5243166"/>
          </a:xfrm>
        </p:grpSpPr>
        <p:sp>
          <p:nvSpPr>
            <p:cNvPr id="2" name="Rectangle: Diagonal Corners Rounded 1">
              <a:extLst>
                <a:ext uri="{FF2B5EF4-FFF2-40B4-BE49-F238E27FC236}">
                  <a16:creationId xmlns:a16="http://schemas.microsoft.com/office/drawing/2014/main" xmlns="" id="{11A86798-A38F-4CEE-BBBE-F2A8B12AC7C8}"/>
                </a:ext>
              </a:extLst>
            </p:cNvPr>
            <p:cNvSpPr/>
            <p:nvPr/>
          </p:nvSpPr>
          <p:spPr>
            <a:xfrm>
              <a:off x="623899" y="1420320"/>
              <a:ext cx="5314125" cy="5048186"/>
            </a:xfrm>
            <a:prstGeom prst="round2DiagRect">
              <a:avLst/>
            </a:prstGeom>
            <a:solidFill>
              <a:schemeClr val="accent2">
                <a:lumMod val="20000"/>
                <a:lumOff val="80000"/>
              </a:schemeClr>
            </a:solidFill>
            <a:ln w="762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NikoshBAN" panose="02000000000000000000" pitchFamily="2" charset="0"/>
                <a:cs typeface="NikoshBAN" panose="02000000000000000000" pitchFamily="2" charset="0"/>
              </a:endParaRPr>
            </a:p>
          </p:txBody>
        </p:sp>
        <p:sp>
          <p:nvSpPr>
            <p:cNvPr id="3" name="Rectangle: Diagonal Corners Rounded 2">
              <a:extLst>
                <a:ext uri="{FF2B5EF4-FFF2-40B4-BE49-F238E27FC236}">
                  <a16:creationId xmlns:a16="http://schemas.microsoft.com/office/drawing/2014/main" xmlns="" id="{0998CEBE-4BFF-47B4-BC90-8D87798A2C1B}"/>
                </a:ext>
              </a:extLst>
            </p:cNvPr>
            <p:cNvSpPr/>
            <p:nvPr/>
          </p:nvSpPr>
          <p:spPr>
            <a:xfrm>
              <a:off x="410817" y="1237147"/>
              <a:ext cx="5539409" cy="5243166"/>
            </a:xfrm>
            <a:prstGeom prst="round2DiagRect">
              <a:avLst/>
            </a:prstGeom>
            <a:noFill/>
            <a:ln w="76200">
              <a:solidFill>
                <a:srgbClr val="92D05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966649" y="4663439"/>
            <a:ext cx="4441371" cy="1631216"/>
          </a:xfrm>
          <a:prstGeom prst="rect">
            <a:avLst/>
          </a:prstGeom>
        </p:spPr>
        <p:txBody>
          <a:bodyPr wrap="square">
            <a:spAutoFit/>
          </a:bodyPr>
          <a:lstStyle/>
          <a:p>
            <a:pPr algn="ctr"/>
            <a:r>
              <a:rPr lang="bn-IN" sz="2000" dirty="0" smtClean="0">
                <a:latin typeface="Nikosh" pitchFamily="2" charset="0"/>
                <a:cs typeface="Nikosh" pitchFamily="2" charset="0"/>
              </a:rPr>
              <a:t>মোঃ </a:t>
            </a:r>
            <a:r>
              <a:rPr lang="bn-IN" sz="2000" dirty="0" smtClean="0">
                <a:latin typeface="Nikosh" pitchFamily="2" charset="0"/>
                <a:cs typeface="Nikosh" pitchFamily="2" charset="0"/>
              </a:rPr>
              <a:t>মিজানুর </a:t>
            </a:r>
            <a:r>
              <a:rPr lang="bn-IN" sz="2000" dirty="0" smtClean="0">
                <a:latin typeface="Nikosh" pitchFamily="2" charset="0"/>
                <a:cs typeface="Nikosh" pitchFamily="2" charset="0"/>
              </a:rPr>
              <a:t>রহমান</a:t>
            </a:r>
          </a:p>
          <a:p>
            <a:pPr algn="ctr"/>
            <a:r>
              <a:rPr lang="bn-IN" sz="2000" dirty="0" smtClean="0">
                <a:latin typeface="Nikosh" pitchFamily="2" charset="0"/>
                <a:cs typeface="Nikosh" pitchFamily="2" charset="0"/>
              </a:rPr>
              <a:t>সহকারি শিক্ষকঃ গোহালিয়াবাড়ি ফাযিল (ডিগ্রী) মাদ্রাসা</a:t>
            </a:r>
          </a:p>
          <a:p>
            <a:pPr algn="ctr"/>
            <a:r>
              <a:rPr lang="bn-IN" sz="2000" dirty="0" smtClean="0">
                <a:latin typeface="Nikosh" pitchFamily="2" charset="0"/>
                <a:cs typeface="Nikosh" pitchFamily="2" charset="0"/>
              </a:rPr>
              <a:t>কালিহাতি,টাঙ্গাইল।</a:t>
            </a:r>
          </a:p>
          <a:p>
            <a:pPr algn="ctr"/>
            <a:r>
              <a:rPr lang="bn-IN" sz="2000" dirty="0" smtClean="0">
                <a:latin typeface="Nikosh" pitchFamily="2" charset="0"/>
                <a:cs typeface="Nikosh" pitchFamily="2" charset="0"/>
              </a:rPr>
              <a:t>মোবা</a:t>
            </a:r>
            <a:r>
              <a:rPr lang="en-US" sz="2000" dirty="0" smtClean="0">
                <a:latin typeface="Nikosh" pitchFamily="2" charset="0"/>
                <a:cs typeface="Nikosh" pitchFamily="2" charset="0"/>
              </a:rPr>
              <a:t>: </a:t>
            </a:r>
            <a:r>
              <a:rPr lang="bn-IN" sz="2000" dirty="0" smtClean="0">
                <a:latin typeface="Nikosh" pitchFamily="2" charset="0"/>
                <a:cs typeface="Nikosh" pitchFamily="2" charset="0"/>
              </a:rPr>
              <a:t>০১৭৩৮ ৬১৩৫১৮</a:t>
            </a:r>
          </a:p>
          <a:p>
            <a:pPr algn="ctr"/>
            <a:r>
              <a:rPr lang="bn-IN" sz="2000" dirty="0" smtClean="0">
                <a:latin typeface="Nikosh" pitchFamily="2" charset="0"/>
                <a:cs typeface="Nikosh" pitchFamily="2" charset="0"/>
              </a:rPr>
              <a:t>ই-মেইলঃ</a:t>
            </a:r>
            <a:r>
              <a:rPr lang="en-US" sz="2000" dirty="0" smtClean="0">
                <a:latin typeface="Nikosh" pitchFamily="2" charset="0"/>
                <a:cs typeface="Nikosh" pitchFamily="2" charset="0"/>
              </a:rPr>
              <a:t>ln.mizanur@gmail.com</a:t>
            </a:r>
            <a:endParaRPr lang="bn-IN" sz="2000" dirty="0" smtClean="0">
              <a:latin typeface="Nikosh" pitchFamily="2" charset="0"/>
              <a:cs typeface="Nikosh" pitchFamily="2" charset="0"/>
            </a:endParaRPr>
          </a:p>
        </p:txBody>
      </p:sp>
      <p:pic>
        <p:nvPicPr>
          <p:cNvPr id="17" name="Picture 16" descr="DSC_9598 (2).jpg"/>
          <p:cNvPicPr>
            <a:picLocks noChangeAspect="1"/>
          </p:cNvPicPr>
          <p:nvPr/>
        </p:nvPicPr>
        <p:blipFill>
          <a:blip r:embed="rId3" cstate="print"/>
          <a:stretch>
            <a:fillRect/>
          </a:stretch>
        </p:blipFill>
        <p:spPr>
          <a:xfrm>
            <a:off x="1894109" y="1656670"/>
            <a:ext cx="2638697" cy="2849048"/>
          </a:xfrm>
          <a:prstGeom prst="rect">
            <a:avLst/>
          </a:prstGeom>
        </p:spPr>
      </p:pic>
    </p:spTree>
    <p:extLst>
      <p:ext uri="{BB962C8B-B14F-4D97-AF65-F5344CB8AC3E}">
        <p14:creationId xmlns:p14="http://schemas.microsoft.com/office/powerpoint/2010/main" xmlns="" val="379146768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Diagonal Corners Rounded 2">
            <a:extLst>
              <a:ext uri="{FF2B5EF4-FFF2-40B4-BE49-F238E27FC236}">
                <a16:creationId xmlns:a16="http://schemas.microsoft.com/office/drawing/2014/main" xmlns="" id="{7474255C-1F1B-4153-B47D-EC1D2533C950}"/>
              </a:ext>
            </a:extLst>
          </p:cNvPr>
          <p:cNvSpPr/>
          <p:nvPr/>
        </p:nvSpPr>
        <p:spPr>
          <a:xfrm>
            <a:off x="4419600" y="477079"/>
            <a:ext cx="3352799" cy="1192696"/>
          </a:xfrm>
          <a:prstGeom prst="round2DiagRect">
            <a:avLst/>
          </a:prstGeom>
          <a:solidFill>
            <a:schemeClr val="accent5">
              <a:lumMod val="20000"/>
              <a:lumOff val="80000"/>
            </a:schemeClr>
          </a:solidFill>
          <a:ln w="57150">
            <a:solidFill>
              <a:srgbClr val="E04877"/>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আদর্শ পাঠ</a:t>
            </a:r>
            <a:endParaRPr lang="en-US" sz="4000" b="1"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C22E36DE-A4D4-42E4-A55D-19B1AD3E353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915478" y="1987826"/>
            <a:ext cx="5168347" cy="40949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21413819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41FFBD0B-A574-40DF-8A28-DA5559202290}"/>
              </a:ext>
            </a:extLst>
          </p:cNvPr>
          <p:cNvSpPr/>
          <p:nvPr/>
        </p:nvSpPr>
        <p:spPr>
          <a:xfrm>
            <a:off x="4121426" y="503584"/>
            <a:ext cx="3352799" cy="1192696"/>
          </a:xfrm>
          <a:prstGeom prst="round2DiagRect">
            <a:avLst/>
          </a:prstGeom>
          <a:solidFill>
            <a:schemeClr val="accent5">
              <a:lumMod val="20000"/>
              <a:lumOff val="80000"/>
            </a:schemeClr>
          </a:solidFill>
          <a:ln w="57150">
            <a:solidFill>
              <a:srgbClr val="E04877"/>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সরব পাঠ</a:t>
            </a:r>
            <a:endParaRPr lang="en-US" sz="4000" b="1"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8525A2D4-E563-4A98-97CA-87F04B7D06B6}"/>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557670" y="2011016"/>
            <a:ext cx="57912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108160361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80FD46-97E9-4FCE-815C-A23F3670D1E5}"/>
              </a:ext>
            </a:extLst>
          </p:cNvPr>
          <p:cNvSpPr txBox="1"/>
          <p:nvPr/>
        </p:nvSpPr>
        <p:spPr>
          <a:xfrm>
            <a:off x="4953000" y="420531"/>
            <a:ext cx="2286000" cy="769441"/>
          </a:xfrm>
          <a:prstGeom prst="rect">
            <a:avLst/>
          </a:prstGeom>
          <a:noFill/>
        </p:spPr>
        <p:txBody>
          <a:bodyPr wrap="square" rtlCol="0">
            <a:spAutoFit/>
          </a:bodyPr>
          <a:lstStyle/>
          <a:p>
            <a:pPr algn="just"/>
            <a:r>
              <a:rPr lang="bn-BD" sz="4400" b="1" dirty="0">
                <a:ln w="13462">
                  <a:solidFill>
                    <a:srgbClr val="FF0000"/>
                  </a:solidFill>
                  <a:prstDash val="solid"/>
                </a:ln>
                <a:solidFill>
                  <a:srgbClr val="00B050"/>
                </a:solidFill>
                <a:effectLst>
                  <a:outerShdw dist="38100" dir="2700000" algn="bl" rotWithShape="0">
                    <a:schemeClr val="accent5"/>
                  </a:outerShdw>
                </a:effectLst>
                <a:latin typeface="NikoshBAN" pitchFamily="2" charset="0"/>
                <a:cs typeface="NikoshBAN" pitchFamily="2" charset="0"/>
              </a:rPr>
              <a:t>ঝিঙে ফুল</a:t>
            </a:r>
          </a:p>
        </p:txBody>
      </p:sp>
      <p:sp>
        <p:nvSpPr>
          <p:cNvPr id="4" name="TextBox 3">
            <a:extLst>
              <a:ext uri="{FF2B5EF4-FFF2-40B4-BE49-F238E27FC236}">
                <a16:creationId xmlns:a16="http://schemas.microsoft.com/office/drawing/2014/main" xmlns="" id="{392EEF0F-1446-48D0-8CD0-C724C064A737}"/>
              </a:ext>
            </a:extLst>
          </p:cNvPr>
          <p:cNvSpPr txBox="1"/>
          <p:nvPr/>
        </p:nvSpPr>
        <p:spPr>
          <a:xfrm>
            <a:off x="4973782" y="1112679"/>
            <a:ext cx="2570018" cy="523220"/>
          </a:xfrm>
          <a:prstGeom prst="rect">
            <a:avLst/>
          </a:prstGeom>
          <a:noFill/>
        </p:spPr>
        <p:txBody>
          <a:bodyPr wrap="square" rtlCol="0">
            <a:spAutoFit/>
          </a:bodyPr>
          <a:lstStyle/>
          <a:p>
            <a:pPr algn="just"/>
            <a:r>
              <a:rPr lang="bn-BD" sz="2800" dirty="0">
                <a:ln w="0">
                  <a:solidFill>
                    <a:srgbClr val="C00000"/>
                  </a:solidFill>
                </a:ln>
                <a:solidFill>
                  <a:srgbClr val="00B050"/>
                </a:solidFill>
                <a:effectLst>
                  <a:outerShdw blurRad="38100" dist="19050" dir="2700000" algn="tl" rotWithShape="0">
                    <a:schemeClr val="dk1">
                      <a:alpha val="40000"/>
                    </a:schemeClr>
                  </a:outerShdw>
                </a:effectLst>
                <a:latin typeface="NikoshBAN" pitchFamily="2" charset="0"/>
                <a:cs typeface="NikoshBAN" pitchFamily="2" charset="0"/>
              </a:rPr>
              <a:t>কাজী নজরুল ইসলাম</a:t>
            </a:r>
            <a:endParaRPr lang="en-US" sz="2800" dirty="0">
              <a:ln w="0">
                <a:solidFill>
                  <a:srgbClr val="C00000"/>
                </a:solidFill>
              </a:ln>
              <a:solidFill>
                <a:srgbClr val="00B050"/>
              </a:solidFill>
              <a:effectLst>
                <a:outerShdw blurRad="38100" dist="19050" dir="2700000" algn="tl" rotWithShape="0">
                  <a:schemeClr val="dk1">
                    <a:alpha val="40000"/>
                  </a:schemeClr>
                </a:outerShdw>
              </a:effectLst>
              <a:latin typeface="NikoshBAN" pitchFamily="2" charset="0"/>
              <a:cs typeface="NikoshBAN" pitchFamily="2" charset="0"/>
            </a:endParaRPr>
          </a:p>
        </p:txBody>
      </p:sp>
      <p:sp>
        <p:nvSpPr>
          <p:cNvPr id="2" name="Rectangle 1">
            <a:extLst>
              <a:ext uri="{FF2B5EF4-FFF2-40B4-BE49-F238E27FC236}">
                <a16:creationId xmlns:a16="http://schemas.microsoft.com/office/drawing/2014/main" xmlns="" id="{42E9E2F0-2279-4FCD-8719-F3043998BF1B}"/>
              </a:ext>
            </a:extLst>
          </p:cNvPr>
          <p:cNvSpPr/>
          <p:nvPr/>
        </p:nvSpPr>
        <p:spPr>
          <a:xfrm>
            <a:off x="2915478" y="4558748"/>
            <a:ext cx="6838121" cy="1878721"/>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ঝিঙে ফুল ! ঝিঙে ফুল !</a:t>
            </a:r>
          </a:p>
          <a:p>
            <a:pPr algn="ctr"/>
            <a:r>
              <a:rPr lang="bn-IN" sz="3200" b="1" dirty="0">
                <a:solidFill>
                  <a:schemeClr val="tx1"/>
                </a:solidFill>
                <a:latin typeface="NikoshBAN" panose="02000000000000000000" pitchFamily="2" charset="0"/>
                <a:cs typeface="NikoshBAN" panose="02000000000000000000" pitchFamily="2" charset="0"/>
              </a:rPr>
              <a:t>সবুজ পাতার দেশে ফিরোজিয়া ফিঙে-কুল-</a:t>
            </a:r>
          </a:p>
          <a:p>
            <a:pPr algn="ctr"/>
            <a:r>
              <a:rPr lang="bn-IN" sz="3200" b="1" dirty="0">
                <a:solidFill>
                  <a:schemeClr val="tx1"/>
                </a:solidFill>
                <a:latin typeface="NikoshBAN" panose="02000000000000000000" pitchFamily="2" charset="0"/>
                <a:cs typeface="NikoshBAN" panose="02000000000000000000" pitchFamily="2" charset="0"/>
              </a:rPr>
              <a:t>ঝিঙে ফুল।</a:t>
            </a:r>
            <a:endParaRPr lang="en-US" sz="3200" b="1" dirty="0">
              <a:solidFill>
                <a:schemeClr val="tx1"/>
              </a:solidFill>
              <a:latin typeface="NikoshBAN" panose="02000000000000000000" pitchFamily="2" charset="0"/>
              <a:cs typeface="NikoshBAN" panose="02000000000000000000" pitchFamily="2" charset="0"/>
            </a:endParaRPr>
          </a:p>
        </p:txBody>
      </p:sp>
      <p:grpSp>
        <p:nvGrpSpPr>
          <p:cNvPr id="7" name="Group 6">
            <a:extLst>
              <a:ext uri="{FF2B5EF4-FFF2-40B4-BE49-F238E27FC236}">
                <a16:creationId xmlns:a16="http://schemas.microsoft.com/office/drawing/2014/main" xmlns="" id="{B5DF6F8F-5F45-4B48-AACE-8D402EB7E9EC}"/>
              </a:ext>
            </a:extLst>
          </p:cNvPr>
          <p:cNvGrpSpPr/>
          <p:nvPr/>
        </p:nvGrpSpPr>
        <p:grpSpPr>
          <a:xfrm>
            <a:off x="4158321" y="1635899"/>
            <a:ext cx="4200940" cy="2576044"/>
            <a:chOff x="4227443" y="1727850"/>
            <a:chExt cx="4200940" cy="2576044"/>
          </a:xfrm>
        </p:grpSpPr>
        <p:pic>
          <p:nvPicPr>
            <p:cNvPr id="2050" name="Picture 2" descr="সম্পর্কিত ছবি">
              <a:extLst>
                <a:ext uri="{FF2B5EF4-FFF2-40B4-BE49-F238E27FC236}">
                  <a16:creationId xmlns:a16="http://schemas.microsoft.com/office/drawing/2014/main" xmlns="" id="{AC54233F-BBD0-40A2-B61B-781C65ACF7E5}"/>
                </a:ext>
              </a:extLst>
            </p:cNvPr>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4227443" y="1727850"/>
              <a:ext cx="4200940" cy="25760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xmlns="" id="{442C882B-AC20-4AA8-9918-1A646FFC1FFB}"/>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4227444" y="3538330"/>
              <a:ext cx="2411896" cy="7655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xmlns="" val="390086635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800"/>
                            </p:stCondLst>
                            <p:childTnLst>
                              <p:par>
                                <p:cTn id="9" presetID="9"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par>
                          <p:cTn id="12" fill="hold">
                            <p:stCondLst>
                              <p:cond delay="1950"/>
                            </p:stCondLst>
                            <p:childTnLst>
                              <p:par>
                                <p:cTn id="13" presetID="47"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27EE21B-DBFA-4D46-B1DC-6A593EA3AA3A}"/>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3409121" y="541581"/>
            <a:ext cx="5070600" cy="2715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a:extLst>
              <a:ext uri="{FF2B5EF4-FFF2-40B4-BE49-F238E27FC236}">
                <a16:creationId xmlns:a16="http://schemas.microsoft.com/office/drawing/2014/main" xmlns="" id="{1E820EC9-0FD6-46DB-ACD6-FA04F014E55A}"/>
              </a:ext>
            </a:extLst>
          </p:cNvPr>
          <p:cNvSpPr/>
          <p:nvPr/>
        </p:nvSpPr>
        <p:spPr>
          <a:xfrm>
            <a:off x="2405269" y="3429000"/>
            <a:ext cx="7381462" cy="271514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গুল্মে পর্ণে</a:t>
            </a:r>
          </a:p>
          <a:p>
            <a:pPr algn="ctr"/>
            <a:r>
              <a:rPr lang="bn-IN" sz="3200" b="1" dirty="0">
                <a:solidFill>
                  <a:schemeClr val="tx1"/>
                </a:solidFill>
                <a:latin typeface="NikoshBAN" panose="02000000000000000000" pitchFamily="2" charset="0"/>
                <a:cs typeface="NikoshBAN" panose="02000000000000000000" pitchFamily="2" charset="0"/>
              </a:rPr>
              <a:t>লতিকার কর্ণে</a:t>
            </a:r>
          </a:p>
          <a:p>
            <a:pPr algn="ctr"/>
            <a:r>
              <a:rPr lang="bn-IN" sz="3200" b="1" dirty="0">
                <a:solidFill>
                  <a:schemeClr val="tx1"/>
                </a:solidFill>
                <a:latin typeface="NikoshBAN" panose="02000000000000000000" pitchFamily="2" charset="0"/>
                <a:cs typeface="NikoshBAN" panose="02000000000000000000" pitchFamily="2" charset="0"/>
              </a:rPr>
              <a:t>ঢলঢল স্বর্ণে</a:t>
            </a:r>
          </a:p>
          <a:p>
            <a:r>
              <a:rPr lang="bn-IN" sz="3200" b="1" dirty="0">
                <a:solidFill>
                  <a:schemeClr val="tx1"/>
                </a:solidFill>
                <a:latin typeface="NikoshBAN" panose="02000000000000000000" pitchFamily="2" charset="0"/>
                <a:cs typeface="NikoshBAN" panose="02000000000000000000" pitchFamily="2" charset="0"/>
              </a:rPr>
              <a:t>                 ঝলমল দোলো দুল-</a:t>
            </a:r>
          </a:p>
          <a:p>
            <a:pPr algn="ctr"/>
            <a:r>
              <a:rPr lang="bn-IN" sz="3200" b="1" dirty="0">
                <a:solidFill>
                  <a:schemeClr val="tx1"/>
                </a:solidFill>
                <a:latin typeface="NikoshBAN" panose="02000000000000000000" pitchFamily="2" charset="0"/>
                <a:cs typeface="NikoshBAN" panose="02000000000000000000" pitchFamily="2" charset="0"/>
              </a:rPr>
              <a:t>                                 ঝিঙে ফুল।।</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77960392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1C6BA0D-93AB-477A-9E93-6F85809927EE}"/>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3358805" y="608456"/>
            <a:ext cx="5474389" cy="3310559"/>
          </a:xfrm>
          <a:prstGeom prst="rect">
            <a:avLst/>
          </a:prstGeom>
          <a:solidFill>
            <a:srgbClr val="FFFFFF">
              <a:shade val="85000"/>
            </a:srgbClr>
          </a:solidFill>
          <a:ln w="88900" cap="sq">
            <a:solidFill>
              <a:schemeClr val="tx1">
                <a:lumMod val="95000"/>
                <a:lumOff val="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xmlns="" id="{86258560-B7AE-493C-A1A0-71C8E25DAF3F}"/>
              </a:ext>
            </a:extLst>
          </p:cNvPr>
          <p:cNvSpPr/>
          <p:nvPr/>
        </p:nvSpPr>
        <p:spPr>
          <a:xfrm>
            <a:off x="2756451" y="4306957"/>
            <a:ext cx="7030279" cy="1837182"/>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পাতার দেশের পাখি বাঁধা হিয়া বোঁটাতে,</a:t>
            </a:r>
          </a:p>
          <a:p>
            <a:pPr algn="ctr"/>
            <a:r>
              <a:rPr lang="bn-IN" sz="3200" b="1" dirty="0">
                <a:solidFill>
                  <a:schemeClr val="tx1"/>
                </a:solidFill>
                <a:latin typeface="NikoshBAN" panose="02000000000000000000" pitchFamily="2" charset="0"/>
                <a:cs typeface="NikoshBAN" panose="02000000000000000000" pitchFamily="2" charset="0"/>
              </a:rPr>
              <a:t>গান তব শুনি সাঁঝে তব ফুটে ওঠাতে।</a:t>
            </a:r>
            <a:endParaRPr lang="en-US" sz="32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36041781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396B7EBE-A5BB-469D-B57C-C132EE1E9C8E}"/>
              </a:ext>
            </a:extLst>
          </p:cNvPr>
          <p:cNvSpPr/>
          <p:nvPr/>
        </p:nvSpPr>
        <p:spPr>
          <a:xfrm>
            <a:off x="2875722" y="3634918"/>
            <a:ext cx="6904382" cy="27946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NikoshBAN" panose="02000000000000000000" pitchFamily="2" charset="0"/>
                <a:cs typeface="NikoshBAN" panose="02000000000000000000" pitchFamily="2" charset="0"/>
              </a:rPr>
              <a:t>পউষের বেলাশেষ</a:t>
            </a:r>
          </a:p>
          <a:p>
            <a:pPr algn="ctr"/>
            <a:r>
              <a:rPr lang="bn-IN" sz="3200" b="1" dirty="0">
                <a:solidFill>
                  <a:schemeClr val="tx1"/>
                </a:solidFill>
                <a:latin typeface="NikoshBAN" panose="02000000000000000000" pitchFamily="2" charset="0"/>
                <a:cs typeface="NikoshBAN" panose="02000000000000000000" pitchFamily="2" charset="0"/>
              </a:rPr>
              <a:t>পরি জাফরানি বেশ</a:t>
            </a:r>
          </a:p>
          <a:p>
            <a:pPr algn="ctr"/>
            <a:r>
              <a:rPr lang="bn-IN" sz="3200" b="1" dirty="0">
                <a:solidFill>
                  <a:schemeClr val="tx1"/>
                </a:solidFill>
                <a:latin typeface="NikoshBAN" panose="02000000000000000000" pitchFamily="2" charset="0"/>
                <a:cs typeface="NikoshBAN" panose="02000000000000000000" pitchFamily="2" charset="0"/>
              </a:rPr>
              <a:t>মরা মাচানের দেশ</a:t>
            </a:r>
          </a:p>
          <a:p>
            <a:pPr algn="ctr"/>
            <a:r>
              <a:rPr lang="bn-IN" sz="3200" b="1" dirty="0">
                <a:solidFill>
                  <a:schemeClr val="tx1"/>
                </a:solidFill>
                <a:latin typeface="NikoshBAN" panose="02000000000000000000" pitchFamily="2" charset="0"/>
                <a:cs typeface="NikoshBAN" panose="02000000000000000000" pitchFamily="2" charset="0"/>
              </a:rPr>
              <a:t>করে তোলো মশ্গুল-</a:t>
            </a:r>
          </a:p>
          <a:p>
            <a:pPr algn="ctr"/>
            <a:r>
              <a:rPr lang="bn-IN" sz="3200" b="1" dirty="0">
                <a:solidFill>
                  <a:schemeClr val="tx1"/>
                </a:solidFill>
                <a:latin typeface="NikoshBAN" panose="02000000000000000000" pitchFamily="2" charset="0"/>
                <a:cs typeface="NikoshBAN" panose="02000000000000000000" pitchFamily="2" charset="0"/>
              </a:rPr>
              <a:t>ঝিঙে ফুল ।।</a:t>
            </a:r>
            <a:endParaRPr lang="en-US" sz="3200" b="1" dirty="0">
              <a:solidFill>
                <a:schemeClr val="tx1"/>
              </a:solidFill>
              <a:latin typeface="NikoshBAN" panose="02000000000000000000" pitchFamily="2" charset="0"/>
              <a:cs typeface="NikoshBAN" panose="02000000000000000000" pitchFamily="2" charset="0"/>
            </a:endParaRPr>
          </a:p>
        </p:txBody>
      </p:sp>
      <p:grpSp>
        <p:nvGrpSpPr>
          <p:cNvPr id="4" name="Group 3">
            <a:extLst>
              <a:ext uri="{FF2B5EF4-FFF2-40B4-BE49-F238E27FC236}">
                <a16:creationId xmlns:a16="http://schemas.microsoft.com/office/drawing/2014/main" xmlns="" id="{0DBA2F6A-F27B-4C30-B10D-F0CE786C32D1}"/>
              </a:ext>
            </a:extLst>
          </p:cNvPr>
          <p:cNvGrpSpPr/>
          <p:nvPr/>
        </p:nvGrpSpPr>
        <p:grpSpPr>
          <a:xfrm>
            <a:off x="2517913" y="548722"/>
            <a:ext cx="7540487" cy="2880278"/>
            <a:chOff x="2875722" y="447571"/>
            <a:chExt cx="7127668" cy="2794655"/>
          </a:xfrm>
        </p:grpSpPr>
        <p:grpSp>
          <p:nvGrpSpPr>
            <p:cNvPr id="15" name="Group 14">
              <a:extLst>
                <a:ext uri="{FF2B5EF4-FFF2-40B4-BE49-F238E27FC236}">
                  <a16:creationId xmlns:a16="http://schemas.microsoft.com/office/drawing/2014/main" xmlns="" id="{C06CED5C-0304-477F-9F50-EECD3A9E6A8D}"/>
                </a:ext>
              </a:extLst>
            </p:cNvPr>
            <p:cNvGrpSpPr/>
            <p:nvPr/>
          </p:nvGrpSpPr>
          <p:grpSpPr>
            <a:xfrm>
              <a:off x="6606730" y="447571"/>
              <a:ext cx="3396660" cy="2794655"/>
              <a:chOff x="4249880" y="1082385"/>
              <a:chExt cx="6391617" cy="4138652"/>
            </a:xfrm>
          </p:grpSpPr>
          <p:grpSp>
            <p:nvGrpSpPr>
              <p:cNvPr id="13" name="Group 12">
                <a:extLst>
                  <a:ext uri="{FF2B5EF4-FFF2-40B4-BE49-F238E27FC236}">
                    <a16:creationId xmlns:a16="http://schemas.microsoft.com/office/drawing/2014/main" xmlns="" id="{4D21AF51-A9A1-4289-8F81-6D6629DC37F0}"/>
                  </a:ext>
                </a:extLst>
              </p:cNvPr>
              <p:cNvGrpSpPr/>
              <p:nvPr/>
            </p:nvGrpSpPr>
            <p:grpSpPr>
              <a:xfrm>
                <a:off x="4249880" y="1082385"/>
                <a:ext cx="6391617" cy="4138652"/>
                <a:chOff x="4249880" y="700943"/>
                <a:chExt cx="6391617" cy="4138652"/>
              </a:xfrm>
            </p:grpSpPr>
            <p:grpSp>
              <p:nvGrpSpPr>
                <p:cNvPr id="11" name="Group 10">
                  <a:extLst>
                    <a:ext uri="{FF2B5EF4-FFF2-40B4-BE49-F238E27FC236}">
                      <a16:creationId xmlns:a16="http://schemas.microsoft.com/office/drawing/2014/main" xmlns="" id="{764F78B2-79B0-48EE-8EF7-ED387A3391A3}"/>
                    </a:ext>
                  </a:extLst>
                </p:cNvPr>
                <p:cNvGrpSpPr/>
                <p:nvPr/>
              </p:nvGrpSpPr>
              <p:grpSpPr>
                <a:xfrm>
                  <a:off x="4249880" y="700943"/>
                  <a:ext cx="6391617" cy="4138652"/>
                  <a:chOff x="4288356" y="593278"/>
                  <a:chExt cx="6391617" cy="4138652"/>
                </a:xfrm>
              </p:grpSpPr>
              <p:pic>
                <p:nvPicPr>
                  <p:cNvPr id="3" name="Picture 2">
                    <a:extLst>
                      <a:ext uri="{FF2B5EF4-FFF2-40B4-BE49-F238E27FC236}">
                        <a16:creationId xmlns:a16="http://schemas.microsoft.com/office/drawing/2014/main" xmlns="" id="{2F9719DA-2B26-4C7A-9FB2-A64F69B254C3}"/>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288356" y="593278"/>
                    <a:ext cx="6391617" cy="4138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8E1475F7-68B4-4290-886C-30DD1EEE943F}"/>
                      </a:ext>
                    </a:extLst>
                  </p:cNvPr>
                  <p:cNvPicPr>
                    <a:picLocks noChangeAspect="1"/>
                  </p:cNvPicPr>
                  <p:nvPr/>
                </p:nvPicPr>
                <p:blipFill>
                  <a:blip r:embed="rId3" cstate="email">
                    <a:extLst>
                      <a:ext uri="{BEBA8EAE-BF5A-486C-A8C5-ECC9F3942E4B}">
                        <a14:imgProps xmlns:a14="http://schemas.microsoft.com/office/drawing/2010/main" xmlns="">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xmlns=""/>
                      </a:ext>
                    </a:extLst>
                  </a:blip>
                  <a:stretch>
                    <a:fillRect/>
                  </a:stretch>
                </p:blipFill>
                <p:spPr>
                  <a:xfrm>
                    <a:off x="5156374" y="1798026"/>
                    <a:ext cx="1458261" cy="109369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xmlns="" id="{37187799-BA76-4C0E-BF77-9C380033C335}"/>
                      </a:ext>
                    </a:extLst>
                  </p:cNvPr>
                  <p:cNvPicPr>
                    <a:picLocks noChangeAspect="1"/>
                  </p:cNvPicPr>
                  <p:nvPr/>
                </p:nvPicPr>
                <p:blipFill>
                  <a:blip r:embed="rId3" cstate="email">
                    <a:extLst>
                      <a:ext uri="{BEBA8EAE-BF5A-486C-A8C5-ECC9F3942E4B}">
                        <a14:imgProps xmlns:a14="http://schemas.microsoft.com/office/drawing/2010/main" xmlns="">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xmlns=""/>
                      </a:ext>
                    </a:extLst>
                  </a:blip>
                  <a:stretch>
                    <a:fillRect/>
                  </a:stretch>
                </p:blipFill>
                <p:spPr>
                  <a:xfrm>
                    <a:off x="7174276" y="1568908"/>
                    <a:ext cx="1458261" cy="1093696"/>
                  </a:xfrm>
                  <a:prstGeom prst="rect">
                    <a:avLst/>
                  </a:prstGeom>
                  <a:ln>
                    <a:noFill/>
                  </a:ln>
                  <a:effectLst>
                    <a:outerShdw blurRad="292100" dist="139700" dir="2700000" algn="tl" rotWithShape="0">
                      <a:srgbClr val="333333">
                        <a:alpha val="65000"/>
                      </a:srgbClr>
                    </a:outerShdw>
                  </a:effectLst>
                </p:spPr>
              </p:pic>
            </p:grpSp>
            <p:pic>
              <p:nvPicPr>
                <p:cNvPr id="12" name="Picture 11">
                  <a:extLst>
                    <a:ext uri="{FF2B5EF4-FFF2-40B4-BE49-F238E27FC236}">
                      <a16:creationId xmlns:a16="http://schemas.microsoft.com/office/drawing/2014/main" xmlns="" id="{56E90833-CA57-413C-97AD-49EEE627981A}"/>
                    </a:ext>
                  </a:extLst>
                </p:cNvPr>
                <p:cNvPicPr>
                  <a:picLocks noChangeAspect="1"/>
                </p:cNvPicPr>
                <p:nvPr/>
              </p:nvPicPr>
              <p:blipFill>
                <a:blip r:embed="rId3" cstate="email">
                  <a:extLst>
                    <a:ext uri="{BEBA8EAE-BF5A-486C-A8C5-ECC9F3942E4B}">
                      <a14:imgProps xmlns:a14="http://schemas.microsoft.com/office/drawing/2010/main" xmlns="">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xmlns=""/>
                    </a:ext>
                  </a:extLst>
                </a:blip>
                <a:stretch>
                  <a:fillRect/>
                </a:stretch>
              </p:blipFill>
              <p:spPr>
                <a:xfrm>
                  <a:off x="6059319" y="1456265"/>
                  <a:ext cx="1458261" cy="1093696"/>
                </a:xfrm>
                <a:prstGeom prst="rect">
                  <a:avLst/>
                </a:prstGeom>
                <a:ln>
                  <a:noFill/>
                </a:ln>
                <a:effectLst>
                  <a:outerShdw blurRad="292100" dist="139700" dir="2700000" algn="tl" rotWithShape="0">
                    <a:srgbClr val="333333">
                      <a:alpha val="65000"/>
                    </a:srgbClr>
                  </a:outerShdw>
                </a:effectLst>
              </p:spPr>
            </p:pic>
          </p:grpSp>
          <p:pic>
            <p:nvPicPr>
              <p:cNvPr id="14" name="Picture 13">
                <a:extLst>
                  <a:ext uri="{FF2B5EF4-FFF2-40B4-BE49-F238E27FC236}">
                    <a16:creationId xmlns:a16="http://schemas.microsoft.com/office/drawing/2014/main" xmlns="" id="{5A0B98BE-5CE4-4C54-A089-5B0FFD094132}"/>
                  </a:ext>
                </a:extLst>
              </p:cNvPr>
              <p:cNvPicPr>
                <a:picLocks noChangeAspect="1"/>
              </p:cNvPicPr>
              <p:nvPr/>
            </p:nvPicPr>
            <p:blipFill>
              <a:blip r:embed="rId3" cstate="email">
                <a:extLst>
                  <a:ext uri="{BEBA8EAE-BF5A-486C-A8C5-ECC9F3942E4B}">
                    <a14:imgProps xmlns:a14="http://schemas.microsoft.com/office/drawing/2010/main" xmlns="">
                      <a14:imgLayer r:embed="rId4">
                        <a14:imgEffect>
                          <a14:backgroundRemoval t="10000" b="90000" l="10000" r="90000">
                            <a14:backgroundMark x1="31288" y1="48980" x2="30368" y2="69388"/>
                            <a14:backgroundMark x1="32209" y1="59592" x2="35276" y2="36735"/>
                            <a14:backgroundMark x1="64110" y1="35102" x2="59816" y2="81633"/>
                            <a14:backgroundMark x1="61043" y1="44898" x2="76380" y2="77551"/>
                          </a14:backgroundRemoval>
                        </a14:imgEffect>
                      </a14:imgLayer>
                    </a14:imgProps>
                  </a:ext>
                  <a:ext uri="{28A0092B-C50C-407E-A947-70E740481C1C}">
                    <a14:useLocalDpi xmlns:a14="http://schemas.microsoft.com/office/drawing/2010/main" xmlns=""/>
                  </a:ext>
                </a:extLst>
              </a:blip>
              <a:stretch>
                <a:fillRect/>
              </a:stretch>
            </p:blipFill>
            <p:spPr>
              <a:xfrm>
                <a:off x="4765044" y="2003113"/>
                <a:ext cx="1458261" cy="1093696"/>
              </a:xfrm>
              <a:prstGeom prst="rect">
                <a:avLst/>
              </a:prstGeom>
              <a:ln>
                <a:noFill/>
              </a:ln>
              <a:effectLst>
                <a:outerShdw blurRad="292100" dist="139700" dir="2700000" algn="tl" rotWithShape="0">
                  <a:srgbClr val="333333">
                    <a:alpha val="65000"/>
                  </a:srgbClr>
                </a:outerShdw>
              </a:effectLst>
            </p:spPr>
          </p:pic>
        </p:grpSp>
        <p:pic>
          <p:nvPicPr>
            <p:cNvPr id="16" name="Picture 2" descr="জাফরানি রঙের সন্ধ্যার সাজ এর ছবির ফলাফল">
              <a:extLst>
                <a:ext uri="{FF2B5EF4-FFF2-40B4-BE49-F238E27FC236}">
                  <a16:creationId xmlns:a16="http://schemas.microsoft.com/office/drawing/2014/main" xmlns="" id="{25A66091-5552-497D-A5D6-83264D58BED7}"/>
                </a:ext>
              </a:extLst>
            </p:cNvPr>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2875722" y="447571"/>
              <a:ext cx="3731008" cy="2794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4999403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3070B9C-7363-43EE-9827-1A8179F69D35}"/>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343400" y="387626"/>
            <a:ext cx="3505200" cy="3468757"/>
          </a:xfrm>
          <a:prstGeom prst="ellipse">
            <a:avLst/>
          </a:prstGeom>
          <a:ln w="63500" cap="rnd">
            <a:solidFill>
              <a:srgbClr val="006C3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a:extLst>
              <a:ext uri="{FF2B5EF4-FFF2-40B4-BE49-F238E27FC236}">
                <a16:creationId xmlns:a16="http://schemas.microsoft.com/office/drawing/2014/main" xmlns="" id="{8AE99801-4CFF-4579-8500-106847D5A32B}"/>
              </a:ext>
            </a:extLst>
          </p:cNvPr>
          <p:cNvSpPr/>
          <p:nvPr/>
        </p:nvSpPr>
        <p:spPr>
          <a:xfrm>
            <a:off x="2663688" y="4161183"/>
            <a:ext cx="7460974" cy="2027582"/>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শ্যামলী মায়ের কোলে সোনামুখ খুকু রে,</a:t>
            </a:r>
          </a:p>
          <a:p>
            <a:pPr algn="ctr"/>
            <a:r>
              <a:rPr lang="bn-IN" sz="3600" b="1" dirty="0">
                <a:solidFill>
                  <a:schemeClr val="tx1"/>
                </a:solidFill>
                <a:latin typeface="NikoshBAN" panose="02000000000000000000" pitchFamily="2" charset="0"/>
                <a:cs typeface="NikoshBAN" panose="02000000000000000000" pitchFamily="2" charset="0"/>
              </a:rPr>
              <a:t>আলুথালু ঘুমু যাও রোদে গলা দুপুরে।</a:t>
            </a:r>
          </a:p>
        </p:txBody>
      </p:sp>
    </p:spTree>
    <p:extLst>
      <p:ext uri="{BB962C8B-B14F-4D97-AF65-F5344CB8AC3E}">
        <p14:creationId xmlns:p14="http://schemas.microsoft.com/office/powerpoint/2010/main" xmlns="" val="8806430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04E28CB-1E79-467C-B6C1-C3F69EEDB4AB}"/>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6617653" y="543339"/>
            <a:ext cx="3215460" cy="3127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xmlns="" id="{BB64C305-8A2C-4648-A360-F136018B623B}"/>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2686576" y="543339"/>
            <a:ext cx="3838311" cy="31275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a:extLst>
              <a:ext uri="{FF2B5EF4-FFF2-40B4-BE49-F238E27FC236}">
                <a16:creationId xmlns:a16="http://schemas.microsoft.com/office/drawing/2014/main" xmlns="" id="{EB9A0336-4224-4730-90BD-B70D2B838D62}"/>
              </a:ext>
            </a:extLst>
          </p:cNvPr>
          <p:cNvSpPr/>
          <p:nvPr/>
        </p:nvSpPr>
        <p:spPr>
          <a:xfrm>
            <a:off x="2779341" y="3962400"/>
            <a:ext cx="7146538" cy="24914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প্রজাপতি ডেকে যায়-</a:t>
            </a:r>
          </a:p>
          <a:p>
            <a:pPr algn="ctr"/>
            <a:r>
              <a:rPr lang="bn-IN" sz="2800" b="1" dirty="0">
                <a:solidFill>
                  <a:schemeClr val="tx1"/>
                </a:solidFill>
                <a:latin typeface="NikoshBAN" panose="02000000000000000000" pitchFamily="2" charset="0"/>
                <a:cs typeface="NikoshBAN" panose="02000000000000000000" pitchFamily="2" charset="0"/>
              </a:rPr>
              <a:t>‘বোঁটা ছিঁড়ে চলে আয়!’</a:t>
            </a:r>
          </a:p>
          <a:p>
            <a:pPr algn="ctr"/>
            <a:r>
              <a:rPr lang="bn-IN" sz="2800" b="1" dirty="0">
                <a:solidFill>
                  <a:schemeClr val="tx1"/>
                </a:solidFill>
                <a:latin typeface="NikoshBAN" panose="02000000000000000000" pitchFamily="2" charset="0"/>
                <a:cs typeface="NikoshBAN" panose="02000000000000000000" pitchFamily="2" charset="0"/>
              </a:rPr>
              <a:t>আসমানে তারা চায়-</a:t>
            </a:r>
          </a:p>
          <a:p>
            <a:pPr algn="ctr"/>
            <a:r>
              <a:rPr lang="bn-IN" sz="2800" b="1" dirty="0">
                <a:solidFill>
                  <a:schemeClr val="tx1"/>
                </a:solidFill>
                <a:latin typeface="NikoshBAN" panose="02000000000000000000" pitchFamily="2" charset="0"/>
                <a:cs typeface="NikoshBAN" panose="02000000000000000000" pitchFamily="2" charset="0"/>
              </a:rPr>
              <a:t>‘চলে আয় এ অকুল!’</a:t>
            </a:r>
          </a:p>
          <a:p>
            <a:pPr algn="ctr"/>
            <a:r>
              <a:rPr lang="bn-IN" sz="2800" b="1" dirty="0">
                <a:solidFill>
                  <a:schemeClr val="tx1"/>
                </a:solidFill>
                <a:latin typeface="NikoshBAN" panose="02000000000000000000" pitchFamily="2" charset="0"/>
                <a:cs typeface="NikoshBAN" panose="02000000000000000000" pitchFamily="2" charset="0"/>
              </a:rPr>
              <a:t>                   ঝিঙে ফুল।।</a:t>
            </a:r>
          </a:p>
        </p:txBody>
      </p:sp>
    </p:spTree>
    <p:extLst>
      <p:ext uri="{BB962C8B-B14F-4D97-AF65-F5344CB8AC3E}">
        <p14:creationId xmlns:p14="http://schemas.microsoft.com/office/powerpoint/2010/main" xmlns="" val="122191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par>
                          <p:cTn id="12" fill="hold">
                            <p:stCondLst>
                              <p:cond delay="1000"/>
                            </p:stCondLst>
                            <p:childTnLst>
                              <p:par>
                                <p:cTn id="13" presetID="50" presetClass="entr" presetSubtype="0" decel="100000" fill="hold" grpId="0" nodeType="after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strVal val="#ppt_w+.3"/>
                                          </p:val>
                                        </p:tav>
                                        <p:tav tm="100000">
                                          <p:val>
                                            <p:strVal val="#ppt_w"/>
                                          </p:val>
                                        </p:tav>
                                      </p:tavLst>
                                    </p:anim>
                                    <p:anim calcmode="lin" valueType="num">
                                      <p:cBhvr>
                                        <p:cTn id="16" dur="1000" fill="hold"/>
                                        <p:tgtEl>
                                          <p:spTgt spid="4"/>
                                        </p:tgtEl>
                                        <p:attrNameLst>
                                          <p:attrName>ppt_h</p:attrName>
                                        </p:attrNameLst>
                                      </p:cBhvr>
                                      <p:tavLst>
                                        <p:tav tm="0">
                                          <p:val>
                                            <p:strVal val="#ppt_h"/>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5838532A-65C3-4D2E-AD2D-D2BA967728D0}"/>
              </a:ext>
            </a:extLst>
          </p:cNvPr>
          <p:cNvSpPr/>
          <p:nvPr/>
        </p:nvSpPr>
        <p:spPr>
          <a:xfrm>
            <a:off x="2779341" y="3962400"/>
            <a:ext cx="7146538" cy="249140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তুমি বলো- ‘আমি হায়</a:t>
            </a:r>
          </a:p>
          <a:p>
            <a:pPr algn="ctr"/>
            <a:r>
              <a:rPr lang="bn-IN" sz="2800" b="1" dirty="0">
                <a:solidFill>
                  <a:schemeClr val="tx1"/>
                </a:solidFill>
                <a:latin typeface="NikoshBAN" panose="02000000000000000000" pitchFamily="2" charset="0"/>
                <a:cs typeface="NikoshBAN" panose="02000000000000000000" pitchFamily="2" charset="0"/>
              </a:rPr>
              <a:t>ভালবাসি মাটি-মা’য়,</a:t>
            </a:r>
          </a:p>
          <a:p>
            <a:pPr algn="ctr"/>
            <a:r>
              <a:rPr lang="bn-IN" sz="2800" b="1" dirty="0">
                <a:solidFill>
                  <a:schemeClr val="tx1"/>
                </a:solidFill>
                <a:latin typeface="NikoshBAN" panose="02000000000000000000" pitchFamily="2" charset="0"/>
                <a:cs typeface="NikoshBAN" panose="02000000000000000000" pitchFamily="2" charset="0"/>
              </a:rPr>
              <a:t>চাইনা ও অলকায়-</a:t>
            </a:r>
          </a:p>
          <a:p>
            <a:pPr algn="ctr"/>
            <a:r>
              <a:rPr lang="bn-IN" sz="2800" b="1" dirty="0">
                <a:solidFill>
                  <a:schemeClr val="tx1"/>
                </a:solidFill>
                <a:latin typeface="NikoshBAN" panose="02000000000000000000" pitchFamily="2" charset="0"/>
                <a:cs typeface="NikoshBAN" panose="02000000000000000000" pitchFamily="2" charset="0"/>
              </a:rPr>
              <a:t>ভালো এই পথ-ভুল!’</a:t>
            </a:r>
          </a:p>
          <a:p>
            <a:pPr algn="ctr"/>
            <a:r>
              <a:rPr lang="bn-IN" sz="2800" b="1" dirty="0">
                <a:solidFill>
                  <a:schemeClr val="tx1"/>
                </a:solidFill>
                <a:latin typeface="NikoshBAN" panose="02000000000000000000" pitchFamily="2" charset="0"/>
                <a:cs typeface="NikoshBAN" panose="02000000000000000000" pitchFamily="2" charset="0"/>
              </a:rPr>
              <a:t>               ঝিঙে ফুল।।</a:t>
            </a:r>
          </a:p>
        </p:txBody>
      </p:sp>
      <p:grpSp>
        <p:nvGrpSpPr>
          <p:cNvPr id="2" name="Group 1">
            <a:extLst>
              <a:ext uri="{FF2B5EF4-FFF2-40B4-BE49-F238E27FC236}">
                <a16:creationId xmlns:a16="http://schemas.microsoft.com/office/drawing/2014/main" xmlns="" id="{D6180F0E-36FA-47BB-9663-DB8071F32A8F}"/>
              </a:ext>
            </a:extLst>
          </p:cNvPr>
          <p:cNvGrpSpPr/>
          <p:nvPr/>
        </p:nvGrpSpPr>
        <p:grpSpPr>
          <a:xfrm>
            <a:off x="2345634" y="554832"/>
            <a:ext cx="7688190" cy="2991733"/>
            <a:chOff x="2650434" y="541580"/>
            <a:chExt cx="7688190" cy="2991733"/>
          </a:xfrm>
        </p:grpSpPr>
        <p:pic>
          <p:nvPicPr>
            <p:cNvPr id="4" name="Picture 3">
              <a:extLst>
                <a:ext uri="{FF2B5EF4-FFF2-40B4-BE49-F238E27FC236}">
                  <a16:creationId xmlns:a16="http://schemas.microsoft.com/office/drawing/2014/main" xmlns="" id="{0DE9952B-498A-4915-835D-EC8B359EF005}"/>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6584659" y="541581"/>
              <a:ext cx="3753965" cy="29917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xmlns="" id="{EABD5E2F-1DBE-47E7-A5A0-9EA23D7B1795}"/>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650434" y="541580"/>
              <a:ext cx="3934225" cy="2991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xmlns="" val="119026737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সম্পর্কিত ছবি">
            <a:extLst>
              <a:ext uri="{FF2B5EF4-FFF2-40B4-BE49-F238E27FC236}">
                <a16:creationId xmlns:a16="http://schemas.microsoft.com/office/drawing/2014/main" xmlns="" id="{08C5B954-2FB3-455D-9A61-DAC9CCC33207}"/>
              </a:ext>
            </a:extLst>
          </p:cNvPr>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9037982" y="407202"/>
            <a:ext cx="2733711" cy="2360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2" name="Picture 2" descr="সম্পর্কিত ছবি">
            <a:extLst>
              <a:ext uri="{FF2B5EF4-FFF2-40B4-BE49-F238E27FC236}">
                <a16:creationId xmlns:a16="http://schemas.microsoft.com/office/drawing/2014/main" xmlns="" id="{39F472B6-9AEA-495A-A298-E333DB9D9706}"/>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20307" y="365069"/>
            <a:ext cx="2640946" cy="25835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xmlns="" id="{7FBB276A-860C-4164-9387-9E7D0BD0B62D}"/>
              </a:ext>
            </a:extLst>
          </p:cNvPr>
          <p:cNvPicPr>
            <a:picLocks noChangeAspect="1"/>
          </p:cNvPicPr>
          <p:nvPr/>
        </p:nvPicPr>
        <p:blipFill rotWithShape="1">
          <a:blip r:embed="rId4" cstate="email">
            <a:extLst>
              <a:ext uri="{28A0092B-C50C-407E-A947-70E740481C1C}">
                <a14:useLocalDpi xmlns:a14="http://schemas.microsoft.com/office/drawing/2010/main" xmlns=""/>
              </a:ext>
            </a:extLst>
          </a:blip>
          <a:srcRect/>
          <a:stretch/>
        </p:blipFill>
        <p:spPr>
          <a:xfrm>
            <a:off x="6096000" y="365069"/>
            <a:ext cx="2764245" cy="23609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a:extLst>
              <a:ext uri="{FF2B5EF4-FFF2-40B4-BE49-F238E27FC236}">
                <a16:creationId xmlns:a16="http://schemas.microsoft.com/office/drawing/2014/main" xmlns="" id="{6DFD992F-00EE-44AC-91EF-D54267FE48CA}"/>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8147497" y="-126402"/>
            <a:ext cx="3200401" cy="3032927"/>
          </a:xfrm>
          <a:prstGeom prst="rect">
            <a:avLst/>
          </a:prstGeom>
        </p:spPr>
      </p:pic>
      <p:pic>
        <p:nvPicPr>
          <p:cNvPr id="8" name="Picture 7">
            <a:extLst>
              <a:ext uri="{FF2B5EF4-FFF2-40B4-BE49-F238E27FC236}">
                <a16:creationId xmlns:a16="http://schemas.microsoft.com/office/drawing/2014/main" xmlns="" id="{3B5D0A00-F973-4951-A0C0-20E432B5B678}"/>
              </a:ext>
            </a:extLst>
          </p:cNvPr>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3277317" y="407202"/>
            <a:ext cx="2640946" cy="24993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a:extLst>
              <a:ext uri="{FF2B5EF4-FFF2-40B4-BE49-F238E27FC236}">
                <a16:creationId xmlns:a16="http://schemas.microsoft.com/office/drawing/2014/main" xmlns="" id="{06FB1BF4-7B8C-4915-BAF9-696595B842FF}"/>
              </a:ext>
            </a:extLst>
          </p:cNvPr>
          <p:cNvSpPr/>
          <p:nvPr/>
        </p:nvSpPr>
        <p:spPr>
          <a:xfrm>
            <a:off x="675860" y="3482264"/>
            <a:ext cx="10906539" cy="2799266"/>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latin typeface="NikoshBAN" panose="02000000000000000000" pitchFamily="2" charset="0"/>
                <a:cs typeface="NikoshBAN" panose="02000000000000000000" pitchFamily="2" charset="0"/>
              </a:rPr>
              <a:t>‘ঝিঙে ফুল’ কবিতায় কবির প্রকৃতি প্রেমের পরিচয় পাওয়া যায়। পৌষের বেলাশেষ সবুজ পাতার দেশে জাফরান রং নিয়ে ঝিঙে ফুল মাচার উপর ফুটে আছে। তাকে বোঁটা ছিড়ে চলে আসার জন্য প্রজাপতি ডাকছে। আকাশে চলে যাওয়ার জন্য ডাকছে তারা। কিন্তু ঝিঙে ফুল মাটিকে ভালবেসে মাটি-মায়ের কাছেই থাকবে।</a:t>
            </a:r>
          </a:p>
        </p:txBody>
      </p:sp>
    </p:spTree>
    <p:extLst>
      <p:ext uri="{BB962C8B-B14F-4D97-AF65-F5344CB8AC3E}">
        <p14:creationId xmlns:p14="http://schemas.microsoft.com/office/powerpoint/2010/main" xmlns="" val="8645658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par>
                          <p:cTn id="16" fill="hold">
                            <p:stCondLst>
                              <p:cond delay="1500"/>
                            </p:stCondLst>
                            <p:childTnLst>
                              <p:par>
                                <p:cTn id="17" presetID="64" presetClass="path" presetSubtype="0" accel="50000" decel="50000" fill="hold" nodeType="afterEffect">
                                  <p:stCondLst>
                                    <p:cond delay="0"/>
                                  </p:stCondLst>
                                  <p:childTnLst>
                                    <p:animMotion origin="layout" path="M 8.33333E-7 3.7037E-6 L 8.33333E-7 -0.37269 " pathEditMode="relative" rAng="0" ptsTypes="AA">
                                      <p:cBhvr>
                                        <p:cTn id="18" dur="2000" fill="hold"/>
                                        <p:tgtEl>
                                          <p:spTgt spid="6"/>
                                        </p:tgtEl>
                                        <p:attrNameLst>
                                          <p:attrName>ppt_x</p:attrName>
                                          <p:attrName>ppt_y</p:attrName>
                                        </p:attrNameLst>
                                      </p:cBhvr>
                                      <p:rCtr x="0" y="-18634"/>
                                    </p:animMotion>
                                  </p:childTnLst>
                                </p:cTn>
                              </p:par>
                            </p:childTnLst>
                          </p:cTn>
                        </p:par>
                        <p:par>
                          <p:cTn id="19" fill="hold">
                            <p:stCondLst>
                              <p:cond delay="3500"/>
                            </p:stCondLst>
                            <p:childTnLst>
                              <p:par>
                                <p:cTn id="20" presetID="35" presetClass="path" presetSubtype="0" accel="50000" decel="50000" fill="hold" nodeType="afterEffect">
                                  <p:stCondLst>
                                    <p:cond delay="0"/>
                                  </p:stCondLst>
                                  <p:childTnLst>
                                    <p:animMotion origin="layout" path="M 8.33333E-7 3.7037E-6 L -0.19948 -0.00162 " pathEditMode="relative" rAng="0" ptsTypes="AA">
                                      <p:cBhvr>
                                        <p:cTn id="21" dur="2000" fill="hold"/>
                                        <p:tgtEl>
                                          <p:spTgt spid="6"/>
                                        </p:tgtEl>
                                        <p:attrNameLst>
                                          <p:attrName>ppt_x</p:attrName>
                                          <p:attrName>ppt_y</p:attrName>
                                        </p:attrNameLst>
                                      </p:cBhvr>
                                      <p:rCtr x="-9974" y="-93"/>
                                    </p:animMotion>
                                  </p:childTnLst>
                                </p:cTn>
                              </p:par>
                            </p:childTnLst>
                          </p:cTn>
                        </p:par>
                        <p:par>
                          <p:cTn id="22" fill="hold">
                            <p:stCondLst>
                              <p:cond delay="5500"/>
                            </p:stCondLst>
                            <p:childTnLst>
                              <p:par>
                                <p:cTn id="23" presetID="37" presetClass="entr" presetSubtype="0" fill="hold" grpId="0" nodeType="afterEffect">
                                  <p:stCondLst>
                                    <p:cond delay="0"/>
                                  </p:stCondLst>
                                  <p:iterate type="wd">
                                    <p:tmPct val="10000"/>
                                  </p:iterate>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900" decel="100000" fill="hold"/>
                                        <p:tgtEl>
                                          <p:spTgt spid="7"/>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98F0D71-1ACA-4264-8538-16BC107EF9BE}"/>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289287" y="2027582"/>
            <a:ext cx="3613426" cy="3445566"/>
          </a:xfrm>
          <a:prstGeom prst="rect">
            <a:avLst/>
          </a:prstGeom>
        </p:spPr>
      </p:pic>
      <p:pic>
        <p:nvPicPr>
          <p:cNvPr id="6" name="Picture 5">
            <a:extLst>
              <a:ext uri="{FF2B5EF4-FFF2-40B4-BE49-F238E27FC236}">
                <a16:creationId xmlns:a16="http://schemas.microsoft.com/office/drawing/2014/main" xmlns="" id="{F3DB5D7A-B995-430C-9F30-3F44591688B0}"/>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289287" y="2027582"/>
            <a:ext cx="3613426" cy="3445566"/>
          </a:xfrm>
          <a:prstGeom prst="rect">
            <a:avLst/>
          </a:prstGeom>
        </p:spPr>
      </p:pic>
      <p:sp>
        <p:nvSpPr>
          <p:cNvPr id="2" name="Rectangle 1">
            <a:extLst>
              <a:ext uri="{FF2B5EF4-FFF2-40B4-BE49-F238E27FC236}">
                <a16:creationId xmlns:a16="http://schemas.microsoft.com/office/drawing/2014/main" xmlns="" id="{8E47DFEF-F6A2-4B68-B448-FCF214F37D10}"/>
              </a:ext>
            </a:extLst>
          </p:cNvPr>
          <p:cNvSpPr/>
          <p:nvPr/>
        </p:nvSpPr>
        <p:spPr>
          <a:xfrm>
            <a:off x="3525077" y="407506"/>
            <a:ext cx="5618923" cy="13119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নিচের চিত্রে কী কী ফুল দেখতে পাচ্ছ?</a:t>
            </a:r>
            <a:endParaRPr lang="en-US" sz="3600" b="1" dirty="0">
              <a:solidFill>
                <a:schemeClr val="tx1"/>
              </a:solidFill>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xmlns="" id="{81C8F2A2-B49B-4AA3-9441-C208E433B880}"/>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310281" y="1949205"/>
            <a:ext cx="3613425" cy="3445566"/>
          </a:xfrm>
          <a:prstGeom prst="rect">
            <a:avLst/>
          </a:prstGeom>
        </p:spPr>
      </p:pic>
      <p:sp>
        <p:nvSpPr>
          <p:cNvPr id="9" name="Rectangle 8">
            <a:extLst>
              <a:ext uri="{FF2B5EF4-FFF2-40B4-BE49-F238E27FC236}">
                <a16:creationId xmlns:a16="http://schemas.microsoft.com/office/drawing/2014/main" xmlns="" id="{E75725CE-A8F9-4089-8F0A-2C19490D0E07}"/>
              </a:ext>
            </a:extLst>
          </p:cNvPr>
          <p:cNvSpPr/>
          <p:nvPr/>
        </p:nvSpPr>
        <p:spPr>
          <a:xfrm>
            <a:off x="4795940" y="5572160"/>
            <a:ext cx="2981739" cy="658823"/>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গোলাপ ফুল</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3838053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47451E-17 3.7037E-6 L -0.3095 0.00185 " pathEditMode="relative" rAng="0" ptsTypes="AA">
                                      <p:cBhvr>
                                        <p:cTn id="6" dur="2000" fill="hold"/>
                                        <p:tgtEl>
                                          <p:spTgt spid="4"/>
                                        </p:tgtEl>
                                        <p:attrNameLst>
                                          <p:attrName>ppt_x</p:attrName>
                                          <p:attrName>ppt_y</p:attrName>
                                        </p:attrNameLst>
                                      </p:cBhvr>
                                      <p:rCtr x="-15664" y="-208"/>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0 7.40741E-7 L 0.32005 -0.00023 " pathEditMode="relative" rAng="0" ptsTypes="AA">
                                      <p:cBhvr>
                                        <p:cTn id="9" dur="2000" fill="hold"/>
                                        <p:tgtEl>
                                          <p:spTgt spid="6"/>
                                        </p:tgtEl>
                                        <p:attrNameLst>
                                          <p:attrName>ppt_x</p:attrName>
                                          <p:attrName>ppt_y</p:attrName>
                                        </p:attrNameLst>
                                      </p:cBhvr>
                                      <p:rCtr x="16003" y="-23"/>
                                    </p:animMotion>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0" nodeType="clickEffect">
                                  <p:stCondLst>
                                    <p:cond delay="0"/>
                                  </p:stCondLst>
                                  <p:childTnLst>
                                    <p:animMotion origin="layout" path="M -4.16667E-6 3.33333E-6 L -0.31197 3.33333E-6 " pathEditMode="relative" rAng="0" ptsTypes="AA">
                                      <p:cBhvr>
                                        <p:cTn id="13" dur="2000" fill="hold"/>
                                        <p:tgtEl>
                                          <p:spTgt spid="9"/>
                                        </p:tgtEl>
                                        <p:attrNameLst>
                                          <p:attrName>ppt_x</p:attrName>
                                          <p:attrName>ppt_y</p:attrName>
                                        </p:attrNameLst>
                                      </p:cBhvr>
                                      <p:rCtr x="-15599" y="0"/>
                                    </p:animMotion>
                                  </p:childTnLst>
                                </p:cTn>
                              </p:par>
                              <p:par>
                                <p:cTn id="14" presetID="42" presetClass="exit" presetSubtype="0" fill="hold" grpId="1" nodeType="withEffect">
                                  <p:stCondLst>
                                    <p:cond delay="0"/>
                                  </p:stCondLst>
                                  <p:childTnLst>
                                    <p:animEffect transition="out" filter="fade">
                                      <p:cBhvr>
                                        <p:cTn id="15" dur="1000"/>
                                        <p:tgtEl>
                                          <p:spTgt spid="9"/>
                                        </p:tgtEl>
                                      </p:cBhvr>
                                    </p:animEffect>
                                    <p:anim calcmode="lin" valueType="num">
                                      <p:cBhvr>
                                        <p:cTn id="16" dur="1000"/>
                                        <p:tgtEl>
                                          <p:spTgt spid="9"/>
                                        </p:tgtEl>
                                        <p:attrNameLst>
                                          <p:attrName>ppt_x</p:attrName>
                                        </p:attrNameLst>
                                      </p:cBhvr>
                                      <p:tavLst>
                                        <p:tav tm="0">
                                          <p:val>
                                            <p:strVal val="ppt_x"/>
                                          </p:val>
                                        </p:tav>
                                        <p:tav tm="100000">
                                          <p:val>
                                            <p:strVal val="ppt_x"/>
                                          </p:val>
                                        </p:tav>
                                      </p:tavLst>
                                    </p:anim>
                                    <p:anim calcmode="lin" valueType="num">
                                      <p:cBhvr>
                                        <p:cTn id="17" dur="1000"/>
                                        <p:tgtEl>
                                          <p:spTgt spid="9"/>
                                        </p:tgtEl>
                                        <p:attrNameLst>
                                          <p:attrName>ppt_y</p:attrName>
                                        </p:attrNameLst>
                                      </p:cBhvr>
                                      <p:tavLst>
                                        <p:tav tm="0">
                                          <p:val>
                                            <p:strVal val="ppt_y"/>
                                          </p:val>
                                        </p:tav>
                                        <p:tav tm="100000">
                                          <p:val>
                                            <p:strVal val="ppt_y+.1"/>
                                          </p:val>
                                        </p:tav>
                                      </p:tavLst>
                                    </p:anim>
                                    <p:set>
                                      <p:cBhvr>
                                        <p:cTn id="18" dur="1" fill="hold">
                                          <p:stCondLst>
                                            <p:cond delay="999"/>
                                          </p:stCondLst>
                                        </p:cTn>
                                        <p:tgtEl>
                                          <p:spTgt spid="9"/>
                                        </p:tgtEl>
                                        <p:attrNameLst>
                                          <p:attrName>style.visibility</p:attrName>
                                        </p:attrNameLst>
                                      </p:cBhvr>
                                      <p:to>
                                        <p:strVal val="hidden"/>
                                      </p:to>
                                    </p:set>
                                  </p:childTnLst>
                                </p:cTn>
                              </p:par>
                            </p:childTnLst>
                          </p:cTn>
                        </p:par>
                        <p:par>
                          <p:cTn id="19" fill="hold">
                            <p:stCondLst>
                              <p:cond delay="2000"/>
                            </p:stCondLst>
                            <p:childTnLst>
                              <p:par>
                                <p:cTn id="20" presetID="8" presetClass="exit" presetSubtype="32" fill="hold" grpId="0" nodeType="afterEffect">
                                  <p:stCondLst>
                                    <p:cond delay="0"/>
                                  </p:stCondLst>
                                  <p:childTnLst>
                                    <p:animEffect transition="out" filter="diamond(out)">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FAE0683-CFC2-4C5C-967E-B5DA31AC068F}"/>
              </a:ext>
            </a:extLst>
          </p:cNvPr>
          <p:cNvSpPr/>
          <p:nvPr/>
        </p:nvSpPr>
        <p:spPr>
          <a:xfrm>
            <a:off x="3866321" y="410817"/>
            <a:ext cx="3697356"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Chevron">
              <a:avLst/>
            </a:prstTxWarp>
            <a:noAutofit/>
          </a:bodyPr>
          <a:lstStyle/>
          <a:p>
            <a:pPr algn="ctr"/>
            <a:r>
              <a:rPr lang="bn-IN" sz="4000" b="1" dirty="0">
                <a:ln>
                  <a:solidFill>
                    <a:srgbClr val="FF0000"/>
                  </a:solidFill>
                </a:ln>
                <a:solidFill>
                  <a:schemeClr val="tx1"/>
                </a:solidFill>
                <a:latin typeface="NikoshBAN" panose="02000000000000000000" pitchFamily="2" charset="0"/>
                <a:cs typeface="NikoshBAN" panose="02000000000000000000" pitchFamily="2" charset="0"/>
              </a:rPr>
              <a:t>দলীয় কাজ</a:t>
            </a:r>
            <a:endParaRPr lang="en-US" sz="4000" b="1" dirty="0">
              <a:ln>
                <a:solidFill>
                  <a:srgbClr val="FF0000"/>
                </a:solidFill>
              </a:ln>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xmlns="" id="{B8A698EF-EE4B-41D8-8CE9-1093DFBC113D}"/>
              </a:ext>
            </a:extLst>
          </p:cNvPr>
          <p:cNvSpPr/>
          <p:nvPr/>
        </p:nvSpPr>
        <p:spPr>
          <a:xfrm>
            <a:off x="8183217" y="2438399"/>
            <a:ext cx="3690730" cy="3882888"/>
          </a:xfrm>
          <a:prstGeom prst="rect">
            <a:avLst/>
          </a:prstGeom>
          <a:solidFill>
            <a:schemeClr val="bg1"/>
          </a:solidFill>
          <a:ln w="57150">
            <a:solidFill>
              <a:srgbClr val="A81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u="sng" dirty="0">
                <a:ln w="22225">
                  <a:solidFill>
                    <a:srgbClr val="E04877"/>
                  </a:solidFill>
                  <a:prstDash val="solid"/>
                </a:ln>
                <a:solidFill>
                  <a:schemeClr val="accent2">
                    <a:lumMod val="40000"/>
                    <a:lumOff val="60000"/>
                  </a:schemeClr>
                </a:solidFill>
                <a:latin typeface="NikoshBAN" panose="02000000000000000000" pitchFamily="2" charset="0"/>
                <a:cs typeface="NikoshBAN" panose="02000000000000000000" pitchFamily="2" charset="0"/>
              </a:rPr>
              <a:t>দল- মধুমতি ও ধলেশ্বরী</a:t>
            </a:r>
          </a:p>
          <a:p>
            <a:pPr algn="ctr"/>
            <a:endParaRPr lang="bn-IN" sz="28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‘শ্যামলী মায়ের কোলে সোনামুখ খুকু রে ।’- লাইনটি দ্বারা কী বোঝানো হয়েছে ? </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0EC05425-5A55-463B-BD14-3A932F5F44AB}"/>
              </a:ext>
            </a:extLst>
          </p:cNvPr>
          <p:cNvSpPr/>
          <p:nvPr/>
        </p:nvSpPr>
        <p:spPr>
          <a:xfrm>
            <a:off x="437323" y="2438399"/>
            <a:ext cx="3690731" cy="3882888"/>
          </a:xfrm>
          <a:prstGeom prst="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u="sng" dirty="0">
                <a:ln w="6600">
                  <a:solidFill>
                    <a:srgbClr val="C00000"/>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দল - শাপলা ও গোলাপ</a:t>
            </a:r>
          </a:p>
          <a:p>
            <a:pPr algn="ctr"/>
            <a:endParaRPr lang="bn-IN" sz="2800" b="1" dirty="0">
              <a:solidFill>
                <a:schemeClr val="tx1"/>
              </a:solidFill>
              <a:latin typeface="NikoshBAN" panose="02000000000000000000" pitchFamily="2" charset="0"/>
              <a:cs typeface="NikoshBAN" panose="02000000000000000000" pitchFamily="2" charset="0"/>
            </a:endParaRPr>
          </a:p>
          <a:p>
            <a:pPr algn="ctr"/>
            <a:r>
              <a:rPr lang="bn-IN" sz="3600" b="1" dirty="0">
                <a:solidFill>
                  <a:schemeClr val="tx1"/>
                </a:solidFill>
                <a:latin typeface="NikoshBAN" panose="02000000000000000000" pitchFamily="2" charset="0"/>
                <a:cs typeface="NikoshBAN" panose="02000000000000000000" pitchFamily="2" charset="0"/>
              </a:rPr>
              <a:t>‘সবুজ পাতার দেশ’ বলতে কবি কী বুঝিয়েছেন? – ব্যাখ্যা কর।</a:t>
            </a:r>
            <a:endParaRPr lang="en-US" sz="36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93A3E80F-797E-4BB4-8CDC-70B59A81351E}"/>
              </a:ext>
            </a:extLst>
          </p:cNvPr>
          <p:cNvSpPr/>
          <p:nvPr/>
        </p:nvSpPr>
        <p:spPr>
          <a:xfrm>
            <a:off x="4310270" y="2438399"/>
            <a:ext cx="3690731" cy="3882888"/>
          </a:xfrm>
          <a:prstGeom prst="rect">
            <a:avLst/>
          </a:prstGeom>
          <a:solidFill>
            <a:schemeClr val="bg1"/>
          </a:solidFill>
          <a:ln w="57150">
            <a:solidFill>
              <a:srgbClr val="E04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u="sng" dirty="0">
                <a:ln w="6600">
                  <a:solidFill>
                    <a:srgbClr val="FF0000"/>
                  </a:solidFill>
                  <a:prstDash val="solid"/>
                </a:ln>
                <a:solidFill>
                  <a:srgbClr val="FFFFFF"/>
                </a:solidFill>
                <a:effectLst>
                  <a:outerShdw dist="38100" dir="2700000" algn="tl" rotWithShape="0">
                    <a:schemeClr val="accent2"/>
                  </a:outerShdw>
                </a:effectLst>
                <a:latin typeface="NikoshBAN" panose="02000000000000000000" pitchFamily="2" charset="0"/>
                <a:cs typeface="NikoshBAN" panose="02000000000000000000" pitchFamily="2" charset="0"/>
              </a:rPr>
              <a:t>দল-পদ্মা ও যমুনা</a:t>
            </a:r>
          </a:p>
          <a:p>
            <a:pPr algn="ctr"/>
            <a:endParaRPr lang="bn-IN" sz="2800" b="1" dirty="0">
              <a:solidFill>
                <a:schemeClr val="tx1"/>
              </a:solidFill>
              <a:latin typeface="NikoshBAN" panose="02000000000000000000" pitchFamily="2" charset="0"/>
              <a:cs typeface="NikoshBAN" panose="02000000000000000000" pitchFamily="2" charset="0"/>
            </a:endParaRPr>
          </a:p>
          <a:p>
            <a:pPr algn="ctr"/>
            <a:r>
              <a:rPr lang="bn-IN" sz="4000" b="1" dirty="0">
                <a:solidFill>
                  <a:schemeClr val="tx1"/>
                </a:solidFill>
                <a:latin typeface="NikoshBAN" panose="02000000000000000000" pitchFamily="2" charset="0"/>
                <a:cs typeface="NikoshBAN" panose="02000000000000000000" pitchFamily="2" charset="0"/>
              </a:rPr>
              <a:t>‘প্রজাপতি ঝিঙে ফুলকে বোঁটা ছিঁড়ে আসার আহ্বান করে কেন ? –ব্যাখ্যা কর। </a:t>
            </a:r>
            <a:endParaRPr lang="en-US" sz="4000" b="1"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8F8D3BAD-8013-4C4D-A45B-8982C456F888}"/>
              </a:ext>
            </a:extLst>
          </p:cNvPr>
          <p:cNvSpPr/>
          <p:nvPr/>
        </p:nvSpPr>
        <p:spPr>
          <a:xfrm>
            <a:off x="3667540" y="1424608"/>
            <a:ext cx="4333461"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৬ টি দলে বিভক্ত হও</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6357942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2800"/>
                            </p:stCondLst>
                            <p:childTnLst>
                              <p:par>
                                <p:cTn id="11" presetID="47" presetClass="entr" presetSubtype="0" fill="hold" grpId="0" nodeType="after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42" presetClass="entr" presetSubtype="0" fill="hold" grpId="0" nodeType="after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F7A272CA-D046-4B73-811F-01FCCD8E6CA4}"/>
              </a:ext>
            </a:extLst>
          </p:cNvPr>
          <p:cNvSpPr/>
          <p:nvPr/>
        </p:nvSpPr>
        <p:spPr>
          <a:xfrm>
            <a:off x="3750365" y="397565"/>
            <a:ext cx="3829878" cy="1166192"/>
          </a:xfrm>
          <a:prstGeom prst="rect">
            <a:avLst/>
          </a:prstGeom>
          <a:solidFill>
            <a:schemeClr val="bg1"/>
          </a:solidFill>
          <a:ln w="38100">
            <a:solidFill>
              <a:srgbClr val="E04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Triangle">
              <a:avLst/>
            </a:prstTxWarp>
          </a:bodyPr>
          <a:lstStyle/>
          <a:p>
            <a:pPr algn="ctr"/>
            <a:r>
              <a:rPr lang="bn-IN" sz="4000" b="1" dirty="0">
                <a:ln>
                  <a:solidFill>
                    <a:srgbClr val="FF0000"/>
                  </a:solidFill>
                </a:ln>
                <a:solidFill>
                  <a:srgbClr val="00B050"/>
                </a:solidFill>
                <a:latin typeface="NikoshBAN" panose="02000000000000000000" pitchFamily="2" charset="0"/>
                <a:cs typeface="NikoshBAN" panose="02000000000000000000" pitchFamily="2" charset="0"/>
              </a:rPr>
              <a:t>মূল্যায়ন</a:t>
            </a:r>
            <a:endParaRPr lang="en-US" sz="4000" b="1" dirty="0">
              <a:ln>
                <a:solidFill>
                  <a:srgbClr val="FF0000"/>
                </a:solidFill>
              </a:ln>
              <a:solidFill>
                <a:srgbClr val="00B050"/>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5BD5B8B7-DA37-4D54-8387-31D260381FB4}"/>
              </a:ext>
            </a:extLst>
          </p:cNvPr>
          <p:cNvSpPr/>
          <p:nvPr/>
        </p:nvSpPr>
        <p:spPr>
          <a:xfrm>
            <a:off x="1378226" y="1709530"/>
            <a:ext cx="8958469" cy="4518992"/>
          </a:xfrm>
          <a:prstGeom prst="rect">
            <a:avLst/>
          </a:prstGeom>
          <a:solidFill>
            <a:schemeClr val="bg1"/>
          </a:solidFill>
          <a:ln w="38100">
            <a:solidFill>
              <a:srgbClr val="E04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কাজী নজরুল ইসলাম কী কবি হিসেবে পরিচিত?</a:t>
            </a:r>
          </a:p>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ফিঙে পাখি কোথায় আছে?</a:t>
            </a:r>
          </a:p>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ঝিঙে ফুলের বেশ কেমন?</a:t>
            </a:r>
          </a:p>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ফিরোজিয়া কিসের নাম?</a:t>
            </a:r>
          </a:p>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কে অলকায় যেতে চায়না?</a:t>
            </a:r>
          </a:p>
          <a:p>
            <a:pPr marL="571500" indent="-571500" algn="ctr">
              <a:buFont typeface="Wingdings" panose="05000000000000000000" pitchFamily="2" charset="2"/>
              <a:buChar char="Ø"/>
            </a:pPr>
            <a:r>
              <a:rPr lang="bn-IN" sz="4000" b="1" dirty="0">
                <a:solidFill>
                  <a:schemeClr val="tx1"/>
                </a:solidFill>
                <a:latin typeface="NikoshBAN" panose="02000000000000000000" pitchFamily="2" charset="0"/>
                <a:cs typeface="NikoshBAN" panose="02000000000000000000" pitchFamily="2" charset="0"/>
              </a:rPr>
              <a:t>‘আলুথালু’ শব্দের অর্থ কী?</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47179682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700"/>
                            </p:stCondLst>
                            <p:childTnLst>
                              <p:par>
                                <p:cTn id="11" presetID="42" presetClass="entr" presetSubtype="0" fill="hold" nodeType="afterEffect">
                                  <p:stCondLst>
                                    <p:cond delay="0"/>
                                  </p:stCondLst>
                                  <p:iterate type="wd">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100"/>
                            </p:stCondLst>
                            <p:childTnLst>
                              <p:par>
                                <p:cTn id="17" presetID="42" presetClass="entr" presetSubtype="0" fill="hold" nodeType="afterEffect">
                                  <p:stCondLst>
                                    <p:cond delay="0"/>
                                  </p:stCondLst>
                                  <p:iterate type="wd">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2" presetClass="entr" presetSubtype="0" fill="hold" nodeType="afterEffect">
                                  <p:stCondLst>
                                    <p:cond delay="0"/>
                                  </p:stCondLst>
                                  <p:iterate type="wd">
                                    <p:tmPct val="10000"/>
                                  </p:iterate>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800"/>
                            </p:stCondLst>
                            <p:childTnLst>
                              <p:par>
                                <p:cTn id="29" presetID="42" presetClass="entr" presetSubtype="0" fill="hold" nodeType="afterEffect">
                                  <p:stCondLst>
                                    <p:cond delay="0"/>
                                  </p:stCondLst>
                                  <p:iterate type="wd">
                                    <p:tmPct val="10000"/>
                                  </p:iterate>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7200"/>
                            </p:stCondLst>
                            <p:childTnLst>
                              <p:par>
                                <p:cTn id="35" presetID="42" presetClass="entr" presetSubtype="0" fill="hold" nodeType="afterEffect">
                                  <p:stCondLst>
                                    <p:cond delay="0"/>
                                  </p:stCondLst>
                                  <p:iterate type="wd">
                                    <p:tmPct val="10000"/>
                                  </p:iterate>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63179E0-5CD8-4DBA-AB13-2C257C33ACD1}"/>
              </a:ext>
            </a:extLst>
          </p:cNvPr>
          <p:cNvSpPr/>
          <p:nvPr/>
        </p:nvSpPr>
        <p:spPr>
          <a:xfrm>
            <a:off x="3750365" y="397565"/>
            <a:ext cx="3829878" cy="1166192"/>
          </a:xfrm>
          <a:prstGeom prst="rect">
            <a:avLst/>
          </a:prstGeom>
          <a:solidFill>
            <a:schemeClr val="bg1"/>
          </a:solidFill>
          <a:ln w="38100">
            <a:solidFill>
              <a:srgbClr val="E0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Stop">
              <a:avLst/>
            </a:prstTxWarp>
            <a:noAutofit/>
          </a:bodyPr>
          <a:lstStyle/>
          <a:p>
            <a:pPr algn="ctr"/>
            <a:r>
              <a:rPr lang="bn-IN" sz="4000" b="1" dirty="0">
                <a:ln>
                  <a:solidFill>
                    <a:srgbClr val="FF0000"/>
                  </a:solidFill>
                </a:ln>
                <a:solidFill>
                  <a:srgbClr val="00B050"/>
                </a:solidFill>
                <a:latin typeface="NikoshBAN" panose="02000000000000000000" pitchFamily="2" charset="0"/>
                <a:cs typeface="NikoshBAN" panose="02000000000000000000" pitchFamily="2" charset="0"/>
              </a:rPr>
              <a:t>বাড়ির কাজ</a:t>
            </a:r>
            <a:endParaRPr lang="en-US" sz="4000" b="1" dirty="0">
              <a:ln>
                <a:solidFill>
                  <a:srgbClr val="FF0000"/>
                </a:solidFill>
              </a:ln>
              <a:solidFill>
                <a:srgbClr val="00B050"/>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3C363DDA-1E86-4951-A75B-BE6648A8EB35}"/>
              </a:ext>
            </a:extLst>
          </p:cNvPr>
          <p:cNvSpPr/>
          <p:nvPr/>
        </p:nvSpPr>
        <p:spPr>
          <a:xfrm>
            <a:off x="1311965" y="4267200"/>
            <a:ext cx="9170504" cy="1908312"/>
          </a:xfrm>
          <a:prstGeom prst="rect">
            <a:avLst/>
          </a:prstGeom>
          <a:solidFill>
            <a:schemeClr val="bg1"/>
          </a:solidFill>
          <a:ln w="38100">
            <a:solidFill>
              <a:srgbClr val="E04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v"/>
            </a:pPr>
            <a:r>
              <a:rPr lang="bn-IN" sz="4000" b="1" dirty="0">
                <a:solidFill>
                  <a:schemeClr val="tx1"/>
                </a:solidFill>
                <a:latin typeface="NikoshBAN" panose="02000000000000000000" pitchFamily="2" charset="0"/>
                <a:cs typeface="NikoshBAN" panose="02000000000000000000" pitchFamily="2" charset="0"/>
              </a:rPr>
              <a:t>“ঝিঙে ফুল” কবিতায় কবির কোন মনোভাব প্রকাশ পেয়েছে? বাড়ি থেকে খাতায় লিখে নিয়ে আসবে।</a:t>
            </a:r>
            <a:endParaRPr lang="en-US" sz="4000" b="1" dirty="0">
              <a:solidFill>
                <a:schemeClr val="tx1"/>
              </a:solidFill>
              <a:latin typeface="NikoshBAN" panose="02000000000000000000" pitchFamily="2" charset="0"/>
              <a:cs typeface="NikoshBAN" panose="02000000000000000000" pitchFamily="2" charset="0"/>
            </a:endParaRPr>
          </a:p>
        </p:txBody>
      </p:sp>
      <p:pic>
        <p:nvPicPr>
          <p:cNvPr id="2050" name="Picture 2" descr="বাড়ি এর ছবির ফলাফল">
            <a:extLst>
              <a:ext uri="{FF2B5EF4-FFF2-40B4-BE49-F238E27FC236}">
                <a16:creationId xmlns:a16="http://schemas.microsoft.com/office/drawing/2014/main" xmlns="" id="{3E7A52C7-2C61-45DB-897A-40726C71B874}"/>
              </a:ext>
            </a:extLst>
          </p:cNvPr>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3638419" y="1786349"/>
            <a:ext cx="4189887" cy="21787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200782057"/>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311D398C-AD05-4659-B656-C6D8D3218F16}"/>
              </a:ext>
            </a:extLst>
          </p:cNvPr>
          <p:cNvSpPr/>
          <p:nvPr/>
        </p:nvSpPr>
        <p:spPr>
          <a:xfrm>
            <a:off x="3286539" y="520561"/>
            <a:ext cx="5221358" cy="1202221"/>
          </a:xfrm>
          <a:prstGeom prst="roundRect">
            <a:avLst/>
          </a:prstGeom>
          <a:solidFill>
            <a:schemeClr val="bg1"/>
          </a:solidFill>
          <a:ln w="57150">
            <a:solidFill>
              <a:srgbClr val="E0487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Triangle">
              <a:avLst/>
            </a:prstTxWarp>
            <a:noAutofit/>
          </a:bodyPr>
          <a:lstStyle/>
          <a:p>
            <a:pPr algn="ctr"/>
            <a:r>
              <a:rPr lang="bn-IN" sz="4000" b="1" dirty="0">
                <a:ln w="6600">
                  <a:solidFill>
                    <a:srgbClr val="E04877"/>
                  </a:solidFill>
                  <a:prstDash val="solid"/>
                </a:ln>
                <a:solidFill>
                  <a:srgbClr val="E04877"/>
                </a:solidFill>
                <a:effectLst>
                  <a:outerShdw dist="38100" dir="2700000" algn="tl" rotWithShape="0">
                    <a:schemeClr val="accent2"/>
                  </a:outerShdw>
                </a:effectLst>
                <a:latin typeface="NikoshBAN" panose="02000000000000000000" pitchFamily="2" charset="0"/>
                <a:cs typeface="NikoshBAN" panose="02000000000000000000" pitchFamily="2" charset="0"/>
              </a:rPr>
              <a:t>ধন্যবাদ</a:t>
            </a:r>
            <a:endParaRPr lang="en-US" sz="4000" b="1" dirty="0">
              <a:ln w="6600">
                <a:solidFill>
                  <a:srgbClr val="E04877"/>
                </a:solidFill>
                <a:prstDash val="solid"/>
              </a:ln>
              <a:solidFill>
                <a:srgbClr val="E04877"/>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6" name="Picture 5" descr="pexels-photo-736230.jpeg"/>
          <p:cNvPicPr>
            <a:picLocks noChangeAspect="1"/>
          </p:cNvPicPr>
          <p:nvPr/>
        </p:nvPicPr>
        <p:blipFill>
          <a:blip r:embed="rId2" cstate="print"/>
          <a:stretch>
            <a:fillRect/>
          </a:stretch>
        </p:blipFill>
        <p:spPr>
          <a:xfrm>
            <a:off x="3505197" y="2045963"/>
            <a:ext cx="5024847" cy="4093581"/>
          </a:xfrm>
          <a:prstGeom prst="rect">
            <a:avLst/>
          </a:prstGeom>
        </p:spPr>
      </p:pic>
    </p:spTree>
    <p:extLst>
      <p:ext uri="{BB962C8B-B14F-4D97-AF65-F5344CB8AC3E}">
        <p14:creationId xmlns:p14="http://schemas.microsoft.com/office/powerpoint/2010/main" xmlns="" val="662726997"/>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783EEE47-2C50-4805-A9D1-42ACEA40741D}"/>
              </a:ext>
            </a:extLst>
          </p:cNvPr>
          <p:cNvSpPr/>
          <p:nvPr/>
        </p:nvSpPr>
        <p:spPr>
          <a:xfrm>
            <a:off x="2994991" y="384313"/>
            <a:ext cx="5844209" cy="1338470"/>
          </a:xfrm>
          <a:prstGeom prst="round2Diag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আজকের পাঠ -----</a:t>
            </a:r>
            <a:endParaRPr lang="en-US" sz="4000" b="1" dirty="0">
              <a:solidFill>
                <a:schemeClr val="tx1"/>
              </a:solidFill>
              <a:latin typeface="NikoshBAN" panose="02000000000000000000" pitchFamily="2" charset="0"/>
              <a:cs typeface="NikoshBAN" panose="02000000000000000000" pitchFamily="2" charset="0"/>
            </a:endParaRPr>
          </a:p>
        </p:txBody>
      </p:sp>
      <p:grpSp>
        <p:nvGrpSpPr>
          <p:cNvPr id="11" name="Group 10">
            <a:extLst>
              <a:ext uri="{FF2B5EF4-FFF2-40B4-BE49-F238E27FC236}">
                <a16:creationId xmlns:a16="http://schemas.microsoft.com/office/drawing/2014/main" xmlns="" id="{9E298176-5881-4013-A653-05448BFDE1D2}"/>
              </a:ext>
            </a:extLst>
          </p:cNvPr>
          <p:cNvGrpSpPr/>
          <p:nvPr/>
        </p:nvGrpSpPr>
        <p:grpSpPr>
          <a:xfrm>
            <a:off x="2902227" y="1945887"/>
            <a:ext cx="6215270" cy="4097105"/>
            <a:chOff x="3260036" y="1866373"/>
            <a:chExt cx="6099557" cy="4111092"/>
          </a:xfrm>
        </p:grpSpPr>
        <p:pic>
          <p:nvPicPr>
            <p:cNvPr id="4" name="Picture 3">
              <a:extLst>
                <a:ext uri="{FF2B5EF4-FFF2-40B4-BE49-F238E27FC236}">
                  <a16:creationId xmlns:a16="http://schemas.microsoft.com/office/drawing/2014/main" xmlns="" id="{9954268D-C72A-43BB-AF9B-36DA94996A2C}"/>
                </a:ext>
              </a:extLst>
            </p:cNvPr>
            <p:cNvPicPr>
              <a:picLocks noChangeAspect="1"/>
            </p:cNvPicPr>
            <p:nvPr/>
          </p:nvPicPr>
          <p:blipFill rotWithShape="1">
            <a:blip r:embed="rId2" cstate="email">
              <a:extLst>
                <a:ext uri="{28A0092B-C50C-407E-A947-70E740481C1C}">
                  <a14:useLocalDpi xmlns:a14="http://schemas.microsoft.com/office/drawing/2010/main" xmlns=""/>
                </a:ext>
              </a:extLst>
            </a:blip>
            <a:srcRect/>
            <a:stretch/>
          </p:blipFill>
          <p:spPr>
            <a:xfrm>
              <a:off x="3260036" y="1866373"/>
              <a:ext cx="6099557" cy="41110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0" name="Group 9">
              <a:extLst>
                <a:ext uri="{FF2B5EF4-FFF2-40B4-BE49-F238E27FC236}">
                  <a16:creationId xmlns:a16="http://schemas.microsoft.com/office/drawing/2014/main" xmlns="" id="{99FED034-888E-4ECB-9846-5210680479ED}"/>
                </a:ext>
              </a:extLst>
            </p:cNvPr>
            <p:cNvGrpSpPr/>
            <p:nvPr/>
          </p:nvGrpSpPr>
          <p:grpSpPr>
            <a:xfrm>
              <a:off x="3326298" y="1866373"/>
              <a:ext cx="6033295" cy="3323379"/>
              <a:chOff x="3260036" y="1836583"/>
              <a:chExt cx="6033295" cy="3323379"/>
            </a:xfrm>
          </p:grpSpPr>
          <p:pic>
            <p:nvPicPr>
              <p:cNvPr id="1026" name="Picture 2" descr="ঝিঙে ফুল কাজী নজরুল ইসলাম এর ছবির ফলাফল">
                <a:extLst>
                  <a:ext uri="{FF2B5EF4-FFF2-40B4-BE49-F238E27FC236}">
                    <a16:creationId xmlns:a16="http://schemas.microsoft.com/office/drawing/2014/main" xmlns="" id="{C0D84DB8-3090-4EFE-A2ED-7F23886E8C71}"/>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260036" y="1951053"/>
                <a:ext cx="1818142" cy="1970866"/>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a:extLst>
                  <a:ext uri="{FF2B5EF4-FFF2-40B4-BE49-F238E27FC236}">
                    <a16:creationId xmlns:a16="http://schemas.microsoft.com/office/drawing/2014/main" xmlns="" id="{F1C87103-9E8F-4393-A36E-E80123BEF1B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7248775" y="1836583"/>
                <a:ext cx="2044556" cy="1188988"/>
              </a:xfrm>
              <a:prstGeom prst="rect">
                <a:avLst/>
              </a:prstGeom>
            </p:spPr>
          </p:pic>
          <p:pic>
            <p:nvPicPr>
              <p:cNvPr id="9" name="Picture 8">
                <a:extLst>
                  <a:ext uri="{FF2B5EF4-FFF2-40B4-BE49-F238E27FC236}">
                    <a16:creationId xmlns:a16="http://schemas.microsoft.com/office/drawing/2014/main" xmlns="" id="{5D5648F5-DAC4-4A59-9D58-D6AED31B7748}"/>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rot="19943720">
                <a:off x="5144634" y="4011277"/>
                <a:ext cx="3810716" cy="1148685"/>
              </a:xfrm>
              <a:prstGeom prst="rect">
                <a:avLst/>
              </a:prstGeom>
            </p:spPr>
          </p:pic>
        </p:grpSp>
      </p:grpSp>
      <p:sp>
        <p:nvSpPr>
          <p:cNvPr id="13" name="TextBox 12">
            <a:extLst>
              <a:ext uri="{FF2B5EF4-FFF2-40B4-BE49-F238E27FC236}">
                <a16:creationId xmlns:a16="http://schemas.microsoft.com/office/drawing/2014/main" xmlns="" id="{5B32DE1A-2CD2-4814-A898-1705029CF58A}"/>
              </a:ext>
            </a:extLst>
          </p:cNvPr>
          <p:cNvSpPr txBox="1"/>
          <p:nvPr/>
        </p:nvSpPr>
        <p:spPr>
          <a:xfrm>
            <a:off x="9289773" y="844600"/>
            <a:ext cx="2286000"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bn-BD" sz="4400" b="1" dirty="0">
                <a:ln/>
                <a:solidFill>
                  <a:schemeClr val="accent4"/>
                </a:solidFill>
                <a:latin typeface="NikoshBAN" pitchFamily="2" charset="0"/>
                <a:cs typeface="NikoshBAN" pitchFamily="2" charset="0"/>
              </a:rPr>
              <a:t>ঝিঙে ফুল</a:t>
            </a:r>
          </a:p>
        </p:txBody>
      </p:sp>
      <p:sp>
        <p:nvSpPr>
          <p:cNvPr id="14" name="TextBox 13">
            <a:extLst>
              <a:ext uri="{FF2B5EF4-FFF2-40B4-BE49-F238E27FC236}">
                <a16:creationId xmlns:a16="http://schemas.microsoft.com/office/drawing/2014/main" xmlns="" id="{1E3A6117-CF43-4A8A-B978-7E4F0E607615}"/>
              </a:ext>
            </a:extLst>
          </p:cNvPr>
          <p:cNvSpPr txBox="1"/>
          <p:nvPr/>
        </p:nvSpPr>
        <p:spPr>
          <a:xfrm>
            <a:off x="9310555" y="1536748"/>
            <a:ext cx="2570018"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just"/>
            <a:r>
              <a:rPr lang="bn-BD" sz="2800" b="1" dirty="0">
                <a:ln/>
                <a:solidFill>
                  <a:schemeClr val="accent4"/>
                </a:solidFill>
                <a:latin typeface="NikoshBAN" pitchFamily="2" charset="0"/>
                <a:cs typeface="NikoshBAN" pitchFamily="2" charset="0"/>
              </a:rPr>
              <a:t>কাজী নজরুল ইসলাম</a:t>
            </a:r>
            <a:endParaRPr lang="en-US" sz="2800" b="1" dirty="0">
              <a:ln/>
              <a:solidFill>
                <a:schemeClr val="accent4"/>
              </a:solidFill>
              <a:latin typeface="NikoshBAN" pitchFamily="2" charset="0"/>
              <a:cs typeface="NikoshBAN" pitchFamily="2" charset="0"/>
            </a:endParaRPr>
          </a:p>
        </p:txBody>
      </p:sp>
    </p:spTree>
    <p:extLst>
      <p:ext uri="{BB962C8B-B14F-4D97-AF65-F5344CB8AC3E}">
        <p14:creationId xmlns:p14="http://schemas.microsoft.com/office/powerpoint/2010/main" xmlns="" val="15112252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41B64693-14A7-4B7A-86E1-8743670DAA79}"/>
              </a:ext>
            </a:extLst>
          </p:cNvPr>
          <p:cNvSpPr/>
          <p:nvPr/>
        </p:nvSpPr>
        <p:spPr>
          <a:xfrm>
            <a:off x="4890052" y="410817"/>
            <a:ext cx="3326296" cy="10204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শিখনফল</a:t>
            </a:r>
            <a:endParaRPr lang="en-US" sz="4000" b="1"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90B59355-F171-4FC6-ABD6-6991A99D2D62}"/>
              </a:ext>
            </a:extLst>
          </p:cNvPr>
          <p:cNvSpPr/>
          <p:nvPr/>
        </p:nvSpPr>
        <p:spPr>
          <a:xfrm>
            <a:off x="781878" y="3866324"/>
            <a:ext cx="8613913" cy="88789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bn-IN" sz="3600" b="1" dirty="0">
                <a:solidFill>
                  <a:schemeClr val="tx1"/>
                </a:solidFill>
                <a:latin typeface="NikoshBAN" panose="02000000000000000000" pitchFamily="2" charset="0"/>
                <a:cs typeface="NikoshBAN" panose="02000000000000000000" pitchFamily="2" charset="0"/>
              </a:rPr>
              <a:t>কবিতাটি শুদ্ধ উচ্চারণে আবৃত্তি করতে পারবে;</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xmlns="" id="{86BD9340-4633-4BED-B562-A0446D81B512}"/>
              </a:ext>
            </a:extLst>
          </p:cNvPr>
          <p:cNvSpPr/>
          <p:nvPr/>
        </p:nvSpPr>
        <p:spPr>
          <a:xfrm>
            <a:off x="318052" y="1431235"/>
            <a:ext cx="5420140" cy="722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এই পাঠ শেষে শিক্ষার্থীরা ----</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AEA7C743-36A9-4243-92A2-CC0F876B5F80}"/>
              </a:ext>
            </a:extLst>
          </p:cNvPr>
          <p:cNvSpPr/>
          <p:nvPr/>
        </p:nvSpPr>
        <p:spPr>
          <a:xfrm>
            <a:off x="781878" y="2020956"/>
            <a:ext cx="10310190" cy="874647"/>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bn-IN" sz="4000" b="1" dirty="0">
                <a:solidFill>
                  <a:schemeClr val="tx1"/>
                </a:solidFill>
                <a:latin typeface="NikoshBAN" panose="02000000000000000000" pitchFamily="2" charset="0"/>
                <a:cs typeface="NikoshBAN" panose="02000000000000000000" pitchFamily="2" charset="0"/>
              </a:rPr>
              <a:t> </a:t>
            </a:r>
            <a:r>
              <a:rPr lang="bn-IN" sz="3600" b="1" dirty="0">
                <a:solidFill>
                  <a:schemeClr val="tx1"/>
                </a:solidFill>
                <a:latin typeface="NikoshBAN" panose="02000000000000000000" pitchFamily="2" charset="0"/>
                <a:cs typeface="NikoshBAN" panose="02000000000000000000" pitchFamily="2" charset="0"/>
              </a:rPr>
              <a:t>কবি “কাজী নজরুল ইসলামের” সংক্ষিপ্ত পরিচয় লিখতে পারবে;</a:t>
            </a:r>
            <a:endParaRPr lang="en-US" sz="40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25B608D9-3047-4691-8B6B-2C9A32B58AB9}"/>
              </a:ext>
            </a:extLst>
          </p:cNvPr>
          <p:cNvSpPr/>
          <p:nvPr/>
        </p:nvSpPr>
        <p:spPr>
          <a:xfrm>
            <a:off x="781878" y="3021499"/>
            <a:ext cx="10310190" cy="7620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indent="-742950" algn="ctr">
              <a:buFont typeface="Wingdings" panose="05000000000000000000" pitchFamily="2" charset="2"/>
              <a:buChar char="q"/>
            </a:pPr>
            <a:r>
              <a:rPr lang="bn-IN" sz="3600" b="1" dirty="0">
                <a:solidFill>
                  <a:schemeClr val="tx1"/>
                </a:solidFill>
                <a:latin typeface="NikoshBAN" panose="02000000000000000000" pitchFamily="2" charset="0"/>
                <a:cs typeface="NikoshBAN" panose="02000000000000000000" pitchFamily="2" charset="0"/>
              </a:rPr>
              <a:t>নতুন শব্দগুলোর অর্থ বলতে পারবে ও বাক্যে প্রয়োগ করতে পারবে;</a:t>
            </a:r>
            <a:endParaRPr lang="en-US" sz="3600" b="1"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9B4B4BE3-C21B-4E51-BF3F-2EC0BF0A5F28}"/>
              </a:ext>
            </a:extLst>
          </p:cNvPr>
          <p:cNvSpPr/>
          <p:nvPr/>
        </p:nvSpPr>
        <p:spPr>
          <a:xfrm>
            <a:off x="781878" y="4837044"/>
            <a:ext cx="10310190" cy="143123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bn-IN" sz="3600" b="1" dirty="0">
                <a:solidFill>
                  <a:schemeClr val="tx1"/>
                </a:solidFill>
                <a:latin typeface="NikoshBAN" panose="02000000000000000000" pitchFamily="2" charset="0"/>
                <a:cs typeface="NikoshBAN" panose="02000000000000000000" pitchFamily="2" charset="0"/>
              </a:rPr>
              <a:t>“ঝিঙে ফুল” কবিতায় কবির প্রকৃতি প্রেমের যে পরিচয় পাওয়া যায় তা ব্যাখ্যা করতে পারবে।</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114493284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ঝিঙে ফুল কাজী নজরুল ইসলাম এর ছবির ফলাফল">
            <a:extLst>
              <a:ext uri="{FF2B5EF4-FFF2-40B4-BE49-F238E27FC236}">
                <a16:creationId xmlns:a16="http://schemas.microsoft.com/office/drawing/2014/main" xmlns="" id="{0F7916B8-ACDC-4FF9-8F96-F1A5EB2240E3}"/>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272557" y="2382163"/>
            <a:ext cx="2071680" cy="20541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16" name="Rectangle 15">
            <a:extLst>
              <a:ext uri="{FF2B5EF4-FFF2-40B4-BE49-F238E27FC236}">
                <a16:creationId xmlns:a16="http://schemas.microsoft.com/office/drawing/2014/main" xmlns="" id="{145D1312-AF9E-4A9F-ADCB-1DC98A4D8175}"/>
              </a:ext>
            </a:extLst>
          </p:cNvPr>
          <p:cNvSpPr/>
          <p:nvPr/>
        </p:nvSpPr>
        <p:spPr>
          <a:xfrm>
            <a:off x="7778701" y="1137271"/>
            <a:ext cx="3498574" cy="1399629"/>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rgbClr val="00B050"/>
                </a:solidFill>
                <a:latin typeface="NikoshBAN" panose="02000000000000000000" pitchFamily="2" charset="0"/>
                <a:cs typeface="NikoshBAN" panose="02000000000000000000" pitchFamily="2" charset="0"/>
              </a:rPr>
              <a:t>জন্ম</a:t>
            </a:r>
          </a:p>
          <a:p>
            <a:pPr algn="ctr"/>
            <a:r>
              <a:rPr lang="bn-IN" sz="2400" b="1" dirty="0">
                <a:solidFill>
                  <a:schemeClr val="tx1"/>
                </a:solidFill>
                <a:latin typeface="NikoshBAN" panose="02000000000000000000" pitchFamily="2" charset="0"/>
                <a:cs typeface="NikoshBAN" panose="02000000000000000000" pitchFamily="2" charset="0"/>
              </a:rPr>
              <a:t>১৮৯৯ খ্রিষ্টাব্দের ২৪শে মে ভারতের পশ্চিম বঙ্গের বর্ধমান জেলায়</a:t>
            </a:r>
            <a:endParaRPr lang="en-US" sz="2400" b="1" dirty="0">
              <a:solidFill>
                <a:schemeClr val="tx1"/>
              </a:solidFill>
              <a:latin typeface="NikoshBAN" panose="02000000000000000000" pitchFamily="2" charset="0"/>
              <a:cs typeface="NikoshBAN" panose="02000000000000000000" pitchFamily="2" charset="0"/>
            </a:endParaRPr>
          </a:p>
        </p:txBody>
      </p:sp>
      <p:sp>
        <p:nvSpPr>
          <p:cNvPr id="20" name="Rectangle 19">
            <a:extLst>
              <a:ext uri="{FF2B5EF4-FFF2-40B4-BE49-F238E27FC236}">
                <a16:creationId xmlns:a16="http://schemas.microsoft.com/office/drawing/2014/main" xmlns="" id="{FE51F630-1FB6-4D23-BB48-076A8FD41EE9}"/>
              </a:ext>
            </a:extLst>
          </p:cNvPr>
          <p:cNvSpPr/>
          <p:nvPr/>
        </p:nvSpPr>
        <p:spPr>
          <a:xfrm>
            <a:off x="8084751" y="2701308"/>
            <a:ext cx="3184003" cy="1550418"/>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B050"/>
                </a:solidFill>
                <a:latin typeface="NikoshBAN" panose="02000000000000000000" pitchFamily="2" charset="0"/>
                <a:cs typeface="NikoshBAN" panose="02000000000000000000" pitchFamily="2" charset="0"/>
              </a:rPr>
              <a:t>কাব্য গ্রন্থ</a:t>
            </a:r>
          </a:p>
          <a:p>
            <a:pPr algn="ctr"/>
            <a:r>
              <a:rPr lang="bn-IN" sz="2400" b="1" dirty="0">
                <a:solidFill>
                  <a:schemeClr val="tx1"/>
                </a:solidFill>
                <a:latin typeface="NikoshBAN" panose="02000000000000000000" pitchFamily="2" charset="0"/>
                <a:cs typeface="NikoshBAN" panose="02000000000000000000" pitchFamily="2" charset="0"/>
              </a:rPr>
              <a:t>ঝিঙে ফুল, পিলে পটকা,ঘুম জাগানো পাখি, ঘুম পাড়ানী মাসিপিসি</a:t>
            </a:r>
            <a:endParaRPr lang="en-US" sz="2400" b="1" dirty="0">
              <a:solidFill>
                <a:schemeClr val="tx1"/>
              </a:solidFill>
              <a:latin typeface="NikoshBAN" panose="02000000000000000000" pitchFamily="2" charset="0"/>
              <a:cs typeface="NikoshBAN" panose="02000000000000000000" pitchFamily="2" charset="0"/>
            </a:endParaRPr>
          </a:p>
        </p:txBody>
      </p:sp>
      <p:sp>
        <p:nvSpPr>
          <p:cNvPr id="23" name="Rectangle 22">
            <a:extLst>
              <a:ext uri="{FF2B5EF4-FFF2-40B4-BE49-F238E27FC236}">
                <a16:creationId xmlns:a16="http://schemas.microsoft.com/office/drawing/2014/main" xmlns="" id="{A5E42379-8C5E-4276-A1AB-8FBE5014F575}"/>
              </a:ext>
            </a:extLst>
          </p:cNvPr>
          <p:cNvSpPr/>
          <p:nvPr/>
        </p:nvSpPr>
        <p:spPr>
          <a:xfrm>
            <a:off x="8067598" y="4416134"/>
            <a:ext cx="3192626" cy="1487556"/>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B050"/>
                </a:solidFill>
                <a:latin typeface="NikoshBAN" panose="02000000000000000000" pitchFamily="2" charset="0"/>
                <a:cs typeface="NikoshBAN" panose="02000000000000000000" pitchFamily="2" charset="0"/>
              </a:rPr>
              <a:t>জীবন </a:t>
            </a:r>
          </a:p>
          <a:p>
            <a:pPr algn="ctr"/>
            <a:r>
              <a:rPr lang="bn-IN" sz="2400" b="1" dirty="0">
                <a:solidFill>
                  <a:schemeClr val="tx1"/>
                </a:solidFill>
                <a:latin typeface="NikoshBAN" panose="02000000000000000000" pitchFamily="2" charset="0"/>
                <a:cs typeface="NikoshBAN" panose="02000000000000000000" pitchFamily="2" charset="0"/>
              </a:rPr>
              <a:t>তাঁর জীবন ছিল বহু বিচিত্র ও বিস্ময়কর</a:t>
            </a:r>
            <a:endParaRPr lang="en-US" sz="2400" b="1" dirty="0">
              <a:solidFill>
                <a:schemeClr val="tx1"/>
              </a:solidFill>
              <a:latin typeface="NikoshBAN" panose="02000000000000000000" pitchFamily="2" charset="0"/>
              <a:cs typeface="NikoshBAN" panose="02000000000000000000" pitchFamily="2" charset="0"/>
            </a:endParaRPr>
          </a:p>
        </p:txBody>
      </p:sp>
      <p:sp>
        <p:nvSpPr>
          <p:cNvPr id="26" name="Rectangle 25">
            <a:extLst>
              <a:ext uri="{FF2B5EF4-FFF2-40B4-BE49-F238E27FC236}">
                <a16:creationId xmlns:a16="http://schemas.microsoft.com/office/drawing/2014/main" xmlns="" id="{93358CB6-BC59-4D53-9252-96EBEEAA54EB}"/>
              </a:ext>
            </a:extLst>
          </p:cNvPr>
          <p:cNvSpPr/>
          <p:nvPr/>
        </p:nvSpPr>
        <p:spPr>
          <a:xfrm>
            <a:off x="5272557" y="5048761"/>
            <a:ext cx="2482840" cy="1334816"/>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B050"/>
                </a:solidFill>
                <a:latin typeface="NikoshBAN" panose="02000000000000000000" pitchFamily="2" charset="0"/>
                <a:cs typeface="NikoshBAN" panose="02000000000000000000" pitchFamily="2" charset="0"/>
              </a:rPr>
              <a:t>মৃত্যু</a:t>
            </a:r>
          </a:p>
          <a:p>
            <a:pPr algn="ctr"/>
            <a:r>
              <a:rPr lang="bn-IN" sz="2400" b="1" dirty="0">
                <a:solidFill>
                  <a:schemeClr val="tx1"/>
                </a:solidFill>
                <a:latin typeface="NikoshBAN" panose="02000000000000000000" pitchFamily="2" charset="0"/>
                <a:cs typeface="NikoshBAN" panose="02000000000000000000" pitchFamily="2" charset="0"/>
              </a:rPr>
              <a:t>১৯৭৬ খ্রিষ্টাব্দের ২৯শে আগস্ট</a:t>
            </a:r>
            <a:endParaRPr lang="en-US" sz="2400" b="1" dirty="0">
              <a:solidFill>
                <a:schemeClr val="tx1"/>
              </a:solidFill>
              <a:latin typeface="NikoshBAN" panose="02000000000000000000" pitchFamily="2" charset="0"/>
              <a:cs typeface="NikoshBAN" panose="02000000000000000000" pitchFamily="2" charset="0"/>
            </a:endParaRPr>
          </a:p>
        </p:txBody>
      </p:sp>
      <p:sp>
        <p:nvSpPr>
          <p:cNvPr id="32" name="Rectangle 31">
            <a:extLst>
              <a:ext uri="{FF2B5EF4-FFF2-40B4-BE49-F238E27FC236}">
                <a16:creationId xmlns:a16="http://schemas.microsoft.com/office/drawing/2014/main" xmlns="" id="{6D27CD27-FA98-4D13-96FB-4F533EAE9078}"/>
              </a:ext>
            </a:extLst>
          </p:cNvPr>
          <p:cNvSpPr/>
          <p:nvPr/>
        </p:nvSpPr>
        <p:spPr>
          <a:xfrm>
            <a:off x="1175964" y="4404272"/>
            <a:ext cx="3575340" cy="1487556"/>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B050"/>
                </a:solidFill>
                <a:latin typeface="NikoshBAN" panose="02000000000000000000" pitchFamily="2" charset="0"/>
                <a:cs typeface="NikoshBAN" panose="02000000000000000000" pitchFamily="2" charset="0"/>
              </a:rPr>
              <a:t>রচনা</a:t>
            </a:r>
          </a:p>
          <a:p>
            <a:pPr algn="ctr"/>
            <a:r>
              <a:rPr lang="bn-IN" sz="2400" b="1" dirty="0">
                <a:solidFill>
                  <a:schemeClr val="tx1"/>
                </a:solidFill>
                <a:latin typeface="NikoshBAN" panose="02000000000000000000" pitchFamily="2" charset="0"/>
                <a:cs typeface="NikoshBAN" panose="02000000000000000000" pitchFamily="2" charset="0"/>
              </a:rPr>
              <a:t>কবিতা, উপন্যাস, নাটকসংগীত ইত্যাদি রচনা করেছেন</a:t>
            </a:r>
            <a:endParaRPr lang="en-US" sz="2400" b="1" dirty="0">
              <a:solidFill>
                <a:schemeClr val="tx1"/>
              </a:solidFill>
              <a:latin typeface="NikoshBAN" panose="02000000000000000000" pitchFamily="2" charset="0"/>
              <a:cs typeface="NikoshBAN" panose="02000000000000000000" pitchFamily="2" charset="0"/>
            </a:endParaRPr>
          </a:p>
        </p:txBody>
      </p:sp>
      <p:sp>
        <p:nvSpPr>
          <p:cNvPr id="33" name="Rectangle 32">
            <a:extLst>
              <a:ext uri="{FF2B5EF4-FFF2-40B4-BE49-F238E27FC236}">
                <a16:creationId xmlns:a16="http://schemas.microsoft.com/office/drawing/2014/main" xmlns="" id="{6DC5FAFD-9594-42F0-AE38-544B21EB67C8}"/>
              </a:ext>
            </a:extLst>
          </p:cNvPr>
          <p:cNvSpPr/>
          <p:nvPr/>
        </p:nvSpPr>
        <p:spPr>
          <a:xfrm>
            <a:off x="862541" y="903017"/>
            <a:ext cx="3830588" cy="1634346"/>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B050"/>
                </a:solidFill>
                <a:latin typeface="NikoshBAN" panose="02000000000000000000" pitchFamily="2" charset="0"/>
                <a:cs typeface="NikoshBAN" panose="02000000000000000000" pitchFamily="2" charset="0"/>
              </a:rPr>
              <a:t>বিদ্রোহী</a:t>
            </a:r>
          </a:p>
          <a:p>
            <a:pPr algn="ctr"/>
            <a:r>
              <a:rPr lang="bn-IN" sz="2400" b="1" dirty="0">
                <a:solidFill>
                  <a:schemeClr val="tx1"/>
                </a:solidFill>
                <a:latin typeface="NikoshBAN" panose="02000000000000000000" pitchFamily="2" charset="0"/>
                <a:cs typeface="NikoshBAN" panose="02000000000000000000" pitchFamily="2" charset="0"/>
              </a:rPr>
              <a:t>অন্যায়, শোষন ও নির্যাতনের বিরুদ্ধে লিখেছেন </a:t>
            </a:r>
          </a:p>
        </p:txBody>
      </p:sp>
      <p:sp>
        <p:nvSpPr>
          <p:cNvPr id="34" name="Rectangle 33">
            <a:extLst>
              <a:ext uri="{FF2B5EF4-FFF2-40B4-BE49-F238E27FC236}">
                <a16:creationId xmlns:a16="http://schemas.microsoft.com/office/drawing/2014/main" xmlns="" id="{488FFEB0-CC18-4C29-8578-B8B28FED3022}"/>
              </a:ext>
            </a:extLst>
          </p:cNvPr>
          <p:cNvSpPr/>
          <p:nvPr/>
        </p:nvSpPr>
        <p:spPr>
          <a:xfrm>
            <a:off x="862540" y="2728343"/>
            <a:ext cx="3626041" cy="1487556"/>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rgbClr val="00B050"/>
                </a:solidFill>
                <a:latin typeface="NikoshBAN" panose="02000000000000000000" pitchFamily="2" charset="0"/>
                <a:cs typeface="NikoshBAN" panose="02000000000000000000" pitchFamily="2" charset="0"/>
              </a:rPr>
              <a:t>ছোটবেলা</a:t>
            </a:r>
          </a:p>
          <a:p>
            <a:pPr algn="ctr"/>
            <a:r>
              <a:rPr lang="bn-IN" sz="2400" b="1" dirty="0">
                <a:solidFill>
                  <a:schemeClr val="tx1"/>
                </a:solidFill>
                <a:latin typeface="NikoshBAN" panose="02000000000000000000" pitchFamily="2" charset="0"/>
                <a:cs typeface="NikoshBAN" panose="02000000000000000000" pitchFamily="2" charset="0"/>
              </a:rPr>
              <a:t>লেটোর দলে গান করেছেন, রুটির দোকানে কাজ করেছেন</a:t>
            </a:r>
            <a:endParaRPr lang="en-US" sz="2400" b="1" dirty="0">
              <a:solidFill>
                <a:schemeClr val="tx1"/>
              </a:solidFill>
              <a:latin typeface="NikoshBAN" panose="02000000000000000000" pitchFamily="2" charset="0"/>
              <a:cs typeface="NikoshBAN" panose="02000000000000000000" pitchFamily="2" charset="0"/>
            </a:endParaRPr>
          </a:p>
        </p:txBody>
      </p:sp>
      <p:sp>
        <p:nvSpPr>
          <p:cNvPr id="35" name="Rectangle 34">
            <a:extLst>
              <a:ext uri="{FF2B5EF4-FFF2-40B4-BE49-F238E27FC236}">
                <a16:creationId xmlns:a16="http://schemas.microsoft.com/office/drawing/2014/main" xmlns="" id="{FF83EE27-2942-4019-AC6A-017602F109A5}"/>
              </a:ext>
            </a:extLst>
          </p:cNvPr>
          <p:cNvSpPr/>
          <p:nvPr/>
        </p:nvSpPr>
        <p:spPr>
          <a:xfrm>
            <a:off x="5054809" y="370127"/>
            <a:ext cx="2557670" cy="1399629"/>
          </a:xfrm>
          <a:prstGeom prst="rect">
            <a:avLst/>
          </a:prstGeom>
          <a:solidFill>
            <a:schemeClr val="bg2"/>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tx1"/>
                </a:solidFill>
                <a:latin typeface="NikoshBAN" panose="02000000000000000000" pitchFamily="2" charset="0"/>
                <a:cs typeface="NikoshBAN" panose="02000000000000000000" pitchFamily="2" charset="0"/>
              </a:rPr>
              <a:t>আমাদের রণসংগীত</a:t>
            </a:r>
          </a:p>
          <a:p>
            <a:pPr algn="ctr"/>
            <a:r>
              <a:rPr lang="bn-IN" sz="2400" b="1" dirty="0">
                <a:solidFill>
                  <a:schemeClr val="tx1"/>
                </a:solidFill>
                <a:latin typeface="NikoshBAN" panose="02000000000000000000" pitchFamily="2" charset="0"/>
                <a:cs typeface="NikoshBAN" panose="02000000000000000000" pitchFamily="2" charset="0"/>
              </a:rPr>
              <a:t>‘চল চল চল’</a:t>
            </a:r>
          </a:p>
          <a:p>
            <a:pPr algn="ctr"/>
            <a:endParaRPr lang="bn-IN" sz="2400" b="1" dirty="0">
              <a:solidFill>
                <a:schemeClr val="tx1"/>
              </a:solidFill>
              <a:latin typeface="NikoshBAN" panose="02000000000000000000" pitchFamily="2" charset="0"/>
              <a:cs typeface="NikoshBAN" panose="02000000000000000000" pitchFamily="2" charset="0"/>
            </a:endParaRPr>
          </a:p>
        </p:txBody>
      </p:sp>
      <p:sp>
        <p:nvSpPr>
          <p:cNvPr id="17" name="Arrow: Down 16">
            <a:extLst>
              <a:ext uri="{FF2B5EF4-FFF2-40B4-BE49-F238E27FC236}">
                <a16:creationId xmlns:a16="http://schemas.microsoft.com/office/drawing/2014/main" xmlns="" id="{14C2384B-5A48-4235-9CFE-9D837FE7E169}"/>
              </a:ext>
            </a:extLst>
          </p:cNvPr>
          <p:cNvSpPr/>
          <p:nvPr/>
        </p:nvSpPr>
        <p:spPr>
          <a:xfrm rot="10800000">
            <a:off x="6019826" y="1788873"/>
            <a:ext cx="463827" cy="522869"/>
          </a:xfrm>
          <a:prstGeom prst="downArrow">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xmlns="" id="{77F8F053-AE07-4B02-AE0A-C851F379C45F}"/>
              </a:ext>
            </a:extLst>
          </p:cNvPr>
          <p:cNvSpPr/>
          <p:nvPr/>
        </p:nvSpPr>
        <p:spPr>
          <a:xfrm rot="14071980">
            <a:off x="7198123" y="2165664"/>
            <a:ext cx="547953" cy="743399"/>
          </a:xfrm>
          <a:prstGeom prst="downArrow">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xmlns="" id="{A7A63BC0-D1D3-4F23-9B42-38270940811A}"/>
              </a:ext>
            </a:extLst>
          </p:cNvPr>
          <p:cNvSpPr/>
          <p:nvPr/>
        </p:nvSpPr>
        <p:spPr>
          <a:xfrm rot="16200000">
            <a:off x="7467799" y="3034943"/>
            <a:ext cx="579344" cy="718976"/>
          </a:xfrm>
          <a:prstGeom prst="downArrow">
            <a:avLst/>
          </a:prstGeom>
          <a:solidFill>
            <a:srgbClr val="00B05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Down 40">
            <a:extLst>
              <a:ext uri="{FF2B5EF4-FFF2-40B4-BE49-F238E27FC236}">
                <a16:creationId xmlns:a16="http://schemas.microsoft.com/office/drawing/2014/main" xmlns="" id="{EE558994-FEFC-42FA-BCB2-FE6B1ABF256A}"/>
              </a:ext>
            </a:extLst>
          </p:cNvPr>
          <p:cNvSpPr/>
          <p:nvPr/>
        </p:nvSpPr>
        <p:spPr>
          <a:xfrm rot="17945953">
            <a:off x="7287268" y="3833902"/>
            <a:ext cx="579344" cy="1050697"/>
          </a:xfrm>
          <a:prstGeom prst="downArrow">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Down 41">
            <a:extLst>
              <a:ext uri="{FF2B5EF4-FFF2-40B4-BE49-F238E27FC236}">
                <a16:creationId xmlns:a16="http://schemas.microsoft.com/office/drawing/2014/main" xmlns="" id="{FD139F69-0778-417C-AA58-194FDF15422B}"/>
              </a:ext>
            </a:extLst>
          </p:cNvPr>
          <p:cNvSpPr/>
          <p:nvPr/>
        </p:nvSpPr>
        <p:spPr>
          <a:xfrm>
            <a:off x="6143766" y="4506775"/>
            <a:ext cx="579344" cy="543953"/>
          </a:xfrm>
          <a:prstGeom prst="downArrow">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xmlns="" id="{F32ECED6-3F78-41FA-851F-C4BE94D2DEEA}"/>
              </a:ext>
            </a:extLst>
          </p:cNvPr>
          <p:cNvSpPr/>
          <p:nvPr/>
        </p:nvSpPr>
        <p:spPr>
          <a:xfrm rot="3287702">
            <a:off x="4831889" y="3876781"/>
            <a:ext cx="579344" cy="798077"/>
          </a:xfrm>
          <a:prstGeom prst="downArrow">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xmlns="" id="{8EC49211-D57D-452D-A01A-12B71B0B76A3}"/>
              </a:ext>
            </a:extLst>
          </p:cNvPr>
          <p:cNvSpPr/>
          <p:nvPr/>
        </p:nvSpPr>
        <p:spPr>
          <a:xfrm rot="4907987">
            <a:off x="4599520" y="3056214"/>
            <a:ext cx="579344" cy="718976"/>
          </a:xfrm>
          <a:prstGeom prst="downArrow">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xmlns="" id="{B981BA90-3026-4BFE-B18F-108DD3D943ED}"/>
              </a:ext>
            </a:extLst>
          </p:cNvPr>
          <p:cNvSpPr/>
          <p:nvPr/>
        </p:nvSpPr>
        <p:spPr>
          <a:xfrm rot="7333649">
            <a:off x="4777607" y="2094745"/>
            <a:ext cx="579344" cy="859652"/>
          </a:xfrm>
          <a:prstGeom prst="downArrow">
            <a:avLst/>
          </a:prstGeom>
          <a:solidFill>
            <a:srgbClr val="00B05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387095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47"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1000"/>
                                        <p:tgtEl>
                                          <p:spTgt spid="40"/>
                                        </p:tgtEl>
                                      </p:cBhvr>
                                    </p:animEffect>
                                    <p:anim calcmode="lin" valueType="num">
                                      <p:cBhvr>
                                        <p:cTn id="19" dur="1000" fill="hold"/>
                                        <p:tgtEl>
                                          <p:spTgt spid="40"/>
                                        </p:tgtEl>
                                        <p:attrNameLst>
                                          <p:attrName>ppt_x</p:attrName>
                                        </p:attrNameLst>
                                      </p:cBhvr>
                                      <p:tavLst>
                                        <p:tav tm="0">
                                          <p:val>
                                            <p:strVal val="#ppt_x"/>
                                          </p:val>
                                        </p:tav>
                                        <p:tav tm="100000">
                                          <p:val>
                                            <p:strVal val="#ppt_x"/>
                                          </p:val>
                                        </p:tav>
                                      </p:tavLst>
                                    </p:anim>
                                    <p:anim calcmode="lin" valueType="num">
                                      <p:cBhvr>
                                        <p:cTn id="20" dur="1000" fill="hold"/>
                                        <p:tgtEl>
                                          <p:spTgt spid="40"/>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50" presetClass="entr" presetSubtype="0" decel="100000"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strVal val="#ppt_w+.3"/>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Effect transition="in" filter="fade">
                                      <p:cBhvr>
                                        <p:cTn id="26" dur="1000"/>
                                        <p:tgtEl>
                                          <p:spTgt spid="20"/>
                                        </p:tgtEl>
                                      </p:cBhvr>
                                    </p:animEffect>
                                  </p:childTnLst>
                                </p:cTn>
                              </p:par>
                            </p:childTnLst>
                          </p:cTn>
                        </p:par>
                        <p:par>
                          <p:cTn id="27" fill="hold">
                            <p:stCondLst>
                              <p:cond delay="4500"/>
                            </p:stCondLst>
                            <p:childTnLst>
                              <p:par>
                                <p:cTn id="28" presetID="47"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1000"/>
                                        <p:tgtEl>
                                          <p:spTgt spid="41"/>
                                        </p:tgtEl>
                                      </p:cBhvr>
                                    </p:animEffect>
                                    <p:anim calcmode="lin" valueType="num">
                                      <p:cBhvr>
                                        <p:cTn id="31" dur="1000" fill="hold"/>
                                        <p:tgtEl>
                                          <p:spTgt spid="41"/>
                                        </p:tgtEl>
                                        <p:attrNameLst>
                                          <p:attrName>ppt_x</p:attrName>
                                        </p:attrNameLst>
                                      </p:cBhvr>
                                      <p:tavLst>
                                        <p:tav tm="0">
                                          <p:val>
                                            <p:strVal val="#ppt_x"/>
                                          </p:val>
                                        </p:tav>
                                        <p:tav tm="100000">
                                          <p:val>
                                            <p:strVal val="#ppt_x"/>
                                          </p:val>
                                        </p:tav>
                                      </p:tavLst>
                                    </p:anim>
                                    <p:anim calcmode="lin" valueType="num">
                                      <p:cBhvr>
                                        <p:cTn id="32" dur="1000" fill="hold"/>
                                        <p:tgtEl>
                                          <p:spTgt spid="41"/>
                                        </p:tgtEl>
                                        <p:attrNameLst>
                                          <p:attrName>ppt_y</p:attrName>
                                        </p:attrNameLst>
                                      </p:cBhvr>
                                      <p:tavLst>
                                        <p:tav tm="0">
                                          <p:val>
                                            <p:strVal val="#ppt_y-.1"/>
                                          </p:val>
                                        </p:tav>
                                        <p:tav tm="100000">
                                          <p:val>
                                            <p:strVal val="#ppt_y"/>
                                          </p:val>
                                        </p:tav>
                                      </p:tavLst>
                                    </p:anim>
                                  </p:childTnLst>
                                </p:cTn>
                              </p:par>
                            </p:childTnLst>
                          </p:cTn>
                        </p:par>
                        <p:par>
                          <p:cTn id="33" fill="hold">
                            <p:stCondLst>
                              <p:cond delay="5500"/>
                            </p:stCondLst>
                            <p:childTnLst>
                              <p:par>
                                <p:cTn id="34" presetID="23" presetClass="entr" presetSubtype="16"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fltVal val="0"/>
                                          </p:val>
                                        </p:tav>
                                        <p:tav tm="100000">
                                          <p:val>
                                            <p:strVal val="#ppt_h"/>
                                          </p:val>
                                        </p:tav>
                                      </p:tavLst>
                                    </p:anim>
                                  </p:childTnLst>
                                </p:cTn>
                              </p:par>
                            </p:childTnLst>
                          </p:cTn>
                        </p:par>
                        <p:par>
                          <p:cTn id="38" fill="hold">
                            <p:stCondLst>
                              <p:cond delay="6000"/>
                            </p:stCondLst>
                            <p:childTnLst>
                              <p:par>
                                <p:cTn id="39" presetID="47" presetClass="entr" presetSubtype="0"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fade">
                                      <p:cBhvr>
                                        <p:cTn id="41" dur="1000"/>
                                        <p:tgtEl>
                                          <p:spTgt spid="43"/>
                                        </p:tgtEl>
                                      </p:cBhvr>
                                    </p:animEffect>
                                    <p:anim calcmode="lin" valueType="num">
                                      <p:cBhvr>
                                        <p:cTn id="42" dur="1000" fill="hold"/>
                                        <p:tgtEl>
                                          <p:spTgt spid="43"/>
                                        </p:tgtEl>
                                        <p:attrNameLst>
                                          <p:attrName>ppt_x</p:attrName>
                                        </p:attrNameLst>
                                      </p:cBhvr>
                                      <p:tavLst>
                                        <p:tav tm="0">
                                          <p:val>
                                            <p:strVal val="#ppt_x"/>
                                          </p:val>
                                        </p:tav>
                                        <p:tav tm="100000">
                                          <p:val>
                                            <p:strVal val="#ppt_x"/>
                                          </p:val>
                                        </p:tav>
                                      </p:tavLst>
                                    </p:anim>
                                    <p:anim calcmode="lin" valueType="num">
                                      <p:cBhvr>
                                        <p:cTn id="43" dur="1000" fill="hold"/>
                                        <p:tgtEl>
                                          <p:spTgt spid="43"/>
                                        </p:tgtEl>
                                        <p:attrNameLst>
                                          <p:attrName>ppt_y</p:attrName>
                                        </p:attrNameLst>
                                      </p:cBhvr>
                                      <p:tavLst>
                                        <p:tav tm="0">
                                          <p:val>
                                            <p:strVal val="#ppt_y-.1"/>
                                          </p:val>
                                        </p:tav>
                                        <p:tav tm="100000">
                                          <p:val>
                                            <p:strVal val="#ppt_y"/>
                                          </p:val>
                                        </p:tav>
                                      </p:tavLst>
                                    </p:anim>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47" presetClass="entr" presetSubtype="0"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8500"/>
                            </p:stCondLst>
                            <p:childTnLst>
                              <p:par>
                                <p:cTn id="56" presetID="23" presetClass="entr" presetSubtype="16"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p:cTn id="58" dur="500" fill="hold"/>
                                        <p:tgtEl>
                                          <p:spTgt spid="34"/>
                                        </p:tgtEl>
                                        <p:attrNameLst>
                                          <p:attrName>ppt_w</p:attrName>
                                        </p:attrNameLst>
                                      </p:cBhvr>
                                      <p:tavLst>
                                        <p:tav tm="0">
                                          <p:val>
                                            <p:fltVal val="0"/>
                                          </p:val>
                                        </p:tav>
                                        <p:tav tm="100000">
                                          <p:val>
                                            <p:strVal val="#ppt_w"/>
                                          </p:val>
                                        </p:tav>
                                      </p:tavLst>
                                    </p:anim>
                                    <p:anim calcmode="lin" valueType="num">
                                      <p:cBhvr>
                                        <p:cTn id="59" dur="500" fill="hold"/>
                                        <p:tgtEl>
                                          <p:spTgt spid="34"/>
                                        </p:tgtEl>
                                        <p:attrNameLst>
                                          <p:attrName>ppt_h</p:attrName>
                                        </p:attrNameLst>
                                      </p:cBhvr>
                                      <p:tavLst>
                                        <p:tav tm="0">
                                          <p:val>
                                            <p:fltVal val="0"/>
                                          </p:val>
                                        </p:tav>
                                        <p:tav tm="100000">
                                          <p:val>
                                            <p:strVal val="#ppt_h"/>
                                          </p:val>
                                        </p:tav>
                                      </p:tavLst>
                                    </p:anim>
                                  </p:childTnLst>
                                </p:cTn>
                              </p:par>
                            </p:childTnLst>
                          </p:cTn>
                        </p:par>
                        <p:par>
                          <p:cTn id="60" fill="hold">
                            <p:stCondLst>
                              <p:cond delay="9000"/>
                            </p:stCondLst>
                            <p:childTnLst>
                              <p:par>
                                <p:cTn id="61" presetID="47"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000"/>
                                        <p:tgtEl>
                                          <p:spTgt spid="45"/>
                                        </p:tgtEl>
                                      </p:cBhvr>
                                    </p:animEffect>
                                    <p:anim calcmode="lin" valueType="num">
                                      <p:cBhvr>
                                        <p:cTn id="64" dur="1000" fill="hold"/>
                                        <p:tgtEl>
                                          <p:spTgt spid="45"/>
                                        </p:tgtEl>
                                        <p:attrNameLst>
                                          <p:attrName>ppt_x</p:attrName>
                                        </p:attrNameLst>
                                      </p:cBhvr>
                                      <p:tavLst>
                                        <p:tav tm="0">
                                          <p:val>
                                            <p:strVal val="#ppt_x"/>
                                          </p:val>
                                        </p:tav>
                                        <p:tav tm="100000">
                                          <p:val>
                                            <p:strVal val="#ppt_x"/>
                                          </p:val>
                                        </p:tav>
                                      </p:tavLst>
                                    </p:anim>
                                    <p:anim calcmode="lin" valueType="num">
                                      <p:cBhvr>
                                        <p:cTn id="65" dur="1000" fill="hold"/>
                                        <p:tgtEl>
                                          <p:spTgt spid="45"/>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53" presetClass="entr" presetSubtype="16"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500" fill="hold"/>
                                        <p:tgtEl>
                                          <p:spTgt spid="17"/>
                                        </p:tgtEl>
                                        <p:attrNameLst>
                                          <p:attrName>ppt_w</p:attrName>
                                        </p:attrNameLst>
                                      </p:cBhvr>
                                      <p:tavLst>
                                        <p:tav tm="0">
                                          <p:val>
                                            <p:fltVal val="0"/>
                                          </p:val>
                                        </p:tav>
                                        <p:tav tm="100000">
                                          <p:val>
                                            <p:strVal val="#ppt_w"/>
                                          </p:val>
                                        </p:tav>
                                      </p:tavLst>
                                    </p:anim>
                                    <p:anim calcmode="lin" valueType="num">
                                      <p:cBhvr>
                                        <p:cTn id="70" dur="500" fill="hold"/>
                                        <p:tgtEl>
                                          <p:spTgt spid="17"/>
                                        </p:tgtEl>
                                        <p:attrNameLst>
                                          <p:attrName>ppt_h</p:attrName>
                                        </p:attrNameLst>
                                      </p:cBhvr>
                                      <p:tavLst>
                                        <p:tav tm="0">
                                          <p:val>
                                            <p:fltVal val="0"/>
                                          </p:val>
                                        </p:tav>
                                        <p:tav tm="100000">
                                          <p:val>
                                            <p:strVal val="#ppt_h"/>
                                          </p:val>
                                        </p:tav>
                                      </p:tavLst>
                                    </p:anim>
                                    <p:animEffect transition="in" filter="fade">
                                      <p:cBhvr>
                                        <p:cTn id="71" dur="500"/>
                                        <p:tgtEl>
                                          <p:spTgt spid="17"/>
                                        </p:tgtEl>
                                      </p:cBhvr>
                                    </p:animEffect>
                                  </p:childTnLst>
                                </p:cTn>
                              </p:par>
                            </p:childTnLst>
                          </p:cTn>
                        </p:par>
                        <p:par>
                          <p:cTn id="72" fill="hold">
                            <p:stCondLst>
                              <p:cond delay="10500"/>
                            </p:stCondLst>
                            <p:childTnLst>
                              <p:par>
                                <p:cTn id="73" presetID="23" presetClass="entr" presetSubtype="16"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p:cTn id="75" dur="500" fill="hold"/>
                                        <p:tgtEl>
                                          <p:spTgt spid="33"/>
                                        </p:tgtEl>
                                        <p:attrNameLst>
                                          <p:attrName>ppt_w</p:attrName>
                                        </p:attrNameLst>
                                      </p:cBhvr>
                                      <p:tavLst>
                                        <p:tav tm="0">
                                          <p:val>
                                            <p:fltVal val="0"/>
                                          </p:val>
                                        </p:tav>
                                        <p:tav tm="100000">
                                          <p:val>
                                            <p:strVal val="#ppt_w"/>
                                          </p:val>
                                        </p:tav>
                                      </p:tavLst>
                                    </p:anim>
                                    <p:anim calcmode="lin" valueType="num">
                                      <p:cBhvr>
                                        <p:cTn id="76" dur="500" fill="hold"/>
                                        <p:tgtEl>
                                          <p:spTgt spid="33"/>
                                        </p:tgtEl>
                                        <p:attrNameLst>
                                          <p:attrName>ppt_h</p:attrName>
                                        </p:attrNameLst>
                                      </p:cBhvr>
                                      <p:tavLst>
                                        <p:tav tm="0">
                                          <p:val>
                                            <p:fltVal val="0"/>
                                          </p:val>
                                        </p:tav>
                                        <p:tav tm="100000">
                                          <p:val>
                                            <p:strVal val="#ppt_h"/>
                                          </p:val>
                                        </p:tav>
                                      </p:tavLst>
                                    </p:anim>
                                  </p:childTnLst>
                                </p:cTn>
                              </p:par>
                            </p:childTnLst>
                          </p:cTn>
                        </p:par>
                        <p:par>
                          <p:cTn id="77" fill="hold">
                            <p:stCondLst>
                              <p:cond delay="11000"/>
                            </p:stCondLst>
                            <p:childTnLst>
                              <p:par>
                                <p:cTn id="78" presetID="53" presetClass="entr" presetSubtype="16"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11500"/>
                            </p:stCondLst>
                            <p:childTnLst>
                              <p:par>
                                <p:cTn id="84" presetID="47"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23" presetClass="entr" presetSubtype="16"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500" fill="hold"/>
                                        <p:tgtEl>
                                          <p:spTgt spid="26"/>
                                        </p:tgtEl>
                                        <p:attrNameLst>
                                          <p:attrName>ppt_w</p:attrName>
                                        </p:attrNameLst>
                                      </p:cBhvr>
                                      <p:tavLst>
                                        <p:tav tm="0">
                                          <p:val>
                                            <p:fltVal val="0"/>
                                          </p:val>
                                        </p:tav>
                                        <p:tav tm="100000">
                                          <p:val>
                                            <p:strVal val="#ppt_w"/>
                                          </p:val>
                                        </p:tav>
                                      </p:tavLst>
                                    </p:anim>
                                    <p:anim calcmode="lin" valueType="num">
                                      <p:cBhvr>
                                        <p:cTn id="93" dur="500" fill="hold"/>
                                        <p:tgtEl>
                                          <p:spTgt spid="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2" grpId="0" animBg="1"/>
      <p:bldP spid="33" grpId="0" animBg="1"/>
      <p:bldP spid="34" grpId="0" animBg="1"/>
      <p:bldP spid="35" grpId="0" animBg="1"/>
      <p:bldP spid="17" grpId="0" animBg="1"/>
      <p:bldP spid="39" grpId="0" animBg="1"/>
      <p:bldP spid="40" grpId="0" animBg="1"/>
      <p:bldP spid="41" grpId="0" animBg="1"/>
      <p:bldP spid="42" grpId="0" animBg="1"/>
      <p:bldP spid="43" grpId="0" animBg="1"/>
      <p:bldP spid="44"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B5919BD-8058-4E0A-BA84-B66D8FC7D03E}"/>
              </a:ext>
            </a:extLst>
          </p:cNvPr>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4780772" y="1934818"/>
            <a:ext cx="2884231" cy="1948070"/>
          </a:xfrm>
          <a:prstGeom prst="ellipse">
            <a:avLst/>
          </a:prstGeom>
          <a:ln>
            <a:solidFill>
              <a:srgbClr val="E214BB"/>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22300" h="374650" prst="artDeco"/>
            <a:contourClr>
              <a:srgbClr val="FFFFFF"/>
            </a:contourClr>
          </a:sp3d>
        </p:spPr>
      </p:pic>
      <p:sp>
        <p:nvSpPr>
          <p:cNvPr id="3" name="Plaque 2">
            <a:extLst>
              <a:ext uri="{FF2B5EF4-FFF2-40B4-BE49-F238E27FC236}">
                <a16:creationId xmlns:a16="http://schemas.microsoft.com/office/drawing/2014/main" xmlns="" id="{BFDD58C5-B477-4646-AA9D-640D0FA4D0EA}"/>
              </a:ext>
            </a:extLst>
          </p:cNvPr>
          <p:cNvSpPr/>
          <p:nvPr/>
        </p:nvSpPr>
        <p:spPr>
          <a:xfrm>
            <a:off x="9448800" y="636105"/>
            <a:ext cx="2226366" cy="1139687"/>
          </a:xfrm>
          <a:prstGeom prst="plaque">
            <a:avLst/>
          </a:prstGeom>
          <a:solidFill>
            <a:schemeClr val="accent5">
              <a:lumMod val="20000"/>
              <a:lumOff val="80000"/>
            </a:schemeClr>
          </a:solidFill>
          <a:ln w="57150">
            <a:solidFill>
              <a:srgbClr val="E21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tx1"/>
                </a:solidFill>
                <a:latin typeface="NikoshBAN" panose="02000000000000000000" pitchFamily="2" charset="0"/>
                <a:cs typeface="NikoshBAN" panose="02000000000000000000" pitchFamily="2" charset="0"/>
              </a:rPr>
              <a:t>সময় : ৫ মিনিট</a:t>
            </a:r>
            <a:endParaRPr lang="en-US" sz="24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xmlns="" id="{030842C7-CB68-4330-935B-ED906776605C}"/>
              </a:ext>
            </a:extLst>
          </p:cNvPr>
          <p:cNvSpPr/>
          <p:nvPr/>
        </p:nvSpPr>
        <p:spPr>
          <a:xfrm>
            <a:off x="4274817" y="437322"/>
            <a:ext cx="3896139" cy="1338470"/>
          </a:xfrm>
          <a:prstGeom prst="rect">
            <a:avLst/>
          </a:prstGeom>
          <a:solidFill>
            <a:schemeClr val="accent5">
              <a:lumMod val="20000"/>
              <a:lumOff val="80000"/>
            </a:schemeClr>
          </a:solidFill>
          <a:ln w="76200">
            <a:solidFill>
              <a:srgbClr val="A81697"/>
            </a:solidFill>
          </a:ln>
          <a:scene3d>
            <a:camera prst="orthographicFront"/>
            <a:lightRig rig="threePt" dir="t"/>
          </a:scene3d>
          <a:sp3d>
            <a:bevelT w="736600" h="4889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একক কাজ</a:t>
            </a:r>
            <a:endParaRPr lang="en-US" sz="4000" b="1" dirty="0">
              <a:solidFill>
                <a:schemeClr val="tx1"/>
              </a:solidFill>
              <a:latin typeface="NikoshBAN" panose="02000000000000000000" pitchFamily="2" charset="0"/>
              <a:cs typeface="NikoshBAN" panose="02000000000000000000" pitchFamily="2" charset="0"/>
            </a:endParaRPr>
          </a:p>
        </p:txBody>
      </p:sp>
      <p:sp>
        <p:nvSpPr>
          <p:cNvPr id="5" name="Plaque 4">
            <a:extLst>
              <a:ext uri="{FF2B5EF4-FFF2-40B4-BE49-F238E27FC236}">
                <a16:creationId xmlns:a16="http://schemas.microsoft.com/office/drawing/2014/main" xmlns="" id="{52D40743-546C-4091-9CD5-BD5A0814D73C}"/>
              </a:ext>
            </a:extLst>
          </p:cNvPr>
          <p:cNvSpPr/>
          <p:nvPr/>
        </p:nvSpPr>
        <p:spPr>
          <a:xfrm>
            <a:off x="768626" y="4273825"/>
            <a:ext cx="10906540" cy="1948070"/>
          </a:xfrm>
          <a:prstGeom prst="plaque">
            <a:avLst/>
          </a:prstGeom>
          <a:solidFill>
            <a:schemeClr val="accent5">
              <a:lumMod val="20000"/>
              <a:lumOff val="80000"/>
            </a:schemeClr>
          </a:solidFill>
          <a:ln w="57150">
            <a:solidFill>
              <a:srgbClr val="E21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Wingdings" panose="05000000000000000000" pitchFamily="2" charset="2"/>
              <a:buChar char="v"/>
            </a:pPr>
            <a:r>
              <a:rPr lang="bn-IN" sz="3600" b="1" dirty="0">
                <a:solidFill>
                  <a:schemeClr val="tx1"/>
                </a:solidFill>
                <a:latin typeface="NikoshBAN" panose="02000000000000000000" pitchFamily="2" charset="0"/>
                <a:cs typeface="NikoshBAN" panose="02000000000000000000" pitchFamily="2" charset="0"/>
              </a:rPr>
              <a:t> কবি “কাজী নজরুল ইসলামের” জন্ম , মৃত্যু এবং তাঁকে বিদ্রোহী কবি বলা হয় কেন ? খাতায় লিখ । </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225732575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par>
                          <p:cTn id="8" fill="hold">
                            <p:stCondLst>
                              <p:cond delay="60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674E156-CA94-4E28-A244-329CC1F58265}"/>
              </a:ext>
            </a:extLst>
          </p:cNvPr>
          <p:cNvSpPr/>
          <p:nvPr/>
        </p:nvSpPr>
        <p:spPr>
          <a:xfrm>
            <a:off x="4147931" y="384313"/>
            <a:ext cx="4532244" cy="1074923"/>
          </a:xfrm>
          <a:prstGeom prst="rect">
            <a:avLst/>
          </a:prstGeom>
          <a:solidFill>
            <a:schemeClr val="accent5">
              <a:lumMod val="20000"/>
              <a:lumOff val="80000"/>
            </a:schemeClr>
          </a:solidFill>
          <a:ln w="57150">
            <a:solidFill>
              <a:srgbClr val="A816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নতুন শব্দ ও শব্দের অর্থ</a:t>
            </a:r>
            <a:endParaRPr lang="en-US" sz="3600" b="1"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7BB08D9A-895F-4E67-B059-B8133E183728}"/>
              </a:ext>
            </a:extLst>
          </p:cNvPr>
          <p:cNvSpPr/>
          <p:nvPr/>
        </p:nvSpPr>
        <p:spPr>
          <a:xfrm>
            <a:off x="1172818" y="1708082"/>
            <a:ext cx="3308074" cy="1336603"/>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ঝিঙে ফুল</a:t>
            </a:r>
            <a:endParaRPr lang="en-US" sz="3600" b="1" dirty="0">
              <a:solidFill>
                <a:schemeClr val="tx1"/>
              </a:solidFill>
              <a:latin typeface="NikoshBAN" panose="02000000000000000000" pitchFamily="2" charset="0"/>
              <a:cs typeface="NikoshBAN" panose="02000000000000000000" pitchFamily="2" charset="0"/>
            </a:endParaRPr>
          </a:p>
        </p:txBody>
      </p:sp>
      <p:pic>
        <p:nvPicPr>
          <p:cNvPr id="3074" name="Picture 2" descr="সম্পর্কিত ছবি">
            <a:extLst>
              <a:ext uri="{FF2B5EF4-FFF2-40B4-BE49-F238E27FC236}">
                <a16:creationId xmlns:a16="http://schemas.microsoft.com/office/drawing/2014/main" xmlns="" id="{0F1CE41D-3235-495E-BE05-88153B9FB18C}"/>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570885" y="1574424"/>
            <a:ext cx="1744315" cy="1470261"/>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sp>
        <p:nvSpPr>
          <p:cNvPr id="5" name="Rectangle 4">
            <a:extLst>
              <a:ext uri="{FF2B5EF4-FFF2-40B4-BE49-F238E27FC236}">
                <a16:creationId xmlns:a16="http://schemas.microsoft.com/office/drawing/2014/main" xmlns="" id="{23D2FE4C-57AF-41C9-9219-C9F97FFACFB8}"/>
              </a:ext>
            </a:extLst>
          </p:cNvPr>
          <p:cNvSpPr/>
          <p:nvPr/>
        </p:nvSpPr>
        <p:spPr>
          <a:xfrm>
            <a:off x="8347214" y="1660250"/>
            <a:ext cx="2857500" cy="1281733"/>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ঝিঙে সবজির ফুল</a:t>
            </a:r>
            <a:endParaRPr lang="en-US" sz="36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35595D5C-399A-4CD0-86E0-52C5F314B158}"/>
              </a:ext>
            </a:extLst>
          </p:cNvPr>
          <p:cNvSpPr/>
          <p:nvPr/>
        </p:nvSpPr>
        <p:spPr>
          <a:xfrm>
            <a:off x="1172818" y="3429000"/>
            <a:ext cx="3308073" cy="1331430"/>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ফিরোজিয়া</a:t>
            </a:r>
            <a:endParaRPr lang="en-US" sz="3600" b="1" dirty="0">
              <a:solidFill>
                <a:schemeClr val="tx1"/>
              </a:solidFill>
              <a:latin typeface="NikoshBAN" panose="02000000000000000000" pitchFamily="2" charset="0"/>
              <a:cs typeface="NikoshBAN" panose="02000000000000000000" pitchFamily="2" charset="0"/>
            </a:endParaRPr>
          </a:p>
        </p:txBody>
      </p:sp>
      <p:pic>
        <p:nvPicPr>
          <p:cNvPr id="7" name="Picture 6">
            <a:extLst>
              <a:ext uri="{FF2B5EF4-FFF2-40B4-BE49-F238E27FC236}">
                <a16:creationId xmlns:a16="http://schemas.microsoft.com/office/drawing/2014/main" xmlns="" id="{B8210694-65B2-486B-877F-83F72428EC5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570885" y="3204828"/>
            <a:ext cx="1744316" cy="1584717"/>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a:extLst>
              <a:ext uri="{FF2B5EF4-FFF2-40B4-BE49-F238E27FC236}">
                <a16:creationId xmlns:a16="http://schemas.microsoft.com/office/drawing/2014/main" xmlns="" id="{7F313BE4-5BE4-4361-8190-998566B9E7AF}"/>
              </a:ext>
            </a:extLst>
          </p:cNvPr>
          <p:cNvSpPr/>
          <p:nvPr/>
        </p:nvSpPr>
        <p:spPr>
          <a:xfrm>
            <a:off x="8347214" y="3368281"/>
            <a:ext cx="3308073" cy="1331430"/>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ফিরোজা রঙের</a:t>
            </a:r>
            <a:endParaRPr lang="en-US" sz="3600" b="1" dirty="0">
              <a:solidFill>
                <a:schemeClr val="tx1"/>
              </a:solidFill>
              <a:latin typeface="NikoshBAN" panose="02000000000000000000" pitchFamily="2" charset="0"/>
              <a:cs typeface="NikoshBAN" panose="02000000000000000000" pitchFamily="2" charset="0"/>
            </a:endParaRPr>
          </a:p>
        </p:txBody>
      </p:sp>
      <p:sp>
        <p:nvSpPr>
          <p:cNvPr id="10" name="Rectangle 9">
            <a:extLst>
              <a:ext uri="{FF2B5EF4-FFF2-40B4-BE49-F238E27FC236}">
                <a16:creationId xmlns:a16="http://schemas.microsoft.com/office/drawing/2014/main" xmlns="" id="{492C706E-3A9F-44C2-AA26-6332AE2AD757}"/>
              </a:ext>
            </a:extLst>
          </p:cNvPr>
          <p:cNvSpPr/>
          <p:nvPr/>
        </p:nvSpPr>
        <p:spPr>
          <a:xfrm>
            <a:off x="1172817" y="5045972"/>
            <a:ext cx="3308073" cy="1331430"/>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গুল্মে পর্ণে</a:t>
            </a:r>
            <a:endParaRPr lang="en-US" sz="3600" b="1" dirty="0">
              <a:solidFill>
                <a:schemeClr val="tx1"/>
              </a:solidFill>
              <a:latin typeface="NikoshBAN" panose="02000000000000000000" pitchFamily="2" charset="0"/>
              <a:cs typeface="NikoshBAN" panose="02000000000000000000" pitchFamily="2" charset="0"/>
            </a:endParaRPr>
          </a:p>
        </p:txBody>
      </p:sp>
      <p:sp>
        <p:nvSpPr>
          <p:cNvPr id="11" name="Rectangle 10">
            <a:extLst>
              <a:ext uri="{FF2B5EF4-FFF2-40B4-BE49-F238E27FC236}">
                <a16:creationId xmlns:a16="http://schemas.microsoft.com/office/drawing/2014/main" xmlns="" id="{B795449A-A02E-4D57-BA6E-C43E09479DB2}"/>
              </a:ext>
            </a:extLst>
          </p:cNvPr>
          <p:cNvSpPr/>
          <p:nvPr/>
        </p:nvSpPr>
        <p:spPr>
          <a:xfrm>
            <a:off x="8347215" y="4948557"/>
            <a:ext cx="3308073" cy="1331430"/>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ঝোপঝাড়ে ও পত্রপল্লবে</a:t>
            </a:r>
            <a:endParaRPr lang="en-US" sz="3600" b="1" dirty="0">
              <a:solidFill>
                <a:schemeClr val="tx1"/>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xmlns="" id="{19928E26-D218-4C29-8147-59352838B62C}"/>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625545" y="4949688"/>
            <a:ext cx="1767099" cy="1523999"/>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29881989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3" presetClass="entr" presetSubtype="16"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p:cTn id="13" dur="500" fill="hold"/>
                                        <p:tgtEl>
                                          <p:spTgt spid="3074"/>
                                        </p:tgtEl>
                                        <p:attrNameLst>
                                          <p:attrName>ppt_w</p:attrName>
                                        </p:attrNameLst>
                                      </p:cBhvr>
                                      <p:tavLst>
                                        <p:tav tm="0">
                                          <p:val>
                                            <p:fltVal val="0"/>
                                          </p:val>
                                        </p:tav>
                                        <p:tav tm="100000">
                                          <p:val>
                                            <p:strVal val="#ppt_w"/>
                                          </p:val>
                                        </p:tav>
                                      </p:tavLst>
                                    </p:anim>
                                    <p:anim calcmode="lin" valueType="num">
                                      <p:cBhvr>
                                        <p:cTn id="14" dur="500" fill="hold"/>
                                        <p:tgtEl>
                                          <p:spTgt spid="3074"/>
                                        </p:tgtEl>
                                        <p:attrNameLst>
                                          <p:attrName>ppt_h</p:attrName>
                                        </p:attrNameLst>
                                      </p:cBhvr>
                                      <p:tavLst>
                                        <p:tav tm="0">
                                          <p:val>
                                            <p:fltVal val="0"/>
                                          </p:val>
                                        </p:tav>
                                        <p:tav tm="100000">
                                          <p:val>
                                            <p:strVal val="#ppt_h"/>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9"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1"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5000"/>
                            </p:stCondLst>
                            <p:childTnLst>
                              <p:par>
                                <p:cTn id="44" presetID="50" presetClass="entr" presetSubtype="0" decel="10000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strVal val="#ppt_w+.3"/>
                                          </p:val>
                                        </p:tav>
                                        <p:tav tm="100000">
                                          <p:val>
                                            <p:strVal val="#ppt_w"/>
                                          </p:val>
                                        </p:tav>
                                      </p:tavLst>
                                    </p:anim>
                                    <p:anim calcmode="lin" valueType="num">
                                      <p:cBhvr>
                                        <p:cTn id="47" dur="1000" fill="hold"/>
                                        <p:tgtEl>
                                          <p:spTgt spid="12"/>
                                        </p:tgtEl>
                                        <p:attrNameLst>
                                          <p:attrName>ppt_h</p:attrName>
                                        </p:attrNameLst>
                                      </p:cBhvr>
                                      <p:tavLst>
                                        <p:tav tm="0">
                                          <p:val>
                                            <p:strVal val="#ppt_h"/>
                                          </p:val>
                                        </p:tav>
                                        <p:tav tm="100000">
                                          <p:val>
                                            <p:strVal val="#ppt_h"/>
                                          </p:val>
                                        </p:tav>
                                      </p:tavLst>
                                    </p:anim>
                                    <p:animEffect transition="in" filter="fade">
                                      <p:cBhvr>
                                        <p:cTn id="48" dur="1000"/>
                                        <p:tgtEl>
                                          <p:spTgt spid="12"/>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1000"/>
                                        <p:tgtEl>
                                          <p:spTgt spid="11"/>
                                        </p:tgtEl>
                                      </p:cBhvr>
                                    </p:animEffect>
                                    <p:anim calcmode="lin" valueType="num">
                                      <p:cBhvr>
                                        <p:cTn id="53" dur="1000" fill="hold"/>
                                        <p:tgtEl>
                                          <p:spTgt spid="11"/>
                                        </p:tgtEl>
                                        <p:attrNameLst>
                                          <p:attrName>ppt_x</p:attrName>
                                        </p:attrNameLst>
                                      </p:cBhvr>
                                      <p:tavLst>
                                        <p:tav tm="0">
                                          <p:val>
                                            <p:strVal val="#ppt_x"/>
                                          </p:val>
                                        </p:tav>
                                        <p:tav tm="100000">
                                          <p:val>
                                            <p:strVal val="#ppt_x"/>
                                          </p:val>
                                        </p:tav>
                                      </p:tavLst>
                                    </p:anim>
                                    <p:anim calcmode="lin" valueType="num">
                                      <p:cBhvr>
                                        <p:cTn id="5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9" grpId="0"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9204D6-2DDD-4351-BA95-498B5CD0AD87}"/>
              </a:ext>
            </a:extLst>
          </p:cNvPr>
          <p:cNvSpPr/>
          <p:nvPr/>
        </p:nvSpPr>
        <p:spPr>
          <a:xfrm>
            <a:off x="1879190" y="604706"/>
            <a:ext cx="2362759" cy="883477"/>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সাঁঝে</a:t>
            </a:r>
            <a:endParaRPr lang="en-US" sz="3600" b="1" dirty="0">
              <a:solidFill>
                <a:schemeClr val="tx1"/>
              </a:solidFill>
              <a:latin typeface="NikoshBAN" panose="02000000000000000000" pitchFamily="2" charset="0"/>
              <a:cs typeface="NikoshBAN" panose="02000000000000000000" pitchFamily="2" charset="0"/>
            </a:endParaRPr>
          </a:p>
        </p:txBody>
      </p:sp>
      <p:sp>
        <p:nvSpPr>
          <p:cNvPr id="3" name="Rectangle 2">
            <a:extLst>
              <a:ext uri="{FF2B5EF4-FFF2-40B4-BE49-F238E27FC236}">
                <a16:creationId xmlns:a16="http://schemas.microsoft.com/office/drawing/2014/main" xmlns="" id="{1994FD63-D72C-479C-8E58-686E94B3F6ED}"/>
              </a:ext>
            </a:extLst>
          </p:cNvPr>
          <p:cNvSpPr/>
          <p:nvPr/>
        </p:nvSpPr>
        <p:spPr>
          <a:xfrm>
            <a:off x="1879190" y="1950105"/>
            <a:ext cx="2362759" cy="883477"/>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পউষের</a:t>
            </a:r>
            <a:endParaRPr lang="en-US" sz="3600" b="1" dirty="0">
              <a:solidFill>
                <a:schemeClr val="tx1"/>
              </a:solidFill>
              <a:latin typeface="NikoshBAN" panose="02000000000000000000" pitchFamily="2" charset="0"/>
              <a:cs typeface="NikoshBAN" panose="02000000000000000000" pitchFamily="2" charset="0"/>
            </a:endParaRPr>
          </a:p>
        </p:txBody>
      </p:sp>
      <p:sp>
        <p:nvSpPr>
          <p:cNvPr id="4" name="Rectangle 3">
            <a:extLst>
              <a:ext uri="{FF2B5EF4-FFF2-40B4-BE49-F238E27FC236}">
                <a16:creationId xmlns:a16="http://schemas.microsoft.com/office/drawing/2014/main" xmlns="" id="{FCC552C1-6907-444E-94DD-E8F02B6AFB53}"/>
              </a:ext>
            </a:extLst>
          </p:cNvPr>
          <p:cNvSpPr/>
          <p:nvPr/>
        </p:nvSpPr>
        <p:spPr>
          <a:xfrm>
            <a:off x="7985058" y="5088168"/>
            <a:ext cx="2472255" cy="1130457"/>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মাচা</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xmlns="" id="{4355187A-20A6-42CA-93A2-03FDBC818F78}"/>
              </a:ext>
            </a:extLst>
          </p:cNvPr>
          <p:cNvSpPr/>
          <p:nvPr/>
        </p:nvSpPr>
        <p:spPr>
          <a:xfrm>
            <a:off x="8008913" y="3465105"/>
            <a:ext cx="2448400" cy="1130456"/>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জাফরান রংয়ের</a:t>
            </a:r>
            <a:endParaRPr lang="en-US" sz="3600" b="1" dirty="0">
              <a:solidFill>
                <a:schemeClr val="tx1"/>
              </a:solidFill>
              <a:latin typeface="NikoshBAN" panose="02000000000000000000" pitchFamily="2" charset="0"/>
              <a:cs typeface="NikoshBAN" panose="02000000000000000000" pitchFamily="2" charset="0"/>
            </a:endParaRPr>
          </a:p>
        </p:txBody>
      </p:sp>
      <p:sp>
        <p:nvSpPr>
          <p:cNvPr id="6" name="Rectangle 5">
            <a:extLst>
              <a:ext uri="{FF2B5EF4-FFF2-40B4-BE49-F238E27FC236}">
                <a16:creationId xmlns:a16="http://schemas.microsoft.com/office/drawing/2014/main" xmlns="" id="{CCA0ED50-B97B-486E-BEBF-19146BCBD953}"/>
              </a:ext>
            </a:extLst>
          </p:cNvPr>
          <p:cNvSpPr/>
          <p:nvPr/>
        </p:nvSpPr>
        <p:spPr>
          <a:xfrm>
            <a:off x="8008913" y="2057937"/>
            <a:ext cx="2425147" cy="914561"/>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পৌষ মাসের</a:t>
            </a:r>
            <a:endParaRPr lang="en-US" sz="3600" b="1" dirty="0">
              <a:solidFill>
                <a:schemeClr val="tx1"/>
              </a:solidFill>
              <a:latin typeface="NikoshBAN" panose="02000000000000000000" pitchFamily="2" charset="0"/>
              <a:cs typeface="NikoshBAN" panose="02000000000000000000" pitchFamily="2" charset="0"/>
            </a:endParaRPr>
          </a:p>
        </p:txBody>
      </p:sp>
      <p:sp>
        <p:nvSpPr>
          <p:cNvPr id="7" name="Rectangle 6">
            <a:extLst>
              <a:ext uri="{FF2B5EF4-FFF2-40B4-BE49-F238E27FC236}">
                <a16:creationId xmlns:a16="http://schemas.microsoft.com/office/drawing/2014/main" xmlns="" id="{5DB3407D-5DE3-4D0B-9063-5BBB1518E82E}"/>
              </a:ext>
            </a:extLst>
          </p:cNvPr>
          <p:cNvSpPr/>
          <p:nvPr/>
        </p:nvSpPr>
        <p:spPr>
          <a:xfrm>
            <a:off x="7985057" y="573622"/>
            <a:ext cx="2425147" cy="914561"/>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সন্ধ্যায়</a:t>
            </a:r>
            <a:endParaRPr lang="en-US" sz="3600" b="1" dirty="0">
              <a:solidFill>
                <a:schemeClr val="tx1"/>
              </a:solidFill>
              <a:latin typeface="NikoshBAN" panose="02000000000000000000" pitchFamily="2" charset="0"/>
              <a:cs typeface="NikoshBAN" panose="02000000000000000000" pitchFamily="2" charset="0"/>
            </a:endParaRPr>
          </a:p>
        </p:txBody>
      </p:sp>
      <p:sp>
        <p:nvSpPr>
          <p:cNvPr id="8" name="Rectangle 7">
            <a:extLst>
              <a:ext uri="{FF2B5EF4-FFF2-40B4-BE49-F238E27FC236}">
                <a16:creationId xmlns:a16="http://schemas.microsoft.com/office/drawing/2014/main" xmlns="" id="{7CB1568A-1D30-465B-9538-AE31530963CF}"/>
              </a:ext>
            </a:extLst>
          </p:cNvPr>
          <p:cNvSpPr/>
          <p:nvPr/>
        </p:nvSpPr>
        <p:spPr>
          <a:xfrm>
            <a:off x="1879189" y="3362031"/>
            <a:ext cx="2362759" cy="1054182"/>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জাফরানি</a:t>
            </a:r>
            <a:endParaRPr lang="en-US" sz="3600" b="1" dirty="0">
              <a:solidFill>
                <a:schemeClr val="tx1"/>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xmlns="" id="{9E8351AB-0FE5-4493-9571-BA82CD1085CC}"/>
              </a:ext>
            </a:extLst>
          </p:cNvPr>
          <p:cNvSpPr/>
          <p:nvPr/>
        </p:nvSpPr>
        <p:spPr>
          <a:xfrm>
            <a:off x="1879189" y="4944662"/>
            <a:ext cx="2362759" cy="1054183"/>
          </a:xfrm>
          <a:prstGeom prst="rect">
            <a:avLst/>
          </a:prstGeom>
          <a:solidFill>
            <a:schemeClr val="accent5">
              <a:lumMod val="20000"/>
              <a:lumOff val="8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a:solidFill>
                  <a:schemeClr val="tx1"/>
                </a:solidFill>
                <a:latin typeface="NikoshBAN" panose="02000000000000000000" pitchFamily="2" charset="0"/>
                <a:cs typeface="NikoshBAN" panose="02000000000000000000" pitchFamily="2" charset="0"/>
              </a:rPr>
              <a:t>মাচান</a:t>
            </a:r>
            <a:endParaRPr lang="en-US" sz="3600" b="1" dirty="0">
              <a:solidFill>
                <a:schemeClr val="tx1"/>
              </a:solidFill>
              <a:latin typeface="NikoshBAN" panose="02000000000000000000" pitchFamily="2" charset="0"/>
              <a:cs typeface="NikoshBAN" panose="02000000000000000000" pitchFamily="2" charset="0"/>
            </a:endParaRPr>
          </a:p>
        </p:txBody>
      </p:sp>
      <p:pic>
        <p:nvPicPr>
          <p:cNvPr id="1026" name="Picture 2" descr="সন্ধা এর ছবির ফলাফল">
            <a:extLst>
              <a:ext uri="{FF2B5EF4-FFF2-40B4-BE49-F238E27FC236}">
                <a16:creationId xmlns:a16="http://schemas.microsoft.com/office/drawing/2014/main" xmlns="" id="{2CE75D84-2F73-44E7-9B1B-104D3E3B227D}"/>
              </a:ext>
            </a:extLst>
          </p:cNvPr>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5274363" y="353307"/>
            <a:ext cx="1982879" cy="143062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028" name="Picture 4" descr="পৌষ মাস এর ছবির ফলাফল">
            <a:extLst>
              <a:ext uri="{FF2B5EF4-FFF2-40B4-BE49-F238E27FC236}">
                <a16:creationId xmlns:a16="http://schemas.microsoft.com/office/drawing/2014/main" xmlns="" id="{40AC53BF-AAD1-492D-AC58-3D47DC6AFA9B}"/>
              </a:ext>
            </a:extLst>
          </p:cNvPr>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347249" y="1903323"/>
            <a:ext cx="2041931" cy="13366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rgbClr val="FFFFFF"/>
                </a:solidFill>
              </a14:hiddenFill>
            </a:ext>
          </a:extLst>
        </p:spPr>
      </p:pic>
      <p:pic>
        <p:nvPicPr>
          <p:cNvPr id="11" name="Picture 10">
            <a:extLst>
              <a:ext uri="{FF2B5EF4-FFF2-40B4-BE49-F238E27FC236}">
                <a16:creationId xmlns:a16="http://schemas.microsoft.com/office/drawing/2014/main" xmlns="" id="{2C9147AA-2A0E-423B-A137-D8904E132B22}"/>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274365" y="3362031"/>
            <a:ext cx="2041931" cy="13366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a:extLst>
              <a:ext uri="{FF2B5EF4-FFF2-40B4-BE49-F238E27FC236}">
                <a16:creationId xmlns:a16="http://schemas.microsoft.com/office/drawing/2014/main" xmlns="" id="{0D370907-4610-4D04-B5E5-66CEC5787757}"/>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5274363" y="4845780"/>
            <a:ext cx="2187705" cy="1615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xmlns="" val="361318959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1028"/>
                                        </p:tgtEl>
                                        <p:attrNameLst>
                                          <p:attrName>style.visibility</p:attrName>
                                        </p:attrNameLst>
                                      </p:cBhvr>
                                      <p:to>
                                        <p:strVal val="visible"/>
                                      </p:to>
                                    </p:set>
                                    <p:animEffect transition="in" filter="fade">
                                      <p:cBhvr>
                                        <p:cTn id="24" dur="1000"/>
                                        <p:tgtEl>
                                          <p:spTgt spid="1028"/>
                                        </p:tgtEl>
                                      </p:cBhvr>
                                    </p:animEffect>
                                    <p:anim calcmode="lin" valueType="num">
                                      <p:cBhvr>
                                        <p:cTn id="25" dur="1000" fill="hold"/>
                                        <p:tgtEl>
                                          <p:spTgt spid="1028"/>
                                        </p:tgtEl>
                                        <p:attrNameLst>
                                          <p:attrName>ppt_x</p:attrName>
                                        </p:attrNameLst>
                                      </p:cBhvr>
                                      <p:tavLst>
                                        <p:tav tm="0">
                                          <p:val>
                                            <p:strVal val="#ppt_x"/>
                                          </p:val>
                                        </p:tav>
                                        <p:tav tm="100000">
                                          <p:val>
                                            <p:strVal val="#ppt_x"/>
                                          </p:val>
                                        </p:tav>
                                      </p:tavLst>
                                    </p:anim>
                                    <p:anim calcmode="lin" valueType="num">
                                      <p:cBhvr>
                                        <p:cTn id="26" dur="1000" fill="hold"/>
                                        <p:tgtEl>
                                          <p:spTgt spid="10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9" presetClass="entr" presetSubtype="0" decel="10000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 calcmode="lin" valueType="num">
                                      <p:cBhvr>
                                        <p:cTn id="38" dur="500" fill="hold"/>
                                        <p:tgtEl>
                                          <p:spTgt spid="8"/>
                                        </p:tgtEl>
                                        <p:attrNameLst>
                                          <p:attrName>style.rotation</p:attrName>
                                        </p:attrNameLst>
                                      </p:cBhvr>
                                      <p:tavLst>
                                        <p:tav tm="0">
                                          <p:val>
                                            <p:fltVal val="360"/>
                                          </p:val>
                                        </p:tav>
                                        <p:tav tm="100000">
                                          <p:val>
                                            <p:fltVal val="0"/>
                                          </p:val>
                                        </p:tav>
                                      </p:tavLst>
                                    </p:anim>
                                    <p:animEffect transition="in" filter="fade">
                                      <p:cBhvr>
                                        <p:cTn id="39" dur="500"/>
                                        <p:tgtEl>
                                          <p:spTgt spid="8"/>
                                        </p:tgtEl>
                                      </p:cBhvr>
                                    </p:animEffect>
                                  </p:childTnLst>
                                </p:cTn>
                              </p:par>
                            </p:childTnLst>
                          </p:cTn>
                        </p:par>
                        <p:par>
                          <p:cTn id="40" fill="hold">
                            <p:stCondLst>
                              <p:cond delay="4500"/>
                            </p:stCondLst>
                            <p:childTnLst>
                              <p:par>
                                <p:cTn id="41" presetID="3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fltVal val="0"/>
                                          </p:val>
                                        </p:tav>
                                        <p:tav tm="100000">
                                          <p:val>
                                            <p:strVal val="#ppt_w"/>
                                          </p:val>
                                        </p:tav>
                                      </p:tavLst>
                                    </p:anim>
                                    <p:anim calcmode="lin" valueType="num">
                                      <p:cBhvr>
                                        <p:cTn id="44" dur="1000" fill="hold"/>
                                        <p:tgtEl>
                                          <p:spTgt spid="11"/>
                                        </p:tgtEl>
                                        <p:attrNameLst>
                                          <p:attrName>ppt_h</p:attrName>
                                        </p:attrNameLst>
                                      </p:cBhvr>
                                      <p:tavLst>
                                        <p:tav tm="0">
                                          <p:val>
                                            <p:fltVal val="0"/>
                                          </p:val>
                                        </p:tav>
                                        <p:tav tm="100000">
                                          <p:val>
                                            <p:strVal val="#ppt_h"/>
                                          </p:val>
                                        </p:tav>
                                      </p:tavLst>
                                    </p:anim>
                                    <p:anim calcmode="lin" valueType="num">
                                      <p:cBhvr>
                                        <p:cTn id="45" dur="1000" fill="hold"/>
                                        <p:tgtEl>
                                          <p:spTgt spid="11"/>
                                        </p:tgtEl>
                                        <p:attrNameLst>
                                          <p:attrName>style.rotation</p:attrName>
                                        </p:attrNameLst>
                                      </p:cBhvr>
                                      <p:tavLst>
                                        <p:tav tm="0">
                                          <p:val>
                                            <p:fltVal val="90"/>
                                          </p:val>
                                        </p:tav>
                                        <p:tav tm="100000">
                                          <p:val>
                                            <p:fltVal val="0"/>
                                          </p:val>
                                        </p:tav>
                                      </p:tavLst>
                                    </p:anim>
                                    <p:animEffect transition="in" filter="fade">
                                      <p:cBhvr>
                                        <p:cTn id="46" dur="1000"/>
                                        <p:tgtEl>
                                          <p:spTgt spid="11"/>
                                        </p:tgtEl>
                                      </p:cBhvr>
                                    </p:animEffect>
                                  </p:childTnLst>
                                </p:cTn>
                              </p:par>
                            </p:childTnLst>
                          </p:cTn>
                        </p:par>
                        <p:par>
                          <p:cTn id="47" fill="hold">
                            <p:stCondLst>
                              <p:cond delay="5500"/>
                            </p:stCondLst>
                            <p:childTnLst>
                              <p:par>
                                <p:cTn id="48" presetID="47" presetClass="entr" presetSubtype="0" fill="hold" grpId="0"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47"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childTnLst>
                                </p:cTn>
                              </p:par>
                            </p:childTnLst>
                          </p:cTn>
                        </p:par>
                        <p:par>
                          <p:cTn id="64" fill="hold">
                            <p:stCondLst>
                              <p:cond delay="8000"/>
                            </p:stCondLst>
                            <p:childTnLst>
                              <p:par>
                                <p:cTn id="65" presetID="9" presetClass="entr" presetSubtype="0"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dissolve">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11478992-D51A-47FC-824A-809E72779CDF}"/>
              </a:ext>
            </a:extLst>
          </p:cNvPr>
          <p:cNvSpPr/>
          <p:nvPr/>
        </p:nvSpPr>
        <p:spPr>
          <a:xfrm>
            <a:off x="4419600" y="477079"/>
            <a:ext cx="3352799" cy="1192696"/>
          </a:xfrm>
          <a:prstGeom prst="round2DiagRect">
            <a:avLst/>
          </a:prstGeom>
          <a:solidFill>
            <a:schemeClr val="accent5">
              <a:lumMod val="20000"/>
              <a:lumOff val="80000"/>
            </a:schemeClr>
          </a:solidFill>
          <a:ln w="57150">
            <a:solidFill>
              <a:srgbClr val="E04877"/>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tx1"/>
                </a:solidFill>
                <a:latin typeface="NikoshBAN" panose="02000000000000000000" pitchFamily="2" charset="0"/>
                <a:cs typeface="NikoshBAN" panose="02000000000000000000" pitchFamily="2" charset="0"/>
              </a:rPr>
              <a:t>জোড়ায় কাজ</a:t>
            </a:r>
            <a:endParaRPr lang="en-US" sz="4000" b="1" dirty="0">
              <a:solidFill>
                <a:schemeClr val="tx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xmlns="" id="{903D3A4B-9092-4B6A-AE15-2D6494786984}"/>
              </a:ext>
            </a:extLst>
          </p:cNvPr>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4941353" y="1939978"/>
            <a:ext cx="2522310" cy="20646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a:extLst>
              <a:ext uri="{FF2B5EF4-FFF2-40B4-BE49-F238E27FC236}">
                <a16:creationId xmlns:a16="http://schemas.microsoft.com/office/drawing/2014/main" xmlns="" id="{0B457153-385E-4992-AF4A-5D16C1488540}"/>
              </a:ext>
            </a:extLst>
          </p:cNvPr>
          <p:cNvSpPr/>
          <p:nvPr/>
        </p:nvSpPr>
        <p:spPr>
          <a:xfrm>
            <a:off x="755374" y="4274814"/>
            <a:ext cx="10946295" cy="2064633"/>
          </a:xfrm>
          <a:prstGeom prst="rect">
            <a:avLst/>
          </a:prstGeom>
          <a:solidFill>
            <a:schemeClr val="accent5">
              <a:lumMod val="20000"/>
              <a:lumOff val="80000"/>
            </a:schemeClr>
          </a:solidFill>
          <a:ln w="57150">
            <a:solidFill>
              <a:srgbClr val="E048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bn-IN" sz="3600" b="1" dirty="0">
                <a:solidFill>
                  <a:schemeClr val="tx1"/>
                </a:solidFill>
                <a:latin typeface="NikoshBAN" panose="02000000000000000000" pitchFamily="2" charset="0"/>
                <a:cs typeface="NikoshBAN" panose="02000000000000000000" pitchFamily="2" charset="0"/>
              </a:rPr>
              <a:t>গুল্মে পর্ণে, সাঁঝে, মাচান, হিয়া, পউষের ইত্যাদি শব্দগুলো দিয়ে একটি করে বাক্য তৈরি কর।</a:t>
            </a:r>
            <a:endParaRPr lang="en-US" sz="3600" b="1" dirty="0">
              <a:solidFill>
                <a:schemeClr val="tx1"/>
              </a:solidFill>
              <a:latin typeface="NikoshBAN" panose="02000000000000000000" pitchFamily="2" charset="0"/>
              <a:cs typeface="NikoshBAN" panose="02000000000000000000" pitchFamily="2" charset="0"/>
            </a:endParaRPr>
          </a:p>
        </p:txBody>
      </p:sp>
      <p:sp>
        <p:nvSpPr>
          <p:cNvPr id="5" name="Plaque 4">
            <a:extLst>
              <a:ext uri="{FF2B5EF4-FFF2-40B4-BE49-F238E27FC236}">
                <a16:creationId xmlns:a16="http://schemas.microsoft.com/office/drawing/2014/main" xmlns="" id="{8B7ADD3E-FE03-4477-BC80-BAB7DB1F989C}"/>
              </a:ext>
            </a:extLst>
          </p:cNvPr>
          <p:cNvSpPr/>
          <p:nvPr/>
        </p:nvSpPr>
        <p:spPr>
          <a:xfrm>
            <a:off x="9236765" y="556593"/>
            <a:ext cx="2226366" cy="1139687"/>
          </a:xfrm>
          <a:prstGeom prst="plaque">
            <a:avLst/>
          </a:prstGeom>
          <a:solidFill>
            <a:schemeClr val="accent5">
              <a:lumMod val="20000"/>
              <a:lumOff val="80000"/>
            </a:schemeClr>
          </a:solidFill>
          <a:ln w="57150">
            <a:solidFill>
              <a:srgbClr val="E21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b="1" dirty="0">
                <a:solidFill>
                  <a:schemeClr val="tx1"/>
                </a:solidFill>
                <a:latin typeface="NikoshBAN" panose="02000000000000000000" pitchFamily="2" charset="0"/>
                <a:cs typeface="NikoshBAN" panose="02000000000000000000" pitchFamily="2" charset="0"/>
              </a:rPr>
              <a:t>সময় : ৫ মিনিট</a:t>
            </a:r>
            <a:endParaRPr lang="en-US" sz="24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xmlns="" val="332175053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548</Words>
  <Application>Microsoft Office PowerPoint</Application>
  <PresentationFormat>Custom</PresentationFormat>
  <Paragraphs>114</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Corporate Edition</cp:lastModifiedBy>
  <cp:revision>48</cp:revision>
  <dcterms:created xsi:type="dcterms:W3CDTF">2019-10-18T12:26:02Z</dcterms:created>
  <dcterms:modified xsi:type="dcterms:W3CDTF">2019-11-04T18:36:28Z</dcterms:modified>
</cp:coreProperties>
</file>