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8" d="100"/>
          <a:sy n="68" d="100"/>
        </p:scale>
        <p:origin x="-1434" y="-96"/>
      </p:cViewPr>
      <p:guideLst>
        <p:guide orient="horz" pos="2160"/>
        <p:guide pos="55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72425" y="336551"/>
            <a:ext cx="714375" cy="365125"/>
          </a:xfrm>
        </p:spPr>
        <p:txBody>
          <a:bodyPr/>
          <a:lstStyle/>
          <a:p>
            <a:fld id="{FBB158F7-B872-4580-B850-81036D56D627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85725" y="152400"/>
            <a:ext cx="8943975" cy="6553200"/>
          </a:xfrm>
          <a:prstGeom prst="frame">
            <a:avLst>
              <a:gd name="adj1" fmla="val 1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870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1591" y="381000"/>
            <a:ext cx="4645823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IN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beautiful-bloom-blooming-6586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7785" y="1741336"/>
            <a:ext cx="6230815" cy="4985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91869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</a:rPr>
              <a:t>আরও কিছু ছবি পাঠের সাথে মিলিয়ে নেই </a:t>
            </a:r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13" name="Picture 12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695950"/>
          </a:xfrm>
          <a:prstGeom prst="rect">
            <a:avLst/>
          </a:prstGeom>
        </p:spPr>
      </p:pic>
      <p:pic>
        <p:nvPicPr>
          <p:cNvPr id="14" name="Picture 13" descr="amamja-1475971284-c7b64f8_x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820928"/>
            <a:ext cx="9144000" cy="5732272"/>
          </a:xfrm>
          <a:prstGeom prst="rect">
            <a:avLst/>
          </a:prstGeom>
        </p:spPr>
      </p:pic>
      <p:pic>
        <p:nvPicPr>
          <p:cNvPr id="15" name="Picture 14" descr="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57250"/>
            <a:ext cx="9143999" cy="5695950"/>
          </a:xfrm>
          <a:prstGeom prst="rect">
            <a:avLst/>
          </a:prstGeom>
        </p:spPr>
      </p:pic>
      <p:pic>
        <p:nvPicPr>
          <p:cNvPr id="16" name="Picture 15" descr="155864231029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857250"/>
            <a:ext cx="9144000" cy="6000750"/>
          </a:xfrm>
          <a:prstGeom prst="rect">
            <a:avLst/>
          </a:prstGeom>
        </p:spPr>
      </p:pic>
      <p:pic>
        <p:nvPicPr>
          <p:cNvPr id="7" name="Picture 6" descr="img_20190405_1207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857250"/>
            <a:ext cx="9143998" cy="6000750"/>
          </a:xfrm>
          <a:prstGeom prst="rect">
            <a:avLst/>
          </a:prstGeom>
        </p:spPr>
      </p:pic>
      <p:pic>
        <p:nvPicPr>
          <p:cNvPr id="8" name="Picture 7" descr="boy-refusing-to-eat-his-vegetables-864522824-5c4b4f5546e0fb00018de8e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" y="1"/>
            <a:ext cx="914399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নীরবে পাঠ করি ও গুরুত্বপুর্ণ বাক্যগুলো চিহ্নিত  করি  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90422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বহুনির্বাচনি প্রশ্নোত্তর (মৌখিক)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855113"/>
            <a:ext cx="8382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"ব্যাধিই সংক্রামক, স্বাস্থ্য নয়"এ উক্তিটি কোন প্রসংগে করা হয়েছে? 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295400" y="2475132"/>
            <a:ext cx="800100" cy="5539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7762" y="2532221"/>
            <a:ext cx="3162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রোগব্যাধি সম্পর্কে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577254" y="2475133"/>
            <a:ext cx="871184" cy="5539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295400" y="3429000"/>
            <a:ext cx="685799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805854" y="3547437"/>
            <a:ext cx="832946" cy="5539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ঘ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67415" y="5198763"/>
            <a:ext cx="682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dirty="0" smtClean="0">
                <a:solidFill>
                  <a:prstClr val="white"/>
                </a:solidFill>
              </a:rPr>
              <a:t>ক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8800" y="2532221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অশিক্ষা ও কুসংস্কার সম্পর্কে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198" y="3613666"/>
            <a:ext cx="5715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শিক্ষা সম্পর্কিত দৃষ্টিভঙ্গি প্রসঙ্গে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77037" y="34290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বদ-অভ্যাস সম্পর্কে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333638" y="4996537"/>
            <a:ext cx="787934" cy="2334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7547" y="4798398"/>
            <a:ext cx="2256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কলেজে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615491" y="4996538"/>
            <a:ext cx="857937" cy="2334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333638" y="6090999"/>
            <a:ext cx="675371" cy="289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615491" y="5950405"/>
            <a:ext cx="820281" cy="2334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ঘ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77037" y="4906375"/>
            <a:ext cx="2476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যাদুঘরে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38800" y="5798611"/>
            <a:ext cx="3076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লাইব্রেরিতে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32707" y="5950405"/>
            <a:ext cx="2291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বিদ্যালয়ে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4400" y="4101435"/>
            <a:ext cx="78010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'বই পড়া' প্রবন্ধে লেখকের মতে ,সাহিত্য চর্চা কোথায় হয়া উচিত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Multiply 23"/>
          <p:cNvSpPr/>
          <p:nvPr/>
        </p:nvSpPr>
        <p:spPr>
          <a:xfrm>
            <a:off x="1485900" y="2475132"/>
            <a:ext cx="533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y 24"/>
          <p:cNvSpPr/>
          <p:nvPr/>
        </p:nvSpPr>
        <p:spPr>
          <a:xfrm>
            <a:off x="4757230" y="3284041"/>
            <a:ext cx="533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4876800" y="2322732"/>
            <a:ext cx="533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-Shape 26"/>
          <p:cNvSpPr/>
          <p:nvPr/>
        </p:nvSpPr>
        <p:spPr>
          <a:xfrm rot="1909761" flipH="1">
            <a:off x="1629311" y="3284598"/>
            <a:ext cx="381000" cy="704911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ultiply 27"/>
          <p:cNvSpPr/>
          <p:nvPr/>
        </p:nvSpPr>
        <p:spPr>
          <a:xfrm>
            <a:off x="1588172" y="4653695"/>
            <a:ext cx="533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y 28"/>
          <p:cNvSpPr/>
          <p:nvPr/>
        </p:nvSpPr>
        <p:spPr>
          <a:xfrm>
            <a:off x="4876800" y="4741563"/>
            <a:ext cx="533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ultiply 29"/>
          <p:cNvSpPr/>
          <p:nvPr/>
        </p:nvSpPr>
        <p:spPr>
          <a:xfrm>
            <a:off x="1562100" y="5655963"/>
            <a:ext cx="533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-Shape 30"/>
          <p:cNvSpPr/>
          <p:nvPr/>
        </p:nvSpPr>
        <p:spPr>
          <a:xfrm rot="1100999" flipH="1">
            <a:off x="4876601" y="5537781"/>
            <a:ext cx="414228" cy="825245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6" grpId="0"/>
      <p:bldP spid="7" grpId="0" animBg="1"/>
      <p:bldP spid="8" grpId="0" animBg="1"/>
      <p:bldP spid="9" grpId="0" animBg="1"/>
      <p:bldP spid="11" grpId="0"/>
      <p:bldP spid="12" grpId="0"/>
      <p:bldP spid="13" grpId="0"/>
      <p:bldP spid="14" grpId="0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77724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</a:p>
          <a:p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marL="569913" indent="-569913"/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১। সাহিত্যচর্চা ও লাইব্রেরি কীভাবে সম্পর্কযুক্ত ? </a:t>
            </a:r>
          </a:p>
          <a:p>
            <a:pPr marL="404813" indent="-404813"/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"লাইব্রেরি হচ্ছে একরকম মনের হাসপাতাল" -বলতে লেখক কী বুঝিয়েছেন ?</a:t>
            </a:r>
          </a:p>
          <a:p>
            <a:pPr marL="465138" indent="-465138"/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৩। 'যে জাতির জ্ঞানের ভান্ডার শূন্য ,সে জাতির ধনের ভাঁড়েও ভবানী।'-উক্তিটি দ্বারা কী বোঝানো হয়েছে? 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90435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7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828800"/>
            <a:ext cx="7772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 'বৈষয়িক বুদ্ধি আমাদের শিক্ষাক্ষেত্রকে  একেবারে সীমাবদ্ধ করে ফেলেছে ' বই পড়া প্রবন্ধের আলোকে ব্যাখ্যা  কর ।  </a:t>
            </a:r>
          </a:p>
          <a:p>
            <a:pPr marL="465138" indent="-465138"/>
            <a:endParaRPr lang="bn-IN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09588" indent="-509588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' বই পড়ে মানুষের মন আনন্দরসে সিক্ত হয় । তাই মনের দাবি রক্ষা করতে হলে সাহিত্য চর্চা প্রয়োজন ' উক্তিটি  বই পড়া প্রবন্ধের আলোকে বিশ্লেষণ কর 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90600"/>
            <a:ext cx="876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বাড়ির কাজ-  </a:t>
            </a: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marL="509588" indent="-449263"/>
            <a:r>
              <a:rPr lang="bn-IN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১। 'সমাজকে একটি সুন্দর জাতি উপহার দিতে হলে প্রয়োজন  লাইব্রেরির' উক্তিটির স্বপক্ষে তোমার মতামত দাও। </a:t>
            </a:r>
            <a:endParaRPr lang="en-US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381000"/>
            <a:ext cx="289560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" pitchFamily="2" charset="0"/>
                <a:cs typeface="Nikosh" pitchFamily="2" charset="0"/>
              </a:rPr>
              <a:t>ধন্যবাদ</a:t>
            </a:r>
            <a:endParaRPr lang="en-US" sz="7200" dirty="0" smtClean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 descr="beautiful-bloom-blooming-6586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905000"/>
            <a:ext cx="5809798" cy="46483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6008" y="3697459"/>
            <a:ext cx="419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atin typeface="Nikosh" pitchFamily="2" charset="0"/>
                <a:cs typeface="Nikosh" pitchFamily="2" charset="0"/>
              </a:rPr>
              <a:t>মোঃ মিজানুর রহমান</a:t>
            </a:r>
          </a:p>
          <a:p>
            <a:pPr algn="ctr"/>
            <a:r>
              <a:rPr lang="bn-IN" sz="2000" dirty="0" smtClean="0">
                <a:latin typeface="Nikosh" pitchFamily="2" charset="0"/>
                <a:cs typeface="Nikosh" pitchFamily="2" charset="0"/>
              </a:rPr>
              <a:t>সহকারি শিক্ষকঃ গোহালিয়াবাড়ি ফাযিল (ডিগ্রী) মাদ্রাসা</a:t>
            </a:r>
          </a:p>
          <a:p>
            <a:pPr algn="ctr"/>
            <a:r>
              <a:rPr lang="bn-IN" sz="2000" dirty="0" smtClean="0">
                <a:latin typeface="Nikosh" pitchFamily="2" charset="0"/>
                <a:cs typeface="Nikosh" pitchFamily="2" charset="0"/>
              </a:rPr>
              <a:t>কালিহাতি,টাঙ্গাইল।</a:t>
            </a:r>
          </a:p>
          <a:p>
            <a:pPr algn="ctr"/>
            <a:r>
              <a:rPr lang="bn-IN" sz="2000" dirty="0" smtClean="0">
                <a:latin typeface="Nikosh" pitchFamily="2" charset="0"/>
                <a:cs typeface="Nikosh" pitchFamily="2" charset="0"/>
              </a:rPr>
              <a:t>মোবা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: </a:t>
            </a:r>
            <a:r>
              <a:rPr lang="bn-IN" sz="2000" dirty="0" smtClean="0">
                <a:latin typeface="Nikosh" pitchFamily="2" charset="0"/>
                <a:cs typeface="Nikosh" pitchFamily="2" charset="0"/>
              </a:rPr>
              <a:t>০১৭৩৮ ৬১৩৫১৮</a:t>
            </a:r>
          </a:p>
          <a:p>
            <a:pPr algn="ctr"/>
            <a:r>
              <a:rPr lang="bn-IN" sz="2000" dirty="0" smtClean="0">
                <a:latin typeface="Nikosh" pitchFamily="2" charset="0"/>
                <a:cs typeface="Nikosh" pitchFamily="2" charset="0"/>
              </a:rPr>
              <a:t>ই-মেইলঃ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ln.mizanur@gmail.com</a:t>
            </a:r>
            <a:endParaRPr lang="bn-IN" sz="2400" dirty="0" smtClean="0">
              <a:latin typeface="Nikosh" pitchFamily="2" charset="0"/>
              <a:cs typeface="Nikosh" pitchFamily="2" charset="0"/>
            </a:endParaRPr>
          </a:p>
          <a:p>
            <a:pPr algn="ctr"/>
            <a:endParaRPr lang="bn-BD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3352800"/>
            <a:ext cx="26869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সাহিত্য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দশম শ্রেণি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গদ্যাংশ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71801" y="457200"/>
            <a:ext cx="2971799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55353"/>
            <a:ext cx="1843946" cy="2743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DSC_9598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" y="394717"/>
            <a:ext cx="2386812" cy="25770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458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415498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লক্ষ্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F:\rajab ahit\bangla 9-10\boi pora\boi pora pic\readin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7162801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762000"/>
            <a:ext cx="5715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057400"/>
            <a:ext cx="6553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9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ই </a:t>
            </a:r>
            <a:r>
              <a:rPr lang="en-US" sz="9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9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r"/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প্রমথ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19200"/>
            <a:ext cx="8305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শিখনফল - </a:t>
            </a:r>
          </a:p>
          <a:p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শিক্ষার্থীরা- </a:t>
            </a:r>
          </a:p>
          <a:p>
            <a:pPr marL="465138" indent="-465138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বই পড়ার আনন্দ ও সাহিত্যচর্চার প্রয়োজনীয়তা ব্যাখ্যা   করতে পারবে।  </a:t>
            </a:r>
          </a:p>
          <a:p>
            <a:pPr marL="509588" indent="-509588"/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সামাজিক জীবনে লাইব্রেরির গুরুত্ব ব্যাখ্যা করতে পারবে ।</a:t>
            </a:r>
          </a:p>
          <a:p>
            <a:pPr marL="449263" indent="-449263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আমাদের ত্রুটিপুর্ণ শিক্ষাব্যবস্থার  স্বরূপ বিশ্লেষণ করতে পারবে 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533400"/>
            <a:ext cx="6019800" cy="1015663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লেখক পরিচিতি -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228600" y="3657600"/>
            <a:ext cx="1600200" cy="4572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ছদ্মনাম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Pentagon 28"/>
          <p:cNvSpPr/>
          <p:nvPr/>
        </p:nvSpPr>
        <p:spPr>
          <a:xfrm>
            <a:off x="228600" y="2438400"/>
            <a:ext cx="1600200" cy="4572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জন্ম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Pentagon 30"/>
          <p:cNvSpPr/>
          <p:nvPr/>
        </p:nvSpPr>
        <p:spPr>
          <a:xfrm>
            <a:off x="228600" y="4191000"/>
            <a:ext cx="1600200" cy="6096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উল্লেখযোগ্য গ্রন্থ </a:t>
            </a:r>
            <a:endParaRPr lang="en-US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Pentagon 31"/>
          <p:cNvSpPr/>
          <p:nvPr/>
        </p:nvSpPr>
        <p:spPr>
          <a:xfrm>
            <a:off x="228600" y="4876800"/>
            <a:ext cx="1600200" cy="4572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সম্পাদিত পত্রিকা </a:t>
            </a:r>
            <a:endParaRPr lang="en-US" sz="2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Pentagon 33"/>
          <p:cNvSpPr/>
          <p:nvPr/>
        </p:nvSpPr>
        <p:spPr>
          <a:xfrm>
            <a:off x="152400" y="5486400"/>
            <a:ext cx="1600200" cy="4572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মৃত্যু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Pentagon 34"/>
          <p:cNvSpPr/>
          <p:nvPr/>
        </p:nvSpPr>
        <p:spPr>
          <a:xfrm>
            <a:off x="228600" y="3048000"/>
            <a:ext cx="1600200" cy="4572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Horizontal Scroll 39"/>
          <p:cNvSpPr/>
          <p:nvPr/>
        </p:nvSpPr>
        <p:spPr>
          <a:xfrm>
            <a:off x="2057400" y="2286000"/>
            <a:ext cx="6629400" cy="685800"/>
          </a:xfrm>
          <a:prstGeom prst="horizontalScroll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১৮৬৮ সালের ৭ আগষ্ট , যশোরে । পৈত্রিক নিবাস পাবনার হরিপুর  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Horizontal Scroll 40"/>
          <p:cNvSpPr/>
          <p:nvPr/>
        </p:nvSpPr>
        <p:spPr>
          <a:xfrm>
            <a:off x="2057399" y="2971800"/>
            <a:ext cx="6629401" cy="609600"/>
          </a:xfrm>
          <a:prstGeom prst="horizontalScroll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ইংরেজি সাহিত্যে এম,এ  এবং ইংল্যান্ড থেকে ব্যারিস্টারি পাস। 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Horizontal Scroll 42"/>
          <p:cNvSpPr/>
          <p:nvPr/>
        </p:nvSpPr>
        <p:spPr>
          <a:xfrm>
            <a:off x="2057400" y="3581400"/>
            <a:ext cx="6629400" cy="609600"/>
          </a:xfrm>
          <a:prstGeom prst="horizontalScroll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বীরবল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Horizontal Scroll 43"/>
          <p:cNvSpPr/>
          <p:nvPr/>
        </p:nvSpPr>
        <p:spPr>
          <a:xfrm>
            <a:off x="2057400" y="4191000"/>
            <a:ext cx="6629400" cy="609600"/>
          </a:xfrm>
          <a:prstGeom prst="horizontalScroll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0" algn="l"/>
                <a:tab pos="465138" algn="l"/>
              </a:tabLst>
            </a:pPr>
            <a:r>
              <a:rPr lang="bn-IN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বীরবলের হালখাতা,রায়তের কথা,প্রবন্ধ সংগ্রহ,পদচারণ,চার-ইয়ারি কথা</a:t>
            </a:r>
          </a:p>
        </p:txBody>
      </p:sp>
      <p:sp>
        <p:nvSpPr>
          <p:cNvPr id="45" name="Horizontal Scroll 44"/>
          <p:cNvSpPr/>
          <p:nvPr/>
        </p:nvSpPr>
        <p:spPr>
          <a:xfrm>
            <a:off x="2057400" y="4800600"/>
            <a:ext cx="6629400" cy="609600"/>
          </a:xfrm>
          <a:prstGeom prst="horizontalScroll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সবুজ পত্র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Horizontal Scroll 45"/>
          <p:cNvSpPr/>
          <p:nvPr/>
        </p:nvSpPr>
        <p:spPr>
          <a:xfrm>
            <a:off x="2057400" y="5410200"/>
            <a:ext cx="6629400" cy="609600"/>
          </a:xfrm>
          <a:prstGeom prst="horizontalScroll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/>
              <a:t>   </a:t>
            </a: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১৯৪৬ সালের ২ সেপ্টেম্বর কলকাতায়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Pramatha_chaudhuri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1905000" cy="1801091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29" grpId="0" animBg="1"/>
      <p:bldP spid="31" grpId="0" animBg="1"/>
      <p:bldP spid="32" grpId="0" animBg="1"/>
      <p:bldP spid="34" grpId="0" animBg="1"/>
      <p:bldP spid="35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6400" y="304800"/>
            <a:ext cx="6324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এসো কিছু ছবি থেকে ধারনা নেই - 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book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371600"/>
            <a:ext cx="6858000" cy="4495800"/>
          </a:xfrm>
          <a:prstGeom prst="rect">
            <a:avLst/>
          </a:prstGeom>
        </p:spPr>
      </p:pic>
      <p:pic>
        <p:nvPicPr>
          <p:cNvPr id="9" name="Picture 8" descr="k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365659" cy="6858000"/>
          </a:xfrm>
          <a:prstGeom prst="rect">
            <a:avLst/>
          </a:prstGeom>
        </p:spPr>
      </p:pic>
      <p:pic>
        <p:nvPicPr>
          <p:cNvPr id="10" name="Picture 9" descr="reading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524771" cy="6858000"/>
          </a:xfrm>
          <a:prstGeom prst="rect">
            <a:avLst/>
          </a:prstGeom>
        </p:spPr>
      </p:pic>
      <p:pic>
        <p:nvPicPr>
          <p:cNvPr id="13" name="Picture 12" descr="16603050_1875333829418347_8074279054095453555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659" y="0"/>
            <a:ext cx="9144000" cy="6858000"/>
          </a:xfrm>
          <a:prstGeom prst="rect">
            <a:avLst/>
          </a:prstGeom>
        </p:spPr>
      </p:pic>
      <p:pic>
        <p:nvPicPr>
          <p:cNvPr id="8" name="Picture 7" descr="104902147-RTX3SM45-gold.530x298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442370" y="0"/>
            <a:ext cx="996714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2413337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সরব পাঠ 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80365"/>
            <a:ext cx="784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9603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B0F0"/>
                </a:solidFill>
              </a:rPr>
              <a:t>শব্দার্থ</a:t>
            </a:r>
            <a:r>
              <a:rPr lang="en-US" sz="4800" dirty="0" smtClean="0">
                <a:solidFill>
                  <a:srgbClr val="00B0F0"/>
                </a:solidFill>
              </a:rPr>
              <a:t> 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457200" y="1586484"/>
            <a:ext cx="1600200" cy="484632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গতাসু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457200" y="5195316"/>
            <a:ext cx="1600200" cy="484632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উদ্বাহু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457200" y="2702052"/>
            <a:ext cx="1600200" cy="484632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সুসার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57200" y="3913632"/>
            <a:ext cx="1600200" cy="484632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কারদানী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7200" y="1480066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মৃত দেহ 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67200" y="2702052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প্রাচুর্য বা অর্থ সম্পদ 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7200" y="3913632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বাহাদুরী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8600" y="5195316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উর্ধ্ববাহু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sohidbest_110591880053ef9c2a5edb45.77069263_x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303496"/>
            <a:ext cx="1600200" cy="1070356"/>
          </a:xfrm>
          <a:prstGeom prst="rect">
            <a:avLst/>
          </a:prstGeom>
        </p:spPr>
      </p:pic>
      <p:pic>
        <p:nvPicPr>
          <p:cNvPr id="19" name="Picture 18" descr="taka-nkvvos9usphkhjb0y6ww4fbvg2q20163cc4a1mk93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4533" y="2662809"/>
            <a:ext cx="1634067" cy="1047750"/>
          </a:xfrm>
          <a:prstGeom prst="rect">
            <a:avLst/>
          </a:prstGeom>
        </p:spPr>
      </p:pic>
      <p:pic>
        <p:nvPicPr>
          <p:cNvPr id="20" name="Picture 19" descr="6-5-300x2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4533" y="5195316"/>
            <a:ext cx="1634067" cy="976884"/>
          </a:xfrm>
          <a:prstGeom prst="rect">
            <a:avLst/>
          </a:prstGeom>
        </p:spPr>
      </p:pic>
      <p:pic>
        <p:nvPicPr>
          <p:cNvPr id="21" name="Picture 20" descr="banda_146761387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04532" y="3878580"/>
            <a:ext cx="1634067" cy="1039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</TotalTime>
  <Words>337</Words>
  <Application>Microsoft Office PowerPoint</Application>
  <PresentationFormat>On-screen Show (4:3)</PresentationFormat>
  <Paragraphs>80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Apon</dc:creator>
  <cp:lastModifiedBy>Corporate Edition</cp:lastModifiedBy>
  <cp:revision>40</cp:revision>
  <dcterms:created xsi:type="dcterms:W3CDTF">2006-08-16T00:00:00Z</dcterms:created>
  <dcterms:modified xsi:type="dcterms:W3CDTF">2019-11-05T03:40:48Z</dcterms:modified>
</cp:coreProperties>
</file>