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954" y="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52400" y="2590800"/>
            <a:ext cx="4114800" cy="156966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bn-IN" sz="9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স্বাগতম</a:t>
            </a:r>
            <a:r>
              <a:rPr lang="en-US" sz="9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9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394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762000"/>
            <a:ext cx="243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বিশেষ্য পদঃ</a:t>
            </a:r>
            <a:endParaRPr lang="en-US" sz="28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CA4BM3A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40723" y="1295400"/>
            <a:ext cx="2286001" cy="1981200"/>
          </a:xfrm>
          <a:prstGeom prst="rect">
            <a:avLst/>
          </a:prstGeom>
        </p:spPr>
      </p:pic>
      <p:pic>
        <p:nvPicPr>
          <p:cNvPr id="4" name="Picture 3" descr="CA4T6RS7.jpg"/>
          <p:cNvPicPr>
            <a:picLocks noChangeAspect="1"/>
          </p:cNvPicPr>
          <p:nvPr/>
        </p:nvPicPr>
        <p:blipFill>
          <a:blip r:embed="rId3" cstate="print"/>
          <a:srcRect l="44666" t="9322" r="28667" b="40960"/>
          <a:stretch>
            <a:fillRect/>
          </a:stretch>
        </p:blipFill>
        <p:spPr>
          <a:xfrm>
            <a:off x="1066800" y="1295400"/>
            <a:ext cx="1828800" cy="2011680"/>
          </a:xfrm>
          <a:prstGeom prst="rect">
            <a:avLst/>
          </a:prstGeom>
        </p:spPr>
      </p:pic>
      <p:pic>
        <p:nvPicPr>
          <p:cNvPr id="5" name="Picture 4" descr="DSC0223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38240" y="1295400"/>
            <a:ext cx="2113280" cy="1981200"/>
          </a:xfrm>
          <a:prstGeom prst="rect">
            <a:avLst/>
          </a:prstGeom>
        </p:spPr>
      </p:pic>
      <p:pic>
        <p:nvPicPr>
          <p:cNvPr id="6" name="Picture 5" descr="CAZRZBG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66801" y="3810000"/>
            <a:ext cx="1676400" cy="1962614"/>
          </a:xfrm>
          <a:prstGeom prst="rect">
            <a:avLst/>
          </a:prstGeom>
        </p:spPr>
      </p:pic>
      <p:pic>
        <p:nvPicPr>
          <p:cNvPr id="7" name="Picture 6" descr="CA8PYV4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66668" y="3810000"/>
            <a:ext cx="2460056" cy="1962614"/>
          </a:xfrm>
          <a:prstGeom prst="rect">
            <a:avLst/>
          </a:prstGeom>
        </p:spPr>
      </p:pic>
      <p:pic>
        <p:nvPicPr>
          <p:cNvPr id="8" name="Picture 7" descr="CA0BHDNX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238240" y="3810000"/>
            <a:ext cx="2208671" cy="1923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8084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3060" y="685800"/>
            <a:ext cx="28104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বিশেষণ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5738" y="1447800"/>
            <a:ext cx="2467779" cy="1600200"/>
          </a:xfrm>
          <a:prstGeom prst="rect">
            <a:avLst/>
          </a:prstGeom>
        </p:spPr>
      </p:pic>
      <p:pic>
        <p:nvPicPr>
          <p:cNvPr id="4" name="Picture 3" descr="=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1447800"/>
            <a:ext cx="2448262" cy="1625798"/>
          </a:xfrm>
          <a:prstGeom prst="rect">
            <a:avLst/>
          </a:prstGeom>
        </p:spPr>
      </p:pic>
      <p:pic>
        <p:nvPicPr>
          <p:cNvPr id="5" name="Picture 4" descr="CAAMJS7W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29088" y="3810000"/>
            <a:ext cx="2438400" cy="1828800"/>
          </a:xfrm>
          <a:prstGeom prst="rect">
            <a:avLst/>
          </a:prstGeom>
        </p:spPr>
      </p:pic>
      <p:pic>
        <p:nvPicPr>
          <p:cNvPr id="6" name="Picture 5" descr="CAMKB8FG.jpg"/>
          <p:cNvPicPr>
            <a:picLocks noChangeAspect="1"/>
          </p:cNvPicPr>
          <p:nvPr/>
        </p:nvPicPr>
        <p:blipFill>
          <a:blip r:embed="rId5" cstate="print"/>
          <a:srcRect l="4061" r="14721" b="49064"/>
          <a:stretch>
            <a:fillRect/>
          </a:stretch>
        </p:blipFill>
        <p:spPr>
          <a:xfrm>
            <a:off x="5667935" y="3886200"/>
            <a:ext cx="2151530" cy="1828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47800" y="3200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নীল আকাশ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7400" y="3124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অনেক লোক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5715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ডুবুডুবু গাড়ি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43600" y="5791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সুন্দরী মেয়ে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2946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7620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সর্বনামঃ</a:t>
            </a:r>
            <a:endParaRPr lang="en-US" sz="2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CAZFRIVK.jpg"/>
          <p:cNvPicPr>
            <a:picLocks noChangeAspect="1"/>
          </p:cNvPicPr>
          <p:nvPr/>
        </p:nvPicPr>
        <p:blipFill>
          <a:blip r:embed="rId2" cstate="print"/>
          <a:srcRect l="47333" t="1759" r="10000" b="5779"/>
          <a:stretch>
            <a:fillRect/>
          </a:stretch>
        </p:blipFill>
        <p:spPr>
          <a:xfrm>
            <a:off x="990600" y="1371600"/>
            <a:ext cx="1802296" cy="2590800"/>
          </a:xfrm>
          <a:prstGeom prst="rect">
            <a:avLst/>
          </a:prstGeom>
        </p:spPr>
      </p:pic>
      <p:pic>
        <p:nvPicPr>
          <p:cNvPr id="4" name="Picture 3" descr="CAZRZBG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1476375"/>
            <a:ext cx="1885950" cy="2514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47800" y="487680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আমি, আমরা, তোমরা, তাহারা, সে , নিজে নিজে, যাঁরা  ইত্যাদি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017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flipH="1">
            <a:off x="685800" y="533400"/>
            <a:ext cx="23181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ক্রিয়াঃ</a:t>
            </a:r>
            <a:endParaRPr lang="en-US" sz="32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1219200"/>
            <a:ext cx="2743200" cy="2057400"/>
          </a:xfrm>
          <a:prstGeom prst="rect">
            <a:avLst/>
          </a:prstGeom>
        </p:spPr>
      </p:pic>
      <p:pic>
        <p:nvPicPr>
          <p:cNvPr id="4" name="Picture 3" descr="tn_1205703858.jpg"/>
          <p:cNvPicPr>
            <a:picLocks noChangeAspect="1"/>
          </p:cNvPicPr>
          <p:nvPr/>
        </p:nvPicPr>
        <p:blipFill>
          <a:blip r:embed="rId3" cstate="print"/>
          <a:srcRect b="9677"/>
          <a:stretch>
            <a:fillRect/>
          </a:stretch>
        </p:blipFill>
        <p:spPr>
          <a:xfrm>
            <a:off x="5133109" y="1219200"/>
            <a:ext cx="2857500" cy="213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76400" y="34290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প্রভাতে সূর্য  উঠলে......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2600" y="34290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ডাক্তার রোগী দেখিতেছেন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47244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যে পদের দ্বারা কোনো কার্য সম্পাদন করা বোঝায়, তাকে ক্রিয়া পদ বলে।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098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533400"/>
            <a:ext cx="251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অব্যয় পদঃ</a:t>
            </a:r>
            <a:endParaRPr lang="en-US" sz="3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33.jpg"/>
          <p:cNvPicPr>
            <a:picLocks noChangeAspect="1"/>
          </p:cNvPicPr>
          <p:nvPr/>
        </p:nvPicPr>
        <p:blipFill>
          <a:blip r:embed="rId2" cstate="print"/>
          <a:srcRect l="14062" r="20313"/>
          <a:stretch>
            <a:fillRect/>
          </a:stretch>
        </p:blipFill>
        <p:spPr>
          <a:xfrm>
            <a:off x="4648200" y="1724025"/>
            <a:ext cx="1600200" cy="1581150"/>
          </a:xfrm>
          <a:prstGeom prst="rect">
            <a:avLst/>
          </a:prstGeom>
        </p:spPr>
      </p:pic>
      <p:pic>
        <p:nvPicPr>
          <p:cNvPr id="4" name="Picture 3" descr="3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2600" y="1752600"/>
            <a:ext cx="1600200" cy="1600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09800" y="3505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রহিম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0800000" flipV="1">
            <a:off x="5105400" y="3505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করিম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 flipV="1">
            <a:off x="6858000" y="2286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দুই বন্ধূ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33800" y="25146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ও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44196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যার ব্যয় বা পরিবর্তন হয় না, অর্থাৎ যা অপরিবর্তনীয় শব্দ তাই অব্যয়।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023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609600"/>
            <a:ext cx="4038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দলীয় কাজঃ</a:t>
            </a:r>
            <a:endParaRPr lang="en-US" sz="36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5400" y="1981200"/>
            <a:ext cx="64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দুঃসাহসী অভিযাত্রীরা মানুষের চিরন্তন কল্পনার রাজ্য চাঁদের দেশে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পৌঁ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ছেছেন এবং মঙ্গল গ্রহেও য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া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ওয়ার জন্য তাঁরা প্রস্তুত হচ্ছেন।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3429000"/>
            <a:ext cx="7391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বিশেষ্য পদ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অভিযাত্রী , মানুষ, কল্পনা ,রাজ্য ,দেশে ,মঙ্গল গ্রহ</a:t>
            </a:r>
          </a:p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বিশেষণ  পদ:  দুঃসাহসী ,চিরন্তন </a:t>
            </a:r>
          </a:p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সর্বনাম   পদ:       তাঁরা </a:t>
            </a:r>
          </a:p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ক্রিয়া  পদ:       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পৌ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ঁ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ছেছেন, প্রস্তুত হচ্ছেন</a:t>
            </a:r>
          </a:p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অব্যয়  পদ:        এবং,ও ,জন্য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00800" y="6096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: ৮মিনিট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1532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914400"/>
            <a:ext cx="21639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srgbClr val="C00000"/>
                </a:solidFill>
              </a:rPr>
              <a:t>মূল্যায়নঃ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2057400"/>
            <a:ext cx="79248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পদ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নতুবা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অথবা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এগুলে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q"/>
            </a:pP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------------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ফুটবল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খেলে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(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বিশেষ্য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>
              <a:buFont typeface="Wingdings" pitchFamily="2" charset="2"/>
              <a:buChar char="q"/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জেলেরা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নদীতে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মাছ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---------। (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ক্রিয়া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)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19520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244025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ড়ি</a:t>
            </a:r>
            <a:r>
              <a:rPr lang="bn-BD" sz="32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র কাজঃ</a:t>
            </a:r>
            <a:endParaRPr lang="en-US" sz="32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1659" y="3135868"/>
            <a:ext cx="7768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সংঙ্গা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সহ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91184" y="1327046"/>
            <a:ext cx="1853514" cy="1509848"/>
            <a:chOff x="2667000" y="3581400"/>
            <a:chExt cx="2819400" cy="2667000"/>
          </a:xfrm>
        </p:grpSpPr>
        <p:sp>
          <p:nvSpPr>
            <p:cNvPr id="6" name="Rectangle 5"/>
            <p:cNvSpPr/>
            <p:nvPr/>
          </p:nvSpPr>
          <p:spPr>
            <a:xfrm>
              <a:off x="3048000" y="4038600"/>
              <a:ext cx="2057400" cy="2209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Manual Operation 6"/>
            <p:cNvSpPr/>
            <p:nvPr/>
          </p:nvSpPr>
          <p:spPr>
            <a:xfrm rot="10800000">
              <a:off x="2667000" y="3581400"/>
              <a:ext cx="2819400" cy="685800"/>
            </a:xfrm>
            <a:prstGeom prst="flowChartManualOperat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886200" y="4876800"/>
              <a:ext cx="457200" cy="13716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276600" y="5105400"/>
              <a:ext cx="457200" cy="381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495800" y="5105400"/>
              <a:ext cx="457200" cy="381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77361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914400"/>
            <a:ext cx="6553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beautiful-bloom-blooming-6586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2605648"/>
            <a:ext cx="4648200" cy="371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4122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SC_9598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1497964"/>
            <a:ext cx="2353055" cy="254063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362200" y="4419600"/>
            <a:ext cx="4572000" cy="1477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dirty="0" smtClean="0">
                <a:latin typeface="Nikosh" pitchFamily="2" charset="0"/>
                <a:cs typeface="Nikosh" pitchFamily="2" charset="0"/>
              </a:rPr>
              <a:t>মোঃ মিজানুর রহমান</a:t>
            </a:r>
          </a:p>
          <a:p>
            <a:pPr algn="ctr"/>
            <a:r>
              <a:rPr lang="bn-IN" dirty="0" smtClean="0">
                <a:latin typeface="Nikosh" pitchFamily="2" charset="0"/>
                <a:cs typeface="Nikosh" pitchFamily="2" charset="0"/>
              </a:rPr>
              <a:t>সহকারি শিক্ষকঃ গোহালিয়াবাড়ি ফাযিল (ডিগ্রী) মাদ্রাসা</a:t>
            </a:r>
          </a:p>
          <a:p>
            <a:pPr algn="ctr"/>
            <a:r>
              <a:rPr lang="bn-IN" dirty="0" smtClean="0">
                <a:latin typeface="Nikosh" pitchFamily="2" charset="0"/>
                <a:cs typeface="Nikosh" pitchFamily="2" charset="0"/>
              </a:rPr>
              <a:t>কালিহাতি,টাঙ্গাইল।</a:t>
            </a:r>
          </a:p>
          <a:p>
            <a:pPr algn="ctr"/>
            <a:r>
              <a:rPr lang="bn-IN" dirty="0" smtClean="0">
                <a:latin typeface="Nikosh" pitchFamily="2" charset="0"/>
                <a:cs typeface="Nikosh" pitchFamily="2" charset="0"/>
              </a:rPr>
              <a:t>মোবা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: 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০১৭৩৮ ৬১৩৫১৮</a:t>
            </a:r>
          </a:p>
          <a:p>
            <a:pPr algn="ctr"/>
            <a:r>
              <a:rPr lang="bn-IN" dirty="0" smtClean="0">
                <a:latin typeface="Nikosh" pitchFamily="2" charset="0"/>
                <a:cs typeface="Nikosh" pitchFamily="2" charset="0"/>
              </a:rPr>
              <a:t>ই-মেইলঃ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ln.mizanur@gmail.com</a:t>
            </a:r>
            <a:endParaRPr lang="bn-IN" dirty="0" smtClean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695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2514600"/>
            <a:ext cx="6553200" cy="20005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ষয়ঃ </a:t>
            </a:r>
            <a:r>
              <a:rPr lang="bn-BD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বাংলা </a:t>
            </a:r>
            <a:r>
              <a:rPr lang="bn-IN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২য়</a:t>
            </a:r>
            <a:endParaRPr lang="bn-BD" sz="4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BD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শ্রেণীঃ ষষ্ঠ</a:t>
            </a:r>
          </a:p>
          <a:p>
            <a:pPr>
              <a:defRPr/>
            </a:pPr>
            <a:r>
              <a:rPr lang="bn-BD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৫০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</a:t>
            </a:r>
            <a:endParaRPr lang="bn-BD" sz="4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801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pollo4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1009650"/>
            <a:ext cx="4343400" cy="32575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14400" y="4532293"/>
            <a:ext cx="7620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দুঃসাহসী </a:t>
            </a:r>
            <a:r>
              <a:rPr lang="bn-BD" sz="2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অভিযাত্রীরা </a:t>
            </a:r>
            <a:r>
              <a:rPr lang="bn-BD" sz="28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মানুষের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চিরন্তন </a:t>
            </a:r>
            <a:r>
              <a:rPr lang="bn-BD" sz="28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কল্পনার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 রাজ্য চাঁদের দেশে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পৌ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ছেছেন এবং </a:t>
            </a:r>
            <a:r>
              <a:rPr lang="bn-BD" sz="2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মঙ্গল গ্রহেও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য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া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ওয়ার জন্য তাঁরা প্রস্তুত হচ্ছেন।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166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2209800"/>
            <a:ext cx="4038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u="sng" dirty="0" err="1" smtClean="0">
                <a:latin typeface="NikoshBAN" pitchFamily="2" charset="0"/>
                <a:cs typeface="NikoshBAN" pitchFamily="2" charset="0"/>
              </a:rPr>
              <a:t>পদ</a:t>
            </a:r>
            <a:endParaRPr lang="en-US" sz="8800" u="sng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134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71800" y="2362200"/>
            <a:ext cx="27431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n-BD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শিখনফলঃ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3657600"/>
            <a:ext cx="4572000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bn-BD" sz="32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পাঠ শেষে শিক্ষার্থীরা-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bn-BD" sz="2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পদ কি তা বলতে পারবে।  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bn-BD" sz="2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পদ নির্ণেয় করতে পারবে।</a:t>
            </a:r>
          </a:p>
          <a:p>
            <a:pPr>
              <a:buFont typeface="Arial" pitchFamily="34" charset="0"/>
              <a:buChar char="•"/>
              <a:defRPr/>
            </a:pPr>
            <a:endParaRPr lang="en-US" sz="2800" dirty="0"/>
          </a:p>
          <a:p>
            <a:pPr lvl="1" algn="ctr">
              <a:defRPr/>
            </a:pPr>
            <a:endParaRPr lang="bn-BD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4579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967335"/>
            <a:ext cx="670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b="1" dirty="0">
                <a:latin typeface="NikoshBAN" pitchFamily="2" charset="0"/>
                <a:cs typeface="NikoshBAN" pitchFamily="2" charset="0"/>
              </a:rPr>
              <a:t>(ওপরের বাক্যটিতে ‘</a:t>
            </a:r>
            <a:r>
              <a:rPr lang="bn-BD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রা’ </a:t>
            </a:r>
            <a:r>
              <a:rPr lang="bn-BD" b="1" dirty="0">
                <a:latin typeface="NikoshBAN" pitchFamily="2" charset="0"/>
                <a:cs typeface="NikoshBAN" pitchFamily="2" charset="0"/>
              </a:rPr>
              <a:t>(অভিযাত্রী +রা) </a:t>
            </a:r>
            <a:r>
              <a:rPr lang="bn-BD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এর </a:t>
            </a:r>
            <a:r>
              <a:rPr lang="bn-BD" b="1" dirty="0">
                <a:latin typeface="NikoshBAN" pitchFamily="2" charset="0"/>
                <a:cs typeface="NikoshBAN" pitchFamily="2" charset="0"/>
              </a:rPr>
              <a:t>(মানুষে +এর), </a:t>
            </a:r>
            <a:r>
              <a:rPr lang="bn-BD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bn-BD" b="1" dirty="0">
                <a:latin typeface="NikoshBAN" pitchFamily="2" charset="0"/>
                <a:cs typeface="NikoshBAN" pitchFamily="2" charset="0"/>
              </a:rPr>
              <a:t>’ (কল্পনা+র), </a:t>
            </a:r>
            <a:r>
              <a:rPr lang="bn-BD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এ’</a:t>
            </a:r>
            <a:r>
              <a:rPr lang="bn-BD" b="1" dirty="0">
                <a:latin typeface="NikoshBAN" pitchFamily="2" charset="0"/>
                <a:cs typeface="NikoshBAN" pitchFamily="2" charset="0"/>
              </a:rPr>
              <a:t>(মঙ্গলগ্রহ+এ) প্রভৃতি চিহ্নগুলোকে বিভক্তি বলা হয়।)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4078069"/>
            <a:ext cx="762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বিভক্তি যুক্ত শব্দমাত্রই পদ এবং বাক্যে ব্যবহৃত প্রত্যেকটি শব্দই এক একটি পদ</a:t>
            </a:r>
            <a:endParaRPr lang="en-US" sz="2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1752600"/>
            <a:ext cx="7620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BD" sz="2800" b="1" dirty="0">
                <a:latin typeface="NikoshBAN" pitchFamily="2" charset="0"/>
                <a:cs typeface="NikoshBAN" pitchFamily="2" charset="0"/>
              </a:rPr>
              <a:t>দুঃসাহসী </a:t>
            </a:r>
            <a:r>
              <a:rPr lang="bn-BD" sz="2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অভিযাত্রীরা </a:t>
            </a:r>
            <a:r>
              <a:rPr lang="bn-BD" sz="28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মানুষের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চিরন্তন </a:t>
            </a:r>
            <a:r>
              <a:rPr lang="bn-BD" sz="28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কল্পনার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 রাজ্য চাঁদের দেশে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পৌ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ছেছেন এবং </a:t>
            </a:r>
            <a:r>
              <a:rPr lang="bn-BD" sz="2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মঙ্গল গ্রহেও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য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া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ওয়ার জন্য তাঁরা প্রস্তুত হচ্ছেন।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4759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6858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524000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প্রশ্ন্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:							৩মিনিট</a:t>
            </a: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সংঙ্গা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471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3048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পদ প্রকরণঃ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895600" y="914400"/>
            <a:ext cx="2743200" cy="762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09600" y="2473295"/>
            <a:ext cx="3124200" cy="762000"/>
          </a:xfrm>
          <a:prstGeom prst="roundRect">
            <a:avLst/>
          </a:prstGeom>
          <a:effectLst>
            <a:glow rad="101600">
              <a:schemeClr val="accent6">
                <a:satMod val="175000"/>
                <a:alpha val="40000"/>
              </a:schemeClr>
            </a:glow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553200" y="3962400"/>
            <a:ext cx="1219200" cy="762000"/>
          </a:xfrm>
          <a:prstGeom prst="roundRect">
            <a:avLst/>
          </a:prstGeom>
          <a:effectLst>
            <a:glow rad="101600">
              <a:schemeClr val="accent6">
                <a:satMod val="175000"/>
                <a:alpha val="40000"/>
              </a:schemeClr>
            </a:glow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724400" y="3962400"/>
            <a:ext cx="1219200" cy="762000"/>
          </a:xfrm>
          <a:prstGeom prst="roundRect">
            <a:avLst/>
          </a:prstGeom>
          <a:effectLst>
            <a:glow rad="101600">
              <a:schemeClr val="accent6">
                <a:satMod val="175000"/>
                <a:alpha val="40000"/>
              </a:schemeClr>
            </a:glow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438400" y="3942412"/>
            <a:ext cx="1524000" cy="762000"/>
          </a:xfrm>
          <a:prstGeom prst="roundRect">
            <a:avLst/>
          </a:prstGeom>
          <a:effectLst>
            <a:glow rad="101600">
              <a:schemeClr val="accent6">
                <a:satMod val="175000"/>
                <a:alpha val="40000"/>
              </a:schemeClr>
            </a:glow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85800" y="4038600"/>
            <a:ext cx="1295400" cy="762000"/>
          </a:xfrm>
          <a:prstGeom prst="roundRect">
            <a:avLst/>
          </a:prstGeom>
          <a:effectLst>
            <a:glow rad="101600">
              <a:schemeClr val="accent6">
                <a:satMod val="175000"/>
                <a:alpha val="40000"/>
              </a:schemeClr>
            </a:glow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953000" y="2438400"/>
            <a:ext cx="3162300" cy="87269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06091" y="9144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পদ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251460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অব্যয়পদ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2438400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সব্যয়পদ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4600" y="40386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বিশেষণ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0" y="41148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বিশেষ্য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00600" y="40386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সর্বনাম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29400" y="40386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ক্রিয়া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1599406" y="2286000"/>
            <a:ext cx="3055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6324600" y="2286000"/>
            <a:ext cx="3055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752600" y="2132012"/>
            <a:ext cx="4724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3961606" y="1905000"/>
            <a:ext cx="457994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1905000" y="3429000"/>
            <a:ext cx="3055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914400" y="3581400"/>
            <a:ext cx="6096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762000" y="3733800"/>
            <a:ext cx="3055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2819400" y="3733800"/>
            <a:ext cx="3055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5028406" y="3733800"/>
            <a:ext cx="3055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6858000" y="3733800"/>
            <a:ext cx="3055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6048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239</TotalTime>
  <Words>329</Words>
  <Application>Microsoft Office PowerPoint</Application>
  <PresentationFormat>On-screen Show (4:3)</PresentationFormat>
  <Paragraphs>66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Austin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Corporate Edition</cp:lastModifiedBy>
  <cp:revision>23</cp:revision>
  <dcterms:created xsi:type="dcterms:W3CDTF">2006-08-16T00:00:00Z</dcterms:created>
  <dcterms:modified xsi:type="dcterms:W3CDTF">2019-11-04T18:29:48Z</dcterms:modified>
</cp:coreProperties>
</file>