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8" r:id="rId1"/>
  </p:sldMasterIdLst>
  <p:sldIdLst>
    <p:sldId id="264" r:id="rId2"/>
    <p:sldId id="259" r:id="rId3"/>
    <p:sldId id="260" r:id="rId4"/>
    <p:sldId id="257" r:id="rId5"/>
    <p:sldId id="258" r:id="rId6"/>
    <p:sldId id="261" r:id="rId7"/>
    <p:sldId id="262" r:id="rId8"/>
    <p:sldId id="273" r:id="rId9"/>
    <p:sldId id="263" r:id="rId10"/>
    <p:sldId id="265" r:id="rId11"/>
    <p:sldId id="266" r:id="rId12"/>
    <p:sldId id="267" r:id="rId13"/>
    <p:sldId id="268" r:id="rId14"/>
    <p:sldId id="269" r:id="rId15"/>
    <p:sldId id="272" r:id="rId16"/>
    <p:sldId id="270" r:id="rId17"/>
    <p:sldId id="271"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7FCF47D-7764-4B4B-80CB-8A1008E1219A}"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5034E-BE76-4121-9A63-E9CFCA9B366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0123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FCF47D-7764-4B4B-80CB-8A1008E1219A}"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5034E-BE76-4121-9A63-E9CFCA9B3663}" type="slidenum">
              <a:rPr lang="en-US" smtClean="0"/>
              <a:t>‹#›</a:t>
            </a:fld>
            <a:endParaRPr lang="en-US"/>
          </a:p>
        </p:txBody>
      </p:sp>
    </p:spTree>
    <p:extLst>
      <p:ext uri="{BB962C8B-B14F-4D97-AF65-F5344CB8AC3E}">
        <p14:creationId xmlns:p14="http://schemas.microsoft.com/office/powerpoint/2010/main" val="3729640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FCF47D-7764-4B4B-80CB-8A1008E1219A}"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5034E-BE76-4121-9A63-E9CFCA9B366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1631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FCF47D-7764-4B4B-80CB-8A1008E1219A}"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5034E-BE76-4121-9A63-E9CFCA9B3663}" type="slidenum">
              <a:rPr lang="en-US" smtClean="0"/>
              <a:t>‹#›</a:t>
            </a:fld>
            <a:endParaRPr lang="en-US"/>
          </a:p>
        </p:txBody>
      </p:sp>
    </p:spTree>
    <p:extLst>
      <p:ext uri="{BB962C8B-B14F-4D97-AF65-F5344CB8AC3E}">
        <p14:creationId xmlns:p14="http://schemas.microsoft.com/office/powerpoint/2010/main" val="2127626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FCF47D-7764-4B4B-80CB-8A1008E1219A}"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5034E-BE76-4121-9A63-E9CFCA9B366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6994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FCF47D-7764-4B4B-80CB-8A1008E1219A}"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5034E-BE76-4121-9A63-E9CFCA9B3663}" type="slidenum">
              <a:rPr lang="en-US" smtClean="0"/>
              <a:t>‹#›</a:t>
            </a:fld>
            <a:endParaRPr lang="en-US"/>
          </a:p>
        </p:txBody>
      </p:sp>
    </p:spTree>
    <p:extLst>
      <p:ext uri="{BB962C8B-B14F-4D97-AF65-F5344CB8AC3E}">
        <p14:creationId xmlns:p14="http://schemas.microsoft.com/office/powerpoint/2010/main" val="1980401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FCF47D-7764-4B4B-80CB-8A1008E1219A}" type="datetimeFigureOut">
              <a:rPr lang="en-US" smtClean="0"/>
              <a:t>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F5034E-BE76-4121-9A63-E9CFCA9B3663}" type="slidenum">
              <a:rPr lang="en-US" smtClean="0"/>
              <a:t>‹#›</a:t>
            </a:fld>
            <a:endParaRPr lang="en-US"/>
          </a:p>
        </p:txBody>
      </p:sp>
    </p:spTree>
    <p:extLst>
      <p:ext uri="{BB962C8B-B14F-4D97-AF65-F5344CB8AC3E}">
        <p14:creationId xmlns:p14="http://schemas.microsoft.com/office/powerpoint/2010/main" val="767977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FCF47D-7764-4B4B-80CB-8A1008E1219A}" type="datetimeFigureOut">
              <a:rPr lang="en-US" smtClean="0"/>
              <a:t>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F5034E-BE76-4121-9A63-E9CFCA9B3663}" type="slidenum">
              <a:rPr lang="en-US" smtClean="0"/>
              <a:t>‹#›</a:t>
            </a:fld>
            <a:endParaRPr lang="en-US"/>
          </a:p>
        </p:txBody>
      </p:sp>
    </p:spTree>
    <p:extLst>
      <p:ext uri="{BB962C8B-B14F-4D97-AF65-F5344CB8AC3E}">
        <p14:creationId xmlns:p14="http://schemas.microsoft.com/office/powerpoint/2010/main" val="1129914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FCF47D-7764-4B4B-80CB-8A1008E1219A}" type="datetimeFigureOut">
              <a:rPr lang="en-US" smtClean="0"/>
              <a:t>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F5034E-BE76-4121-9A63-E9CFCA9B3663}" type="slidenum">
              <a:rPr lang="en-US" smtClean="0"/>
              <a:t>‹#›</a:t>
            </a:fld>
            <a:endParaRPr lang="en-US"/>
          </a:p>
        </p:txBody>
      </p:sp>
    </p:spTree>
    <p:extLst>
      <p:ext uri="{BB962C8B-B14F-4D97-AF65-F5344CB8AC3E}">
        <p14:creationId xmlns:p14="http://schemas.microsoft.com/office/powerpoint/2010/main" val="2661453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FCF47D-7764-4B4B-80CB-8A1008E1219A}"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5034E-BE76-4121-9A63-E9CFCA9B3663}" type="slidenum">
              <a:rPr lang="en-US" smtClean="0"/>
              <a:t>‹#›</a:t>
            </a:fld>
            <a:endParaRPr lang="en-US"/>
          </a:p>
        </p:txBody>
      </p:sp>
    </p:spTree>
    <p:extLst>
      <p:ext uri="{BB962C8B-B14F-4D97-AF65-F5344CB8AC3E}">
        <p14:creationId xmlns:p14="http://schemas.microsoft.com/office/powerpoint/2010/main" val="349920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FCF47D-7764-4B4B-80CB-8A1008E1219A}"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5034E-BE76-4121-9A63-E9CFCA9B366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153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7FCF47D-7764-4B4B-80CB-8A1008E1219A}" type="datetimeFigureOut">
              <a:rPr lang="en-US" smtClean="0"/>
              <a:t>11/5/2019</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FF5034E-BE76-4121-9A63-E9CFCA9B366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2794473"/>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rt 1"/>
          <p:cNvSpPr/>
          <p:nvPr/>
        </p:nvSpPr>
        <p:spPr>
          <a:xfrm>
            <a:off x="483325" y="169817"/>
            <a:ext cx="6270171" cy="6505303"/>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i="1" dirty="0" err="1" smtClean="0">
                <a:solidFill>
                  <a:srgbClr val="FFFF00"/>
                </a:solidFill>
              </a:rPr>
              <a:t>সবাইকে</a:t>
            </a:r>
            <a:r>
              <a:rPr lang="en-US" sz="3600" b="1" i="1" dirty="0" smtClean="0">
                <a:solidFill>
                  <a:srgbClr val="FFFF00"/>
                </a:solidFill>
              </a:rPr>
              <a:t> </a:t>
            </a:r>
            <a:r>
              <a:rPr lang="en-US" sz="3600" b="1" i="1" dirty="0" err="1" smtClean="0">
                <a:solidFill>
                  <a:srgbClr val="FFFF00"/>
                </a:solidFill>
              </a:rPr>
              <a:t>লাল</a:t>
            </a:r>
            <a:r>
              <a:rPr lang="en-US" sz="3600" b="1" i="1" dirty="0" smtClean="0">
                <a:solidFill>
                  <a:srgbClr val="FFFF00"/>
                </a:solidFill>
              </a:rPr>
              <a:t> </a:t>
            </a:r>
            <a:r>
              <a:rPr lang="en-US" sz="3600" b="1" i="1" dirty="0" err="1" smtClean="0">
                <a:solidFill>
                  <a:srgbClr val="FFFF00"/>
                </a:solidFill>
              </a:rPr>
              <a:t>গোলাপের</a:t>
            </a:r>
            <a:r>
              <a:rPr lang="en-US" sz="3600" b="1" i="1" dirty="0" smtClean="0">
                <a:solidFill>
                  <a:srgbClr val="FFFF00"/>
                </a:solidFill>
              </a:rPr>
              <a:t> </a:t>
            </a:r>
            <a:r>
              <a:rPr lang="en-US" sz="3600" b="1" i="1" dirty="0" err="1" smtClean="0">
                <a:solidFill>
                  <a:srgbClr val="FFFF00"/>
                </a:solidFill>
              </a:rPr>
              <a:t>শুভেচ্ছা</a:t>
            </a:r>
            <a:endParaRPr lang="en-US" sz="3600" b="1" i="1" dirty="0">
              <a:solidFill>
                <a:srgbClr val="FFFF0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1326" y="1123406"/>
            <a:ext cx="4663440" cy="5551713"/>
          </a:xfrm>
          <a:prstGeom prst="rect">
            <a:avLst/>
          </a:prstGeom>
        </p:spPr>
      </p:pic>
    </p:spTree>
    <p:extLst>
      <p:ext uri="{BB962C8B-B14F-4D97-AF65-F5344CB8AC3E}">
        <p14:creationId xmlns:p14="http://schemas.microsoft.com/office/powerpoint/2010/main" val="2841654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300446" y="365760"/>
            <a:ext cx="5081451" cy="509451"/>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t> আল-কুরানের বাণী-</a:t>
            </a:r>
            <a:endParaRPr lang="en-US" sz="2800" dirty="0"/>
          </a:p>
        </p:txBody>
      </p:sp>
      <p:sp>
        <p:nvSpPr>
          <p:cNvPr id="3" name="Horizontal Scroll 2"/>
          <p:cNvSpPr/>
          <p:nvPr/>
        </p:nvSpPr>
        <p:spPr>
          <a:xfrm>
            <a:off x="444137" y="1267097"/>
            <a:ext cx="10724606" cy="214230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t> হে আমার প্রতিপালক আমাদের এ কাজ কবুল করুন। নিশ্চয় আপনি সর্ব শ্রোতা ,সর্ব জ্ঞাতা। (সূরা আল-বাকারা,আয়াত-১২৭)</a:t>
            </a:r>
          </a:p>
          <a:p>
            <a:pPr algn="ctr"/>
            <a:endParaRPr lang="en-US" sz="2800" dirty="0"/>
          </a:p>
        </p:txBody>
      </p:sp>
      <p:sp>
        <p:nvSpPr>
          <p:cNvPr id="4" name="Horizontal Scroll 3"/>
          <p:cNvSpPr/>
          <p:nvPr/>
        </p:nvSpPr>
        <p:spPr>
          <a:xfrm>
            <a:off x="705394" y="4349931"/>
            <a:ext cx="9705703" cy="1985555"/>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i="1" dirty="0" smtClean="0"/>
              <a:t> আপনি মানুষের নিকট হজের ঘোষনা করে দিন তারা আমার নিকট আসবে পদব্রজে ও সর্ব প্রকার ক্ষীণকায় উষ্ঠের পিঠে ,তারা আসবে দুরা- দুরান্তের পথ অতিক্রম করে।(সুরা আল-হাজ,আয়াত-২৭) </a:t>
            </a:r>
            <a:endParaRPr lang="en-US" sz="2400" i="1" dirty="0"/>
          </a:p>
        </p:txBody>
      </p:sp>
      <p:sp>
        <p:nvSpPr>
          <p:cNvPr id="5" name="Flowchart: Terminator 4"/>
          <p:cNvSpPr/>
          <p:nvPr/>
        </p:nvSpPr>
        <p:spPr>
          <a:xfrm>
            <a:off x="1123406" y="3775166"/>
            <a:ext cx="4976948" cy="574765"/>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t> আল-কুরানের বাণী -</a:t>
            </a:r>
            <a:endParaRPr lang="en-US" sz="2800" dirty="0"/>
          </a:p>
        </p:txBody>
      </p:sp>
    </p:spTree>
    <p:extLst>
      <p:ext uri="{BB962C8B-B14F-4D97-AF65-F5344CB8AC3E}">
        <p14:creationId xmlns:p14="http://schemas.microsoft.com/office/powerpoint/2010/main" val="1644647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248194" y="0"/>
            <a:ext cx="4389120" cy="1031965"/>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  </a:t>
            </a:r>
            <a:r>
              <a:rPr lang="en-US" sz="4000" dirty="0" err="1" smtClean="0"/>
              <a:t>হজের</a:t>
            </a:r>
            <a:r>
              <a:rPr lang="en-US" sz="4000" dirty="0" smtClean="0"/>
              <a:t> </a:t>
            </a:r>
            <a:r>
              <a:rPr lang="en-US" sz="4000" dirty="0" err="1" smtClean="0"/>
              <a:t>ফযিলত</a:t>
            </a:r>
            <a:r>
              <a:rPr lang="en-US" sz="4000" dirty="0" smtClean="0"/>
              <a:t> -</a:t>
            </a:r>
            <a:endParaRPr lang="en-US" sz="4000" dirty="0"/>
          </a:p>
        </p:txBody>
      </p:sp>
      <p:sp>
        <p:nvSpPr>
          <p:cNvPr id="3" name="Horizontal Scroll 2"/>
          <p:cNvSpPr/>
          <p:nvPr/>
        </p:nvSpPr>
        <p:spPr>
          <a:xfrm>
            <a:off x="248194" y="2142308"/>
            <a:ext cx="11495315" cy="471569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b="1" i="1" dirty="0" smtClean="0">
                <a:solidFill>
                  <a:schemeClr val="bg2">
                    <a:lumMod val="60000"/>
                    <a:lumOff val="40000"/>
                  </a:schemeClr>
                </a:solidFill>
              </a:rPr>
              <a:t> যে ব্যাক্তি বায়তুল্লাহ যিয়ারতে এসে কোন অশ্লীল কাজ করল না ,আল্লাহর অপছন্দনিয় কোন কাজে লিপ্ত হলো না সে গুনাহ বা পাপ থেকে এমন ভাবে পবিত্র হয়ে ফিরল যেমন সে পবিত্র ছিল সেদিন ,যেদিন সে তার মায়ের পেট থেকে জন্মগ্রহন করেছিল। </a:t>
            </a:r>
            <a:endParaRPr lang="en-US" sz="3200" b="1" i="1" dirty="0">
              <a:solidFill>
                <a:schemeClr val="bg2">
                  <a:lumMod val="60000"/>
                  <a:lumOff val="40000"/>
                </a:schemeClr>
              </a:solidFill>
            </a:endParaRPr>
          </a:p>
        </p:txBody>
      </p:sp>
      <p:sp>
        <p:nvSpPr>
          <p:cNvPr id="4" name="Down Arrow Callout 3"/>
          <p:cNvSpPr/>
          <p:nvPr/>
        </p:nvSpPr>
        <p:spPr>
          <a:xfrm>
            <a:off x="248194" y="1489165"/>
            <a:ext cx="4153989" cy="1018903"/>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t> রাসুলের বাণী - </a:t>
            </a:r>
            <a:endParaRPr lang="en-US" sz="3200" dirty="0"/>
          </a:p>
        </p:txBody>
      </p:sp>
    </p:spTree>
    <p:extLst>
      <p:ext uri="{BB962C8B-B14F-4D97-AF65-F5344CB8AC3E}">
        <p14:creationId xmlns:p14="http://schemas.microsoft.com/office/powerpoint/2010/main" val="1499880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circle(in)">
                                      <p:cBhvr>
                                        <p:cTn id="1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inus 1"/>
          <p:cNvSpPr/>
          <p:nvPr/>
        </p:nvSpPr>
        <p:spPr>
          <a:xfrm>
            <a:off x="-470263" y="-352698"/>
            <a:ext cx="5016137" cy="2821577"/>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rgbClr val="0070C0"/>
                </a:solidFill>
              </a:rPr>
              <a:t> হজের ফরয সমুহ- </a:t>
            </a:r>
            <a:endParaRPr lang="en-US" sz="2800" dirty="0">
              <a:solidFill>
                <a:srgbClr val="0070C0"/>
              </a:solidFill>
            </a:endParaRPr>
          </a:p>
        </p:txBody>
      </p:sp>
      <p:sp>
        <p:nvSpPr>
          <p:cNvPr id="5" name="Vertical Scroll 4"/>
          <p:cNvSpPr/>
          <p:nvPr/>
        </p:nvSpPr>
        <p:spPr>
          <a:xfrm>
            <a:off x="91440" y="1632857"/>
            <a:ext cx="12100560" cy="5225143"/>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t>০১৷ হজের নিয়তে ইহরাম বাধা ৷</a:t>
            </a:r>
          </a:p>
          <a:p>
            <a:pPr algn="ctr"/>
            <a:endParaRPr lang="bn-BD" sz="4000" dirty="0" smtClean="0"/>
          </a:p>
          <a:p>
            <a:pPr algn="ctr"/>
            <a:r>
              <a:rPr lang="bn-BD" sz="4000" dirty="0" smtClean="0"/>
              <a:t>০২৷আরাফার ময়দানে ৯ ই জিলহজ তারিখে অবস্থান করা ৷</a:t>
            </a:r>
          </a:p>
          <a:p>
            <a:pPr algn="ctr"/>
            <a:endParaRPr lang="bn-BD" sz="4000" dirty="0" smtClean="0"/>
          </a:p>
          <a:p>
            <a:pPr algn="ctr"/>
            <a:r>
              <a:rPr lang="bn-BD" sz="4000" dirty="0" smtClean="0"/>
              <a:t>০৩৷ তাওয়াফে যিয়ারত করা। </a:t>
            </a:r>
            <a:endParaRPr lang="en-US" sz="4000" dirty="0"/>
          </a:p>
        </p:txBody>
      </p:sp>
    </p:spTree>
    <p:extLst>
      <p:ext uri="{BB962C8B-B14F-4D97-AF65-F5344CB8AC3E}">
        <p14:creationId xmlns:p14="http://schemas.microsoft.com/office/powerpoint/2010/main" val="3774207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248194" y="313509"/>
            <a:ext cx="4336869" cy="770707"/>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b="1" i="1" dirty="0" smtClean="0">
                <a:solidFill>
                  <a:srgbClr val="00B0F0"/>
                </a:solidFill>
              </a:rPr>
              <a:t> হজের ওয়াজিব সমুহ- </a:t>
            </a:r>
            <a:endParaRPr lang="en-US" sz="2400" b="1" i="1" dirty="0">
              <a:solidFill>
                <a:srgbClr val="00B0F0"/>
              </a:solidFill>
            </a:endParaRPr>
          </a:p>
        </p:txBody>
      </p:sp>
      <p:sp>
        <p:nvSpPr>
          <p:cNvPr id="3" name="Flowchart: Predefined Process 2"/>
          <p:cNvSpPr/>
          <p:nvPr/>
        </p:nvSpPr>
        <p:spPr>
          <a:xfrm>
            <a:off x="248194" y="1371600"/>
            <a:ext cx="11508377" cy="1071154"/>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000" b="1" i="1" dirty="0" smtClean="0"/>
              <a:t> </a:t>
            </a:r>
            <a:r>
              <a:rPr lang="en-US" sz="2000" b="1" i="1" dirty="0" smtClean="0"/>
              <a:t>০১</a:t>
            </a:r>
            <a:r>
              <a:rPr lang="bn-BD" sz="2000" b="1" i="1" dirty="0" smtClean="0"/>
              <a:t>৷</a:t>
            </a:r>
            <a:r>
              <a:rPr lang="en-US" sz="2000" b="1" i="1" dirty="0" smtClean="0"/>
              <a:t> </a:t>
            </a:r>
            <a:r>
              <a:rPr lang="bn-BD" sz="2000" b="1" i="1" dirty="0" smtClean="0"/>
              <a:t>অরাফার ময়দান হতে প্রত্যাবর্তনের সময় মুসদালিফায় অবস্থান করা </a:t>
            </a:r>
            <a:endParaRPr lang="en-US" sz="2000" b="1" i="1" dirty="0"/>
          </a:p>
        </p:txBody>
      </p:sp>
      <p:sp>
        <p:nvSpPr>
          <p:cNvPr id="4" name="Flowchart: Predefined Process 3"/>
          <p:cNvSpPr/>
          <p:nvPr/>
        </p:nvSpPr>
        <p:spPr>
          <a:xfrm>
            <a:off x="248194" y="2690948"/>
            <a:ext cx="11508377" cy="875211"/>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000" b="1" i="1" dirty="0" smtClean="0"/>
              <a:t> ০২৷ সাফা ও মারওয়া পাহাড়দ্বয়ের মাঝখানে  দৌড়ানো বা সাঈ করা।</a:t>
            </a:r>
            <a:endParaRPr lang="en-US" sz="2000" b="1" i="1" dirty="0"/>
          </a:p>
        </p:txBody>
      </p:sp>
      <p:sp>
        <p:nvSpPr>
          <p:cNvPr id="5" name="Flowchart: Predefined Process 4"/>
          <p:cNvSpPr/>
          <p:nvPr/>
        </p:nvSpPr>
        <p:spPr>
          <a:xfrm>
            <a:off x="248195" y="3853543"/>
            <a:ext cx="11508376" cy="744583"/>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dirty="0" smtClean="0"/>
              <a:t> </a:t>
            </a:r>
            <a:r>
              <a:rPr lang="bn-BD" sz="2000" b="1" i="1" dirty="0" smtClean="0"/>
              <a:t>০৩৷ শয়তানকে কঙ্কর নিক্ষেপ করা।</a:t>
            </a:r>
          </a:p>
        </p:txBody>
      </p:sp>
      <p:sp>
        <p:nvSpPr>
          <p:cNvPr id="6" name="Flowchart: Predefined Process 5"/>
          <p:cNvSpPr/>
          <p:nvPr/>
        </p:nvSpPr>
        <p:spPr>
          <a:xfrm>
            <a:off x="248194" y="4990011"/>
            <a:ext cx="11508377" cy="653144"/>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000" b="1" i="1" dirty="0" smtClean="0"/>
              <a:t> ০৪৷ তাওয়াফে বিদা অর্থাৎ মক্কার বাইরে থেকে আগত হাজিদের জন্য বিদায়কালিন তাওয়াফ করা।</a:t>
            </a:r>
            <a:endParaRPr lang="en-US" sz="2000" b="1" i="1" dirty="0"/>
          </a:p>
        </p:txBody>
      </p:sp>
      <p:sp>
        <p:nvSpPr>
          <p:cNvPr id="7" name="Flowchart: Predefined Process 6"/>
          <p:cNvSpPr/>
          <p:nvPr/>
        </p:nvSpPr>
        <p:spPr>
          <a:xfrm>
            <a:off x="248195" y="6035040"/>
            <a:ext cx="11508376" cy="587828"/>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dirty="0" smtClean="0"/>
              <a:t> </a:t>
            </a:r>
            <a:r>
              <a:rPr lang="bn-BD" sz="2000" b="1" i="1" dirty="0" smtClean="0"/>
              <a:t>০৫৷ মাথা মুড়ানো বা চুল ছাটা। </a:t>
            </a:r>
            <a:endParaRPr lang="en-US" sz="2000" b="1" i="1" dirty="0"/>
          </a:p>
        </p:txBody>
      </p:sp>
    </p:spTree>
    <p:extLst>
      <p:ext uri="{BB962C8B-B14F-4D97-AF65-F5344CB8AC3E}">
        <p14:creationId xmlns:p14="http://schemas.microsoft.com/office/powerpoint/2010/main" val="257282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418011" y="378823"/>
            <a:ext cx="5460275" cy="79683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smtClean="0">
                <a:solidFill>
                  <a:srgbClr val="0070C0"/>
                </a:solidFill>
              </a:rPr>
              <a:t> </a:t>
            </a:r>
            <a:r>
              <a:rPr lang="en-US" sz="4000" b="1" i="1" dirty="0" err="1" smtClean="0">
                <a:solidFill>
                  <a:srgbClr val="0070C0"/>
                </a:solidFill>
              </a:rPr>
              <a:t>হজের</a:t>
            </a:r>
            <a:r>
              <a:rPr lang="en-US" sz="4000" b="1" i="1" dirty="0" smtClean="0">
                <a:solidFill>
                  <a:srgbClr val="0070C0"/>
                </a:solidFill>
              </a:rPr>
              <a:t> </a:t>
            </a:r>
            <a:r>
              <a:rPr lang="en-US" sz="4000" b="1" i="1" dirty="0" err="1" smtClean="0">
                <a:solidFill>
                  <a:srgbClr val="0070C0"/>
                </a:solidFill>
              </a:rPr>
              <a:t>সুন্নত</a:t>
            </a:r>
            <a:r>
              <a:rPr lang="en-US" sz="4000" b="1" i="1" dirty="0" smtClean="0">
                <a:solidFill>
                  <a:srgbClr val="0070C0"/>
                </a:solidFill>
              </a:rPr>
              <a:t> </a:t>
            </a:r>
            <a:r>
              <a:rPr lang="en-US" sz="4000" b="1" i="1" dirty="0" err="1" smtClean="0">
                <a:solidFill>
                  <a:srgbClr val="0070C0"/>
                </a:solidFill>
              </a:rPr>
              <a:t>সমুহ</a:t>
            </a:r>
            <a:r>
              <a:rPr lang="en-US" sz="4000" b="1" i="1" dirty="0" smtClean="0">
                <a:solidFill>
                  <a:srgbClr val="0070C0"/>
                </a:solidFill>
              </a:rPr>
              <a:t>-</a:t>
            </a:r>
            <a:endParaRPr lang="en-US" sz="4000" b="1" i="1" dirty="0">
              <a:solidFill>
                <a:srgbClr val="0070C0"/>
              </a:solidFill>
            </a:endParaRPr>
          </a:p>
        </p:txBody>
      </p:sp>
      <p:sp>
        <p:nvSpPr>
          <p:cNvPr id="3" name="Vertical Scroll 2"/>
          <p:cNvSpPr/>
          <p:nvPr/>
        </p:nvSpPr>
        <p:spPr>
          <a:xfrm>
            <a:off x="418011" y="1541417"/>
            <a:ext cx="11220995" cy="4937759"/>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000" b="1" i="1" dirty="0" smtClean="0"/>
              <a:t>০১ ৷ বহিরাগত দের জন্য তাওয়াফে কুদুম করা।</a:t>
            </a:r>
          </a:p>
          <a:p>
            <a:pPr algn="ctr"/>
            <a:r>
              <a:rPr lang="bn-BD" sz="2000" b="1" i="1" dirty="0" smtClean="0"/>
              <a:t>০২ ৷হাজরে আসওয়াদ থেকে  তাওয়াফ  শুরু করা।</a:t>
            </a:r>
          </a:p>
          <a:p>
            <a:pPr algn="ctr"/>
            <a:r>
              <a:rPr lang="bn-BD" sz="2000" b="1" i="1" dirty="0" smtClean="0"/>
              <a:t>০৩ ৷জিলহজ মাসের ৭তারিখে ইমামের মক্কায় হজ সম্পর্কে খুতবা প্রদান করা।৯ তারিখে আরাফায় দ্বিপ্রহরের পর খুতবা প্রদান করা। একাদশ তারিখে মিনায় খুতবা দেওয়া।</a:t>
            </a:r>
          </a:p>
          <a:p>
            <a:pPr algn="ctr"/>
            <a:r>
              <a:rPr lang="bn-BD" sz="2000" b="1" i="1" dirty="0" smtClean="0"/>
              <a:t>০৪ ৷৮ ই জিলহজে মক্কা থেকে মিনার উদ্দেশ্যে রওয়ানা , মিনায় উপস্থিত হয়ে জুহর থেকে ৯ ই জিলহজের ফজর পর্যন্ত অবস্থান করে ৫ ওয়াক্ত নামায আদায় করা।</a:t>
            </a:r>
          </a:p>
          <a:p>
            <a:pPr algn="ctr"/>
            <a:r>
              <a:rPr lang="bn-BD" sz="2000" b="1" i="1" dirty="0" smtClean="0"/>
              <a:t>০৫ ৷৯ ই জিলহজে সূর্য ওঠার পর মিনা থেকে আরাফার দিকে রওয়ানা করা।</a:t>
            </a:r>
          </a:p>
          <a:p>
            <a:pPr algn="ctr"/>
            <a:r>
              <a:rPr lang="bn-BD" sz="2000" b="1" i="1" dirty="0" smtClean="0"/>
              <a:t>০৬ ৷সম্ভব হলে অরাফাতে গোসল করা। </a:t>
            </a:r>
          </a:p>
          <a:p>
            <a:pPr algn="ctr"/>
            <a:r>
              <a:rPr lang="bn-BD" sz="2000" b="1" i="1" dirty="0" smtClean="0"/>
              <a:t>০৭ ৷ইহরাম বাধার আগে গোসল করা।</a:t>
            </a:r>
          </a:p>
          <a:p>
            <a:pPr algn="ctr"/>
            <a:r>
              <a:rPr lang="bn-BD" sz="2000" b="1" i="1" dirty="0" smtClean="0"/>
              <a:t>০৮ ৷মুজদালিফায় রাত কাতানুর পর ফজরের নামায আদায় করে সূর্য উদয়ের পূর্বে মিনার দিকে রওয়ানা করা।</a:t>
            </a:r>
            <a:endParaRPr lang="bn-BD" sz="2000" b="1" i="1" dirty="0"/>
          </a:p>
          <a:p>
            <a:pPr algn="ctr"/>
            <a:r>
              <a:rPr lang="bn-BD" sz="2000" b="1" i="1" dirty="0" smtClean="0"/>
              <a:t>০৯ ৷জিলহজ মাসের ১১,১২ তারিখে কঙ্কর নিক্ষেপ এর জন্য মিনাতে রাত জাপন করা।</a:t>
            </a:r>
          </a:p>
          <a:p>
            <a:pPr algn="ctr"/>
            <a:r>
              <a:rPr lang="bn-BD" sz="2000" b="1" i="1" dirty="0" smtClean="0"/>
              <a:t>১০ ৷জিলহজ মাসের ১১,১২,ও ১৩ তারিখে ক্রমধারা ঠিক রেখে কঙ্কর নিখেপ করা। </a:t>
            </a:r>
          </a:p>
        </p:txBody>
      </p:sp>
    </p:spTree>
    <p:extLst>
      <p:ext uri="{BB962C8B-B14F-4D97-AF65-F5344CB8AC3E}">
        <p14:creationId xmlns:p14="http://schemas.microsoft.com/office/powerpoint/2010/main" val="383174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679269" y="470263"/>
            <a:ext cx="5786845" cy="1175657"/>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t> দলীয় কাজ</a:t>
            </a:r>
            <a:endParaRPr lang="en-US" sz="6000" dirty="0"/>
          </a:p>
        </p:txBody>
      </p:sp>
      <p:sp>
        <p:nvSpPr>
          <p:cNvPr id="3" name="Horizontal Scroll 2"/>
          <p:cNvSpPr/>
          <p:nvPr/>
        </p:nvSpPr>
        <p:spPr>
          <a:xfrm>
            <a:off x="509451" y="2011679"/>
            <a:ext cx="11129555" cy="4741817"/>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b="1" i="1" dirty="0" smtClean="0">
                <a:solidFill>
                  <a:srgbClr val="00B0F0"/>
                </a:solidFill>
              </a:rPr>
              <a:t> হজের ঐতিহসক পটভূমি  আলোচনা কর।</a:t>
            </a:r>
            <a:endParaRPr lang="en-US" sz="5400" b="1" i="1" dirty="0">
              <a:solidFill>
                <a:srgbClr val="00B0F0"/>
              </a:solidFill>
            </a:endParaRPr>
          </a:p>
        </p:txBody>
      </p:sp>
    </p:spTree>
    <p:extLst>
      <p:ext uri="{BB962C8B-B14F-4D97-AF65-F5344CB8AC3E}">
        <p14:creationId xmlns:p14="http://schemas.microsoft.com/office/powerpoint/2010/main" val="12480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522514" y="574766"/>
            <a:ext cx="4284617" cy="927463"/>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smtClean="0"/>
              <a:t> </a:t>
            </a:r>
            <a:r>
              <a:rPr lang="en-US" sz="5400" b="1" i="1" dirty="0" err="1" smtClean="0"/>
              <a:t>মূল্যায়ন</a:t>
            </a:r>
            <a:r>
              <a:rPr lang="en-US" sz="5400" b="1" i="1" dirty="0" smtClean="0"/>
              <a:t>- </a:t>
            </a:r>
            <a:endParaRPr lang="en-US" sz="5400" b="1" i="1" dirty="0"/>
          </a:p>
        </p:txBody>
      </p:sp>
      <p:sp>
        <p:nvSpPr>
          <p:cNvPr id="3" name="Vertical Scroll 2"/>
          <p:cNvSpPr/>
          <p:nvPr/>
        </p:nvSpPr>
        <p:spPr>
          <a:xfrm>
            <a:off x="0" y="1632857"/>
            <a:ext cx="12331337" cy="5068389"/>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b="1" i="1" dirty="0" smtClean="0"/>
              <a:t> ০১৷ হজের ফরয হচ্ছে –</a:t>
            </a:r>
          </a:p>
          <a:p>
            <a:pPr algn="ctr"/>
            <a:r>
              <a:rPr lang="bn-BD" sz="2400" b="1" i="1" dirty="0" smtClean="0"/>
              <a:t>(i)হজের নিয়তে ইহরাম বাধা    (ii)  সাফা ও মারওয়া পাহাড়দ্বয়ের  মাঝখানে দৌড়ানো    (iii)    তাওয়ফে যিয়ারত করা</a:t>
            </a:r>
          </a:p>
          <a:p>
            <a:pPr algn="ctr"/>
            <a:endParaRPr lang="bn-BD" sz="2400" b="1" i="1" dirty="0" smtClean="0"/>
          </a:p>
          <a:p>
            <a:pPr algn="ctr"/>
            <a:r>
              <a:rPr lang="bn-BD" sz="2400" b="1" i="1" dirty="0" smtClean="0"/>
              <a:t>নিচের কোনটি ঠিক</a:t>
            </a:r>
          </a:p>
          <a:p>
            <a:pPr algn="ctr"/>
            <a:r>
              <a:rPr lang="bn-BD" sz="2400" b="1" i="1" dirty="0" smtClean="0"/>
              <a:t>(ক) i    </a:t>
            </a:r>
            <a:r>
              <a:rPr lang="en-US" sz="2400" b="1" i="1" dirty="0" smtClean="0"/>
              <a:t> ও </a:t>
            </a:r>
            <a:r>
              <a:rPr lang="bn-BD" sz="2400" b="1" i="1" dirty="0" smtClean="0"/>
              <a:t> ii       ( </a:t>
            </a:r>
            <a:r>
              <a:rPr lang="en-US" sz="2400" b="1" i="1" dirty="0" smtClean="0"/>
              <a:t>খ)     ii   ও     iii       (গ)   I     ও   iii   (ঘ)  I    ii  ও  iii</a:t>
            </a:r>
            <a:endParaRPr lang="bn-BD" sz="2400" b="1" i="1" dirty="0" smtClean="0"/>
          </a:p>
          <a:p>
            <a:pPr algn="ctr"/>
            <a:endParaRPr lang="bn-BD" sz="2400" b="1" i="1" dirty="0"/>
          </a:p>
          <a:p>
            <a:pPr algn="ctr"/>
            <a:r>
              <a:rPr lang="bn-BD" sz="2400" b="1" i="1" dirty="0" smtClean="0"/>
              <a:t>২ ৷ হজের জন্য আহবান করেন – </a:t>
            </a:r>
          </a:p>
          <a:p>
            <a:pPr marL="342900" indent="-342900" algn="ctr">
              <a:buAutoNum type="arabicPlain" startAt="2"/>
            </a:pPr>
            <a:r>
              <a:rPr lang="bn-BD" sz="2000" b="1" i="1" dirty="0" smtClean="0"/>
              <a:t>(ক) আদম(আ,)    (খ) ইব্রাহিম (আ,)     (গ ) ইউনূছ (আ)  (ঘ) হযরত মূহাম্মদ </a:t>
            </a:r>
            <a:r>
              <a:rPr lang="bn-BD" sz="2400" b="1" i="1" dirty="0" smtClean="0"/>
              <a:t>(সঃ,) </a:t>
            </a:r>
            <a:endParaRPr lang="en-US" sz="2400" b="1" i="1" dirty="0"/>
          </a:p>
        </p:txBody>
      </p:sp>
    </p:spTree>
    <p:extLst>
      <p:ext uri="{BB962C8B-B14F-4D97-AF65-F5344CB8AC3E}">
        <p14:creationId xmlns:p14="http://schemas.microsoft.com/office/powerpoint/2010/main" val="3527123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640080" y="535577"/>
            <a:ext cx="4624251" cy="679269"/>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rgbClr val="00B0F0"/>
                </a:solidFill>
              </a:rPr>
              <a:t> </a:t>
            </a:r>
            <a:r>
              <a:rPr lang="en-US" sz="3600" dirty="0" err="1" smtClean="0">
                <a:solidFill>
                  <a:srgbClr val="00B0F0"/>
                </a:solidFill>
              </a:rPr>
              <a:t>বাড়ির</a:t>
            </a:r>
            <a:r>
              <a:rPr lang="en-US" sz="3600" dirty="0" smtClean="0">
                <a:solidFill>
                  <a:srgbClr val="00B0F0"/>
                </a:solidFill>
              </a:rPr>
              <a:t> </a:t>
            </a:r>
            <a:r>
              <a:rPr lang="en-US" sz="3600" dirty="0" err="1" smtClean="0">
                <a:solidFill>
                  <a:srgbClr val="00B0F0"/>
                </a:solidFill>
              </a:rPr>
              <a:t>কাজ</a:t>
            </a:r>
            <a:endParaRPr lang="en-US" sz="3600" dirty="0">
              <a:solidFill>
                <a:srgbClr val="00B0F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886" y="1528354"/>
            <a:ext cx="11377748" cy="3814355"/>
          </a:xfrm>
          <a:prstGeom prst="rect">
            <a:avLst/>
          </a:prstGeom>
        </p:spPr>
      </p:pic>
      <p:sp>
        <p:nvSpPr>
          <p:cNvPr id="4" name="Horizontal Scroll 3"/>
          <p:cNvSpPr/>
          <p:nvPr/>
        </p:nvSpPr>
        <p:spPr>
          <a:xfrm>
            <a:off x="1293223" y="5734594"/>
            <a:ext cx="9522823" cy="836023"/>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dirty="0" smtClean="0"/>
              <a:t> হজের পটভুমি লিখে আনবে। </a:t>
            </a:r>
            <a:endParaRPr lang="en-US" dirty="0"/>
          </a:p>
        </p:txBody>
      </p:sp>
    </p:spTree>
    <p:extLst>
      <p:ext uri="{BB962C8B-B14F-4D97-AF65-F5344CB8AC3E}">
        <p14:creationId xmlns:p14="http://schemas.microsoft.com/office/powerpoint/2010/main" val="3861707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edefined Process 1"/>
          <p:cNvSpPr/>
          <p:nvPr/>
        </p:nvSpPr>
        <p:spPr>
          <a:xfrm>
            <a:off x="2090057" y="561703"/>
            <a:ext cx="7458892" cy="1397726"/>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b="1" i="1" dirty="0" smtClean="0">
                <a:solidFill>
                  <a:srgbClr val="00B0F0"/>
                </a:solidFill>
              </a:rPr>
              <a:t> ধন্যবাদ</a:t>
            </a:r>
            <a:endParaRPr lang="en-US" sz="8000" b="1" i="1" dirty="0">
              <a:solidFill>
                <a:srgbClr val="00B0F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885" y="2534194"/>
            <a:ext cx="11325497" cy="3942806"/>
          </a:xfrm>
          <a:prstGeom prst="rect">
            <a:avLst/>
          </a:prstGeom>
        </p:spPr>
      </p:pic>
    </p:spTree>
    <p:extLst>
      <p:ext uri="{BB962C8B-B14F-4D97-AF65-F5344CB8AC3E}">
        <p14:creationId xmlns:p14="http://schemas.microsoft.com/office/powerpoint/2010/main" val="290346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Terminator 6"/>
          <p:cNvSpPr/>
          <p:nvPr/>
        </p:nvSpPr>
        <p:spPr>
          <a:xfrm>
            <a:off x="4911635" y="483326"/>
            <a:ext cx="1005839" cy="591747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b="1" dirty="0" smtClean="0">
                <a:solidFill>
                  <a:srgbClr val="00B0F0"/>
                </a:solidFill>
              </a:rPr>
              <a:t> শিক্ষক পরিচিতি </a:t>
            </a:r>
            <a:endParaRPr lang="en-US" sz="4400" b="1" dirty="0">
              <a:solidFill>
                <a:srgbClr val="00B0F0"/>
              </a:solidFill>
            </a:endParaRPr>
          </a:p>
        </p:txBody>
      </p:sp>
      <p:sp>
        <p:nvSpPr>
          <p:cNvPr id="9" name="Rounded Rectangle 8"/>
          <p:cNvSpPr/>
          <p:nvPr/>
        </p:nvSpPr>
        <p:spPr>
          <a:xfrm>
            <a:off x="6140536" y="992777"/>
            <a:ext cx="5785854" cy="55386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b="1" i="1" dirty="0" smtClean="0">
                <a:solidFill>
                  <a:schemeClr val="accent2">
                    <a:lumMod val="20000"/>
                    <a:lumOff val="80000"/>
                  </a:schemeClr>
                </a:solidFill>
              </a:rPr>
              <a:t> মোঃ </a:t>
            </a:r>
            <a:r>
              <a:rPr lang="en-US" sz="3200" b="1" i="1" dirty="0" err="1" smtClean="0">
                <a:solidFill>
                  <a:schemeClr val="accent2">
                    <a:lumMod val="20000"/>
                    <a:lumOff val="80000"/>
                  </a:schemeClr>
                </a:solidFill>
              </a:rPr>
              <a:t>আবু</a:t>
            </a:r>
            <a:r>
              <a:rPr lang="en-US" sz="3200" b="1" i="1" dirty="0" smtClean="0">
                <a:solidFill>
                  <a:schemeClr val="accent2">
                    <a:lumMod val="20000"/>
                    <a:lumOff val="80000"/>
                  </a:schemeClr>
                </a:solidFill>
              </a:rPr>
              <a:t> </a:t>
            </a:r>
            <a:r>
              <a:rPr lang="en-US" sz="3200" b="1" i="1" dirty="0" err="1" smtClean="0">
                <a:solidFill>
                  <a:schemeClr val="accent2">
                    <a:lumMod val="20000"/>
                    <a:lumOff val="80000"/>
                  </a:schemeClr>
                </a:solidFill>
              </a:rPr>
              <a:t>সাইদ</a:t>
            </a:r>
            <a:r>
              <a:rPr lang="en-US" sz="3200" b="1" i="1" dirty="0" smtClean="0">
                <a:solidFill>
                  <a:schemeClr val="accent2">
                    <a:lumMod val="20000"/>
                    <a:lumOff val="80000"/>
                  </a:schemeClr>
                </a:solidFill>
              </a:rPr>
              <a:t> </a:t>
            </a:r>
            <a:endParaRPr lang="bn-BD" sz="3200" b="1" i="1" dirty="0" smtClean="0">
              <a:solidFill>
                <a:schemeClr val="accent2">
                  <a:lumMod val="20000"/>
                  <a:lumOff val="80000"/>
                </a:schemeClr>
              </a:solidFill>
            </a:endParaRPr>
          </a:p>
          <a:p>
            <a:pPr algn="ctr"/>
            <a:r>
              <a:rPr lang="bn-BD" sz="3200" b="1" i="1" dirty="0" smtClean="0">
                <a:solidFill>
                  <a:schemeClr val="accent2">
                    <a:lumMod val="20000"/>
                    <a:lumOff val="80000"/>
                  </a:schemeClr>
                </a:solidFill>
              </a:rPr>
              <a:t>সহকারী শিক্ষক</a:t>
            </a:r>
          </a:p>
          <a:p>
            <a:pPr algn="ctr"/>
            <a:r>
              <a:rPr lang="en-US" sz="3200" b="1" i="1" dirty="0" smtClean="0">
                <a:solidFill>
                  <a:schemeClr val="accent2">
                    <a:lumMod val="20000"/>
                    <a:lumOff val="80000"/>
                  </a:schemeClr>
                </a:solidFill>
              </a:rPr>
              <a:t>দেবোত্তর দাখিল </a:t>
            </a:r>
            <a:r>
              <a:rPr lang="en-US" sz="3200" b="1" i="1" dirty="0" err="1" smtClean="0">
                <a:solidFill>
                  <a:schemeClr val="accent2">
                    <a:lumMod val="20000"/>
                    <a:lumOff val="80000"/>
                  </a:schemeClr>
                </a:solidFill>
              </a:rPr>
              <a:t>মাদ্রাসা</a:t>
            </a:r>
            <a:r>
              <a:rPr lang="en-US" sz="3200" b="1" i="1" dirty="0" smtClean="0">
                <a:solidFill>
                  <a:schemeClr val="accent2">
                    <a:lumMod val="20000"/>
                    <a:lumOff val="80000"/>
                  </a:schemeClr>
                </a:solidFill>
              </a:rPr>
              <a:t> </a:t>
            </a:r>
            <a:endParaRPr lang="bn-BD" sz="3200" b="1" i="1" dirty="0" smtClean="0">
              <a:solidFill>
                <a:schemeClr val="accent2">
                  <a:lumMod val="20000"/>
                  <a:lumOff val="80000"/>
                </a:schemeClr>
              </a:solidFill>
            </a:endParaRPr>
          </a:p>
          <a:p>
            <a:pPr algn="ctr"/>
            <a:r>
              <a:rPr lang="en-US" sz="3200" b="1" i="1" dirty="0" smtClean="0">
                <a:solidFill>
                  <a:schemeClr val="accent2">
                    <a:lumMod val="20000"/>
                    <a:lumOff val="80000"/>
                  </a:schemeClr>
                </a:solidFill>
              </a:rPr>
              <a:t>আটঘরিয়া,পাবনা।</a:t>
            </a:r>
            <a:endParaRPr lang="bn-BD" sz="3200" b="1" i="1" dirty="0" smtClean="0">
              <a:solidFill>
                <a:schemeClr val="accent2">
                  <a:lumMod val="20000"/>
                  <a:lumOff val="80000"/>
                </a:schemeClr>
              </a:solidFill>
            </a:endParaRPr>
          </a:p>
          <a:p>
            <a:pPr algn="ctr"/>
            <a:endParaRPr lang="bn-BD" sz="3200" b="1" i="1" dirty="0">
              <a:solidFill>
                <a:schemeClr val="accent2">
                  <a:lumMod val="20000"/>
                  <a:lumOff val="80000"/>
                </a:schemeClr>
              </a:solidFill>
            </a:endParaRPr>
          </a:p>
          <a:p>
            <a:pPr algn="ctr"/>
            <a:r>
              <a:rPr lang="bn-BD" sz="3200" b="1" i="1" dirty="0" smtClean="0">
                <a:solidFill>
                  <a:schemeClr val="accent2">
                    <a:lumMod val="20000"/>
                    <a:lumOff val="80000"/>
                  </a:schemeClr>
                </a:solidFill>
              </a:rPr>
              <a:t> </a:t>
            </a:r>
          </a:p>
          <a:p>
            <a:pPr algn="ctr"/>
            <a:endParaRPr lang="en-US" sz="3200" b="1" i="1" dirty="0">
              <a:solidFill>
                <a:schemeClr val="accent2">
                  <a:lumMod val="20000"/>
                  <a:lumOff val="80000"/>
                </a:schemeClr>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670" y="792480"/>
            <a:ext cx="4213290" cy="5560422"/>
          </a:xfrm>
          <a:prstGeom prst="rect">
            <a:avLst/>
          </a:prstGeom>
        </p:spPr>
      </p:pic>
    </p:spTree>
    <p:extLst>
      <p:ext uri="{BB962C8B-B14F-4D97-AF65-F5344CB8AC3E}">
        <p14:creationId xmlns:p14="http://schemas.microsoft.com/office/powerpoint/2010/main" val="127724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Terminator 2"/>
          <p:cNvSpPr/>
          <p:nvPr/>
        </p:nvSpPr>
        <p:spPr>
          <a:xfrm>
            <a:off x="5068389" y="1240971"/>
            <a:ext cx="1201782" cy="471569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b="1" i="1" dirty="0" smtClean="0"/>
              <a:t>শ্রেনি পরিচিতি </a:t>
            </a:r>
            <a:endParaRPr lang="en-US" sz="4400" b="1" i="1" dirty="0"/>
          </a:p>
        </p:txBody>
      </p:sp>
      <p:sp>
        <p:nvSpPr>
          <p:cNvPr id="4" name="Flowchart: Process 3"/>
          <p:cNvSpPr/>
          <p:nvPr/>
        </p:nvSpPr>
        <p:spPr>
          <a:xfrm>
            <a:off x="0" y="574766"/>
            <a:ext cx="4532811" cy="583909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rgbClr val="FFFF00"/>
                </a:solidFill>
              </a:rPr>
              <a:t>আকাঈদ</a:t>
            </a:r>
            <a:r>
              <a:rPr lang="en-US" sz="3200" dirty="0" smtClean="0">
                <a:solidFill>
                  <a:srgbClr val="FFFF00"/>
                </a:solidFill>
              </a:rPr>
              <a:t> ও </a:t>
            </a:r>
            <a:r>
              <a:rPr lang="en-US" sz="3200" dirty="0" err="1" smtClean="0">
                <a:solidFill>
                  <a:srgbClr val="FFFF00"/>
                </a:solidFill>
              </a:rPr>
              <a:t>ফিকহ</a:t>
            </a:r>
            <a:r>
              <a:rPr lang="en-US" sz="3200" dirty="0" smtClean="0">
                <a:solidFill>
                  <a:srgbClr val="FFFF00"/>
                </a:solidFill>
              </a:rPr>
              <a:t> </a:t>
            </a:r>
            <a:endParaRPr lang="bn-BD" sz="3200" dirty="0" smtClean="0">
              <a:solidFill>
                <a:srgbClr val="FFFF00"/>
              </a:solidFill>
            </a:endParaRPr>
          </a:p>
          <a:p>
            <a:pPr algn="ctr"/>
            <a:endParaRPr lang="bn-BD" dirty="0"/>
          </a:p>
          <a:p>
            <a:pPr algn="ctr"/>
            <a:r>
              <a:rPr lang="en-US" dirty="0" smtClean="0"/>
              <a:t>৯ম/১০ম </a:t>
            </a:r>
            <a:r>
              <a:rPr lang="bn-BD" dirty="0" smtClean="0"/>
              <a:t> শ্রেণি </a:t>
            </a:r>
          </a:p>
          <a:p>
            <a:pPr algn="ctr"/>
            <a:endParaRPr lang="bn-BD" dirty="0"/>
          </a:p>
          <a:p>
            <a:pPr algn="ctr"/>
            <a:endParaRPr lang="bn-BD" dirty="0" smtClean="0"/>
          </a:p>
          <a:p>
            <a:pPr algn="ctr"/>
            <a:endParaRPr lang="bn-BD" dirty="0"/>
          </a:p>
          <a:p>
            <a:pPr algn="ctr"/>
            <a:endParaRPr lang="bn-BD" dirty="0" smtClean="0"/>
          </a:p>
          <a:p>
            <a:pPr algn="ctr"/>
            <a:endParaRPr lang="bn-BD" dirty="0"/>
          </a:p>
          <a:p>
            <a:pPr algn="ctr"/>
            <a:endParaRPr lang="bn-BD" dirty="0" smtClean="0"/>
          </a:p>
          <a:p>
            <a:pPr algn="ctr"/>
            <a:endParaRPr lang="bn-BD" dirty="0"/>
          </a:p>
          <a:p>
            <a:pPr algn="ctr"/>
            <a:endParaRPr lang="bn-BD" dirty="0" smtClean="0"/>
          </a:p>
          <a:p>
            <a:pPr algn="ctr"/>
            <a:endParaRPr lang="bn-BD" dirty="0"/>
          </a:p>
          <a:p>
            <a:pPr algn="ctr"/>
            <a:endParaRPr lang="bn-BD" dirty="0" smtClean="0"/>
          </a:p>
          <a:p>
            <a:pPr algn="ctr"/>
            <a:endParaRPr lang="bn-BD" dirty="0"/>
          </a:p>
          <a:p>
            <a:pPr algn="ctr"/>
            <a:endParaRPr lang="bn-BD" dirty="0" smtClean="0"/>
          </a:p>
          <a:p>
            <a:pPr algn="ctr"/>
            <a:r>
              <a:rPr lang="bn-BD" dirty="0" smtClean="0"/>
              <a:t>জাতীয় শিক্ষাক্রম ও পাঠ্যপুস্তক বোর্ড ,ঢাকা </a:t>
            </a:r>
            <a:endParaRPr lang="en-US" dirty="0"/>
          </a:p>
        </p:txBody>
      </p:sp>
      <p:sp>
        <p:nvSpPr>
          <p:cNvPr id="5" name="Flowchart: Alternate Process 4"/>
          <p:cNvSpPr/>
          <p:nvPr/>
        </p:nvSpPr>
        <p:spPr>
          <a:xfrm>
            <a:off x="6675120" y="574766"/>
            <a:ext cx="5329645" cy="583909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00B0F0"/>
                </a:solidFill>
              </a:rPr>
              <a:t>৯ম/১০শ্রেনী</a:t>
            </a:r>
            <a:r>
              <a:rPr lang="bn-BD" sz="4800" dirty="0" smtClean="0">
                <a:solidFill>
                  <a:srgbClr val="00B0F0"/>
                </a:solidFill>
              </a:rPr>
              <a:t> </a:t>
            </a:r>
            <a:endParaRPr lang="en-US" sz="4800" dirty="0">
              <a:solidFill>
                <a:srgbClr val="00B0F0"/>
              </a:solidFill>
            </a:endParaRPr>
          </a:p>
          <a:p>
            <a:pPr algn="ctr"/>
            <a:r>
              <a:rPr lang="en-US" sz="4800" dirty="0" err="1" smtClean="0">
                <a:solidFill>
                  <a:srgbClr val="00B0F0"/>
                </a:solidFill>
              </a:rPr>
              <a:t>ফিকহ</a:t>
            </a:r>
            <a:r>
              <a:rPr lang="bn-BD" sz="4800" dirty="0" smtClean="0">
                <a:solidFill>
                  <a:srgbClr val="00B0F0"/>
                </a:solidFill>
              </a:rPr>
              <a:t> </a:t>
            </a:r>
          </a:p>
          <a:p>
            <a:pPr algn="ctr"/>
            <a:r>
              <a:rPr lang="bn-BD" sz="4800" dirty="0" smtClean="0">
                <a:solidFill>
                  <a:srgbClr val="00B0F0"/>
                </a:solidFill>
              </a:rPr>
              <a:t>সময়- ৫০ মিনিট </a:t>
            </a:r>
            <a:endParaRPr lang="en-US" sz="4800" dirty="0">
              <a:solidFill>
                <a:srgbClr val="00B0F0"/>
              </a:solidFill>
            </a:endParaRPr>
          </a:p>
        </p:txBody>
      </p:sp>
    </p:spTree>
    <p:extLst>
      <p:ext uri="{BB962C8B-B14F-4D97-AF65-F5344CB8AC3E}">
        <p14:creationId xmlns:p14="http://schemas.microsoft.com/office/powerpoint/2010/main" val="166586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194" y="3824967"/>
            <a:ext cx="11625943" cy="3033033"/>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6747"/>
            <a:ext cx="6061166" cy="3187337"/>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53050" y="0"/>
            <a:ext cx="5738949" cy="3187337"/>
          </a:xfrm>
          <a:prstGeom prst="rect">
            <a:avLst/>
          </a:prstGeom>
        </p:spPr>
      </p:pic>
    </p:spTree>
    <p:extLst>
      <p:ext uri="{BB962C8B-B14F-4D97-AF65-F5344CB8AC3E}">
        <p14:creationId xmlns:p14="http://schemas.microsoft.com/office/powerpoint/2010/main" val="334832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ircle(in)">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edefined Process 1"/>
          <p:cNvSpPr/>
          <p:nvPr/>
        </p:nvSpPr>
        <p:spPr>
          <a:xfrm>
            <a:off x="2116183" y="3879669"/>
            <a:ext cx="7916091" cy="2860765"/>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9600" b="1" i="1" dirty="0" smtClean="0">
                <a:solidFill>
                  <a:srgbClr val="00B050"/>
                </a:solidFill>
              </a:rPr>
              <a:t> হজ </a:t>
            </a:r>
            <a:endParaRPr lang="en-US" sz="9600" b="1" i="1" dirty="0">
              <a:solidFill>
                <a:srgbClr val="00B05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629"/>
            <a:ext cx="12192000" cy="3396344"/>
          </a:xfrm>
          <a:prstGeom prst="rect">
            <a:avLst/>
          </a:prstGeom>
        </p:spPr>
      </p:pic>
    </p:spTree>
    <p:extLst>
      <p:ext uri="{BB962C8B-B14F-4D97-AF65-F5344CB8AC3E}">
        <p14:creationId xmlns:p14="http://schemas.microsoft.com/office/powerpoint/2010/main" val="81767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91440" y="222069"/>
            <a:ext cx="6701245" cy="143691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t> শিখন ফল </a:t>
            </a:r>
            <a:endParaRPr lang="en-US" sz="6000" dirty="0"/>
          </a:p>
        </p:txBody>
      </p:sp>
      <p:sp>
        <p:nvSpPr>
          <p:cNvPr id="3" name="Flowchart: Internal Storage 2"/>
          <p:cNvSpPr/>
          <p:nvPr/>
        </p:nvSpPr>
        <p:spPr>
          <a:xfrm>
            <a:off x="613954" y="2403566"/>
            <a:ext cx="10829109" cy="4010297"/>
          </a:xfrm>
          <a:prstGeom prst="flowChartInternal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t>   ০১৷হজের ধারনা বর্ণনা করতে পারবে।</a:t>
            </a:r>
          </a:p>
          <a:p>
            <a:pPr algn="ctr"/>
            <a:r>
              <a:rPr lang="bn-BD" sz="4000" dirty="0" smtClean="0"/>
              <a:t>০২৷ হজের পটভূমি বর্ণনা করতে পারবে।</a:t>
            </a:r>
          </a:p>
          <a:p>
            <a:pPr algn="ctr"/>
            <a:r>
              <a:rPr lang="bn-BD" sz="4000" dirty="0" smtClean="0"/>
              <a:t>০৩৷ হজের তাৎপর্য </a:t>
            </a:r>
            <a:r>
              <a:rPr lang="bn-BD" sz="4000" dirty="0"/>
              <a:t>,</a:t>
            </a:r>
            <a:r>
              <a:rPr lang="bn-BD" sz="4000" dirty="0" smtClean="0"/>
              <a:t>  ফজিলত, ফরজ</a:t>
            </a:r>
          </a:p>
          <a:p>
            <a:pPr algn="ctr"/>
            <a:r>
              <a:rPr lang="bn-BD" sz="4000" dirty="0" smtClean="0"/>
              <a:t>ওয়াজিব ও সুন্নত সমুহ বলতে পারবে।</a:t>
            </a:r>
            <a:endParaRPr lang="en-US" sz="4000" dirty="0"/>
          </a:p>
        </p:txBody>
      </p:sp>
    </p:spTree>
    <p:extLst>
      <p:ext uri="{BB962C8B-B14F-4D97-AF65-F5344CB8AC3E}">
        <p14:creationId xmlns:p14="http://schemas.microsoft.com/office/powerpoint/2010/main" val="21853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65315" y="274319"/>
            <a:ext cx="10763793" cy="147610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b="1" dirty="0" smtClean="0"/>
              <a:t> হজ আরবি শব্দ। এর আবিধানিক অর্থ সংকল্প করা ,ইচ্ছা করা। </a:t>
            </a:r>
            <a:endParaRPr lang="en-US" sz="2800" b="1" dirty="0"/>
          </a:p>
        </p:txBody>
      </p:sp>
      <p:sp>
        <p:nvSpPr>
          <p:cNvPr id="3" name="Flowchart: Terminator 2"/>
          <p:cNvSpPr/>
          <p:nvPr/>
        </p:nvSpPr>
        <p:spPr>
          <a:xfrm>
            <a:off x="65315" y="1645920"/>
            <a:ext cx="4558937" cy="901337"/>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rgbClr val="00B0F0"/>
                </a:solidFill>
              </a:rPr>
              <a:t> শরিয়তের পরিভাষায় </a:t>
            </a:r>
            <a:endParaRPr lang="en-US" sz="3200" dirty="0">
              <a:solidFill>
                <a:srgbClr val="00B0F0"/>
              </a:solidFill>
            </a:endParaRPr>
          </a:p>
        </p:txBody>
      </p:sp>
      <p:sp>
        <p:nvSpPr>
          <p:cNvPr id="4" name="Vertical Scroll 3"/>
          <p:cNvSpPr/>
          <p:nvPr/>
        </p:nvSpPr>
        <p:spPr>
          <a:xfrm>
            <a:off x="-1" y="2743199"/>
            <a:ext cx="11926389" cy="128016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b="1" i="1" dirty="0" smtClean="0"/>
              <a:t> নির্দিষ্ট দিন সমূহে নির্ধারিত পদ্ধতিতে আল্লাহর নৈকট্য ও সন্তুষ্টি লাভের উদ্দেশে পবিত্র কাবা ঘর ও  সংশ্লিষ্ট স্থান সমূহে বিশেষ কার্যাদি সম্পাদন করাকে হজ বলে। </a:t>
            </a:r>
            <a:endParaRPr lang="en-US" b="1" i="1" dirty="0"/>
          </a:p>
        </p:txBody>
      </p:sp>
      <p:sp>
        <p:nvSpPr>
          <p:cNvPr id="5" name="Flowchart: Terminator 4"/>
          <p:cNvSpPr/>
          <p:nvPr/>
        </p:nvSpPr>
        <p:spPr>
          <a:xfrm>
            <a:off x="378823" y="4362994"/>
            <a:ext cx="3553098" cy="653143"/>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rgbClr val="00B0F0"/>
                </a:solidFill>
              </a:rPr>
              <a:t> আল্লাহপাক বলেন- </a:t>
            </a:r>
            <a:endParaRPr lang="en-US" sz="2800" dirty="0">
              <a:solidFill>
                <a:srgbClr val="00B0F0"/>
              </a:solidFill>
            </a:endParaRPr>
          </a:p>
        </p:txBody>
      </p:sp>
      <p:sp>
        <p:nvSpPr>
          <p:cNvPr id="6" name="Horizontal Scroll 5"/>
          <p:cNvSpPr/>
          <p:nvPr/>
        </p:nvSpPr>
        <p:spPr>
          <a:xfrm>
            <a:off x="352698" y="5016137"/>
            <a:ext cx="11416936" cy="159366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b="1" dirty="0" smtClean="0"/>
              <a:t>“ মানুষের মধ্যে যার সেখানে যাওয়ার সামর্থ্য আছে ,আল্লাহর উদ্দেশে ঐ গৃহে হজ করা তার অবশ্য কর্তব্য </a:t>
            </a:r>
            <a:endParaRPr lang="en-US" b="1" dirty="0"/>
          </a:p>
        </p:txBody>
      </p:sp>
    </p:spTree>
    <p:extLst>
      <p:ext uri="{BB962C8B-B14F-4D97-AF65-F5344CB8AC3E}">
        <p14:creationId xmlns:p14="http://schemas.microsoft.com/office/powerpoint/2010/main" val="252575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943" y="1267097"/>
            <a:ext cx="11416937" cy="3050177"/>
          </a:xfrm>
          <a:prstGeom prst="rect">
            <a:avLst/>
          </a:prstGeom>
        </p:spPr>
      </p:pic>
      <p:sp>
        <p:nvSpPr>
          <p:cNvPr id="3" name="Horizontal Scroll 2"/>
          <p:cNvSpPr/>
          <p:nvPr/>
        </p:nvSpPr>
        <p:spPr>
          <a:xfrm>
            <a:off x="195943" y="4663440"/>
            <a:ext cx="11887200" cy="207699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b="1" i="1" dirty="0" smtClean="0">
                <a:solidFill>
                  <a:srgbClr val="00B0F0"/>
                </a:solidFill>
              </a:rPr>
              <a:t> হজ কাকে বলে? </a:t>
            </a:r>
            <a:endParaRPr lang="en-US" sz="8000" b="1" i="1" dirty="0">
              <a:solidFill>
                <a:srgbClr val="00B0F0"/>
              </a:solidFill>
            </a:endParaRPr>
          </a:p>
        </p:txBody>
      </p:sp>
      <p:sp>
        <p:nvSpPr>
          <p:cNvPr id="4" name="Down Arrow 3"/>
          <p:cNvSpPr/>
          <p:nvPr/>
        </p:nvSpPr>
        <p:spPr>
          <a:xfrm>
            <a:off x="378822" y="290649"/>
            <a:ext cx="3892731" cy="8458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solidFill>
                  <a:srgbClr val="00B0F0"/>
                </a:solidFill>
              </a:rPr>
              <a:t> </a:t>
            </a:r>
            <a:r>
              <a:rPr lang="en-US" sz="2400" b="1" i="1" dirty="0" err="1" smtClean="0">
                <a:solidFill>
                  <a:srgbClr val="00B0F0"/>
                </a:solidFill>
              </a:rPr>
              <a:t>একক</a:t>
            </a:r>
            <a:r>
              <a:rPr lang="en-US" sz="2400" b="1" i="1" dirty="0" smtClean="0">
                <a:solidFill>
                  <a:srgbClr val="00B0F0"/>
                </a:solidFill>
              </a:rPr>
              <a:t> </a:t>
            </a:r>
            <a:r>
              <a:rPr lang="en-US" sz="2400" b="1" i="1" dirty="0" err="1" smtClean="0">
                <a:solidFill>
                  <a:srgbClr val="00B0F0"/>
                </a:solidFill>
              </a:rPr>
              <a:t>কাজ</a:t>
            </a:r>
            <a:r>
              <a:rPr lang="en-US" sz="2400" b="1" i="1" dirty="0" smtClean="0">
                <a:solidFill>
                  <a:srgbClr val="00B0F0"/>
                </a:solidFill>
              </a:rPr>
              <a:t> </a:t>
            </a:r>
            <a:endParaRPr lang="en-US" sz="2400" b="1" i="1" dirty="0">
              <a:solidFill>
                <a:srgbClr val="00B0F0"/>
              </a:solidFill>
            </a:endParaRPr>
          </a:p>
        </p:txBody>
      </p:sp>
    </p:spTree>
    <p:extLst>
      <p:ext uri="{BB962C8B-B14F-4D97-AF65-F5344CB8AC3E}">
        <p14:creationId xmlns:p14="http://schemas.microsoft.com/office/powerpoint/2010/main" val="189826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circle(in)">
                                      <p:cBhvr>
                                        <p:cTn id="1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43692" y="822960"/>
            <a:ext cx="10515600" cy="603504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b="1" i="1" dirty="0" smtClean="0"/>
              <a:t> </a:t>
            </a:r>
            <a:r>
              <a:rPr lang="en-US" sz="2800" b="1" i="1" dirty="0" err="1" smtClean="0"/>
              <a:t>ইরাকে</a:t>
            </a:r>
            <a:r>
              <a:rPr lang="en-US" sz="2800" b="1" i="1" dirty="0" smtClean="0"/>
              <a:t> </a:t>
            </a:r>
            <a:r>
              <a:rPr lang="en-US" sz="2800" b="1" i="1" dirty="0" err="1" smtClean="0"/>
              <a:t>জন্ম</a:t>
            </a:r>
            <a:r>
              <a:rPr lang="en-US" sz="2800" b="1" i="1" dirty="0" smtClean="0"/>
              <a:t> </a:t>
            </a:r>
            <a:r>
              <a:rPr lang="en-US" sz="2800" b="1" i="1" dirty="0" err="1" smtClean="0"/>
              <a:t>নেওয়া</a:t>
            </a:r>
            <a:r>
              <a:rPr lang="en-US" sz="2800" b="1" i="1" dirty="0" smtClean="0"/>
              <a:t> </a:t>
            </a:r>
            <a:r>
              <a:rPr lang="en-US" sz="2800" b="1" i="1" dirty="0" err="1" smtClean="0"/>
              <a:t>আল্লাহর</a:t>
            </a:r>
            <a:r>
              <a:rPr lang="en-US" sz="2800" b="1" i="1" dirty="0" smtClean="0"/>
              <a:t> </a:t>
            </a:r>
            <a:r>
              <a:rPr lang="en-US" sz="2800" b="1" i="1" dirty="0" err="1" smtClean="0"/>
              <a:t>নবি</a:t>
            </a:r>
            <a:r>
              <a:rPr lang="en-US" sz="2800" b="1" i="1" dirty="0" smtClean="0"/>
              <a:t> </a:t>
            </a:r>
            <a:r>
              <a:rPr lang="en-US" sz="2800" b="1" i="1" dirty="0" err="1" smtClean="0"/>
              <a:t>হজ্র</a:t>
            </a:r>
            <a:r>
              <a:rPr lang="bn-BD" sz="2800" b="1" i="1" dirty="0" smtClean="0"/>
              <a:t>র</a:t>
            </a:r>
            <a:r>
              <a:rPr lang="en-US" sz="2800" b="1" i="1" dirty="0" smtClean="0"/>
              <a:t>ত </a:t>
            </a:r>
            <a:r>
              <a:rPr lang="en-US" sz="2800" b="1" i="1" dirty="0" err="1" smtClean="0"/>
              <a:t>ইব্রাহিম</a:t>
            </a:r>
            <a:r>
              <a:rPr lang="en-US" sz="2800" b="1" i="1" dirty="0" smtClean="0"/>
              <a:t> (আ,) </a:t>
            </a:r>
            <a:r>
              <a:rPr lang="en-US" sz="2800" b="1" i="1" dirty="0" err="1" smtClean="0"/>
              <a:t>আল্লাহর</a:t>
            </a:r>
            <a:r>
              <a:rPr lang="en-US" sz="2800" b="1" i="1" dirty="0" smtClean="0"/>
              <a:t> </a:t>
            </a:r>
            <a:r>
              <a:rPr lang="en-US" sz="2800" b="1" i="1" dirty="0" err="1" smtClean="0"/>
              <a:t>আদেশে</a:t>
            </a:r>
            <a:r>
              <a:rPr lang="en-US" sz="2800" b="1" i="1" dirty="0" smtClean="0"/>
              <a:t> </a:t>
            </a:r>
            <a:r>
              <a:rPr lang="en-US" sz="2800" b="1" i="1" dirty="0" err="1" smtClean="0"/>
              <a:t>বিবি</a:t>
            </a:r>
            <a:r>
              <a:rPr lang="en-US" sz="2800" b="1" i="1" dirty="0" smtClean="0"/>
              <a:t> </a:t>
            </a:r>
            <a:r>
              <a:rPr lang="en-US" sz="2800" b="1" i="1" dirty="0" err="1" smtClean="0"/>
              <a:t>হাজেরা</a:t>
            </a:r>
            <a:r>
              <a:rPr lang="en-US" sz="2800" b="1" i="1" dirty="0" smtClean="0"/>
              <a:t> </a:t>
            </a:r>
            <a:r>
              <a:rPr lang="bn-BD" sz="2800" b="1" i="1" dirty="0" smtClean="0"/>
              <a:t>ও </a:t>
            </a:r>
            <a:r>
              <a:rPr lang="en-US" sz="2800" b="1" i="1" dirty="0" err="1" smtClean="0"/>
              <a:t>শিশু</a:t>
            </a:r>
            <a:r>
              <a:rPr lang="en-US" sz="2800" b="1" i="1" dirty="0" smtClean="0"/>
              <a:t> </a:t>
            </a:r>
            <a:r>
              <a:rPr lang="en-US" sz="2800" b="1" i="1" dirty="0" err="1" smtClean="0"/>
              <a:t>পুত্র</a:t>
            </a:r>
            <a:r>
              <a:rPr lang="en-US" sz="2800" b="1" i="1" dirty="0" smtClean="0"/>
              <a:t> </a:t>
            </a:r>
            <a:r>
              <a:rPr lang="bn-BD" sz="2800" b="1" i="1" dirty="0" smtClean="0"/>
              <a:t>ইসমাইল</a:t>
            </a:r>
            <a:r>
              <a:rPr lang="en-US" sz="2800" b="1" i="1" dirty="0" smtClean="0"/>
              <a:t> (আ,) </a:t>
            </a:r>
            <a:r>
              <a:rPr lang="en-US" sz="2800" b="1" i="1" dirty="0" err="1" smtClean="0"/>
              <a:t>কে</a:t>
            </a:r>
            <a:r>
              <a:rPr lang="en-US" sz="2800" b="1" i="1" dirty="0" smtClean="0"/>
              <a:t> </a:t>
            </a:r>
            <a:r>
              <a:rPr lang="en-US" sz="2800" b="1" i="1" dirty="0" err="1" smtClean="0"/>
              <a:t>কাবা</a:t>
            </a:r>
            <a:r>
              <a:rPr lang="en-US" sz="2800" b="1" i="1" dirty="0" smtClean="0"/>
              <a:t> </a:t>
            </a:r>
            <a:r>
              <a:rPr lang="en-US" sz="2800" b="1" i="1" dirty="0" err="1" smtClean="0"/>
              <a:t>ঘরের</a:t>
            </a:r>
            <a:r>
              <a:rPr lang="en-US" sz="2800" b="1" i="1" dirty="0" smtClean="0"/>
              <a:t> </a:t>
            </a:r>
            <a:r>
              <a:rPr lang="en-US" sz="2800" b="1" i="1" dirty="0" err="1" smtClean="0"/>
              <a:t>নিকটবর্তী</a:t>
            </a:r>
            <a:r>
              <a:rPr lang="en-US" sz="2800" b="1" i="1" dirty="0" smtClean="0"/>
              <a:t> </a:t>
            </a:r>
            <a:r>
              <a:rPr lang="en-US" sz="2800" b="1" i="1" dirty="0" err="1" smtClean="0"/>
              <a:t>জনমানব</a:t>
            </a:r>
            <a:r>
              <a:rPr lang="en-US" sz="2800" b="1" i="1" dirty="0" smtClean="0"/>
              <a:t> </a:t>
            </a:r>
            <a:r>
              <a:rPr lang="en-US" sz="2800" b="1" i="1" dirty="0" err="1" smtClean="0"/>
              <a:t>শুন্য</a:t>
            </a:r>
            <a:r>
              <a:rPr lang="en-US" sz="2800" b="1" i="1" dirty="0" smtClean="0"/>
              <a:t> </a:t>
            </a:r>
            <a:r>
              <a:rPr lang="en-US" sz="2800" b="1" i="1" dirty="0" err="1" smtClean="0"/>
              <a:t>স্থানে</a:t>
            </a:r>
            <a:r>
              <a:rPr lang="en-US" sz="2800" b="1" i="1" dirty="0" smtClean="0"/>
              <a:t> </a:t>
            </a:r>
            <a:r>
              <a:rPr lang="en-US" sz="2800" b="1" i="1" dirty="0" err="1" smtClean="0"/>
              <a:t>রেখে</a:t>
            </a:r>
            <a:r>
              <a:rPr lang="en-US" sz="2800" b="1" i="1" dirty="0" smtClean="0"/>
              <a:t> </a:t>
            </a:r>
            <a:r>
              <a:rPr lang="bn-BD" sz="2800" b="1" i="1" dirty="0" smtClean="0"/>
              <a:t>জান।</a:t>
            </a:r>
            <a:r>
              <a:rPr lang="en-US" sz="2800" b="1" i="1" dirty="0" err="1" smtClean="0"/>
              <a:t>বিবি</a:t>
            </a:r>
            <a:r>
              <a:rPr lang="en-US" sz="2800" b="1" i="1" dirty="0" smtClean="0"/>
              <a:t> </a:t>
            </a:r>
            <a:r>
              <a:rPr lang="en-US" sz="2800" b="1" i="1" dirty="0" err="1" smtClean="0"/>
              <a:t>হাজেরা</a:t>
            </a:r>
            <a:r>
              <a:rPr lang="en-US" sz="2800" b="1" i="1" dirty="0" smtClean="0"/>
              <a:t> </a:t>
            </a:r>
            <a:r>
              <a:rPr lang="bn-BD" sz="2800" b="1" i="1" dirty="0" smtClean="0"/>
              <a:t>স্বামীকে লক্ষ্য করে বললেনঃআমাদের এমন মরু প্রান্তরে ফেলে রেখে কেন চলে যান ? উত্তরে শ্বামী বললেন “আল্লাহর নির্দেশে।” বিবি হাজেরা বললেন ,তাহলে আল্লাহর ইচ্ছাই পূর্ণ হউক ৷ যাবার সময় হজরত ইব্রাহীম (আ,) তাদের জন্য দোয়া করলেন ৷</a:t>
            </a:r>
            <a:endParaRPr lang="en-US" sz="2800" b="1" i="1" dirty="0"/>
          </a:p>
        </p:txBody>
      </p:sp>
      <p:sp>
        <p:nvSpPr>
          <p:cNvPr id="3" name="Oval 2"/>
          <p:cNvSpPr/>
          <p:nvPr/>
        </p:nvSpPr>
        <p:spPr>
          <a:xfrm>
            <a:off x="0" y="104503"/>
            <a:ext cx="4454434" cy="9405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b="1" i="1" dirty="0" smtClean="0"/>
              <a:t> হজের ঐতিহাসিক পটভূমি</a:t>
            </a:r>
            <a:endParaRPr lang="en-US" sz="2400" b="1" i="1" dirty="0"/>
          </a:p>
        </p:txBody>
      </p:sp>
    </p:spTree>
    <p:extLst>
      <p:ext uri="{BB962C8B-B14F-4D97-AF65-F5344CB8AC3E}">
        <p14:creationId xmlns:p14="http://schemas.microsoft.com/office/powerpoint/2010/main" val="346167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nodeType="clickEffect">
                                  <p:stCondLst>
                                    <p:cond delay="0"/>
                                  </p:stCondLst>
                                  <p:childTnLst>
                                    <p:animEffect transition="out" filter="circle(out)">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451</TotalTime>
  <Words>677</Words>
  <Application>Microsoft Office PowerPoint</Application>
  <PresentationFormat>Widescreen</PresentationFormat>
  <Paragraphs>87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Tw Cen MT</vt:lpstr>
      <vt:lpstr>Tw Cen MT Condensed</vt:lpstr>
      <vt:lpstr>Vrinda</vt:lpstr>
      <vt:lpstr>Wingdings 3</vt:lpstr>
      <vt:lpstr>Integral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Minarul Is</cp:lastModifiedBy>
  <cp:revision>62</cp:revision>
  <dcterms:created xsi:type="dcterms:W3CDTF">2018-07-31T01:14:28Z</dcterms:created>
  <dcterms:modified xsi:type="dcterms:W3CDTF">2019-11-05T04:51:05Z</dcterms:modified>
</cp:coreProperties>
</file>