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60" r:id="rId4"/>
    <p:sldId id="298" r:id="rId5"/>
    <p:sldId id="299" r:id="rId6"/>
    <p:sldId id="305" r:id="rId7"/>
    <p:sldId id="307" r:id="rId8"/>
    <p:sldId id="308" r:id="rId9"/>
    <p:sldId id="301" r:id="rId10"/>
    <p:sldId id="302" r:id="rId11"/>
    <p:sldId id="303" r:id="rId12"/>
    <p:sldId id="304" r:id="rId13"/>
    <p:sldId id="277" r:id="rId14"/>
    <p:sldId id="280" r:id="rId15"/>
    <p:sldId id="281" r:id="rId16"/>
    <p:sldId id="282" r:id="rId17"/>
    <p:sldId id="279" r:id="rId18"/>
    <p:sldId id="296" r:id="rId19"/>
    <p:sldId id="297" r:id="rId20"/>
    <p:sldId id="292" r:id="rId21"/>
    <p:sldId id="309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739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7FF7-E386-4C23-9BF0-ECC1CE6617B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E7D5B-C14C-4A29-A710-DF9B0DEB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C236-32C7-4251-882C-C5B60407A9B9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0AD-D82B-428A-B326-3B7BEAB15CF0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86CE-06EB-453E-B34B-1AE51A151F67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8EA7-57CB-4459-9E8F-0E4D1C571310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42A0-8032-4678-9191-6829562D3633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74B0-78B3-4BFA-A408-C044EA5EECC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604-D1C0-4303-840A-26E92E8F28F8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5F6-5248-47DD-8CD1-1C3BDBB8E7BF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35D-F8CD-49DA-B0FB-CCCABC01C3AD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94C8-9E61-4203-B387-B6D9DB54C505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05DF6E-5C4E-4E33-9AE9-5AE17485B407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1D2BD-87F7-429E-8294-EA1AA0332B8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657761"/>
            <a:ext cx="2791149" cy="1323439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8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8635" r="10363" b="8030"/>
          <a:stretch/>
        </p:blipFill>
        <p:spPr>
          <a:xfrm>
            <a:off x="957390" y="1860075"/>
            <a:ext cx="7201819" cy="4385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0AD9-3CC4-43D0-91A2-1981D7DBF595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3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78806" y="600670"/>
            <a:ext cx="6064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>
                <a:solidFill>
                  <a:srgbClr val="FF0000"/>
                </a:solidFill>
              </a:rPr>
              <a:t>Urochordata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046982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bn-BD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লার্ভায়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,স্নায়ুরজ্জু </a:t>
            </a:r>
            <a:r>
              <a:rPr lang="bn-BD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পায়ু পরবর্তী লেজ </a:t>
            </a:r>
            <a:r>
              <a:rPr lang="bn-BD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থাকে।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প্রাণীতে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নটোকর্ড 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থাকেনা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BD" sz="32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92434" y="3184527"/>
            <a:ext cx="4522766" cy="3597273"/>
            <a:chOff x="907651" y="867389"/>
            <a:chExt cx="6801775" cy="5059346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08"/>
            <a:stretch/>
          </p:blipFill>
          <p:spPr bwMode="auto">
            <a:xfrm>
              <a:off x="907652" y="1070433"/>
              <a:ext cx="6801774" cy="48563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907651" y="867389"/>
              <a:ext cx="5775017" cy="4754609"/>
              <a:chOff x="907651" y="867389"/>
              <a:chExt cx="5775017" cy="475460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042323" y="1425567"/>
                <a:ext cx="1524078" cy="55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স্নায়ুরজ্জু</a:t>
                </a:r>
                <a:r>
                  <a:rPr lang="bn-BD" sz="24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 </a:t>
                </a:r>
                <a:endParaRPr lang="en-US" sz="2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82196" y="867389"/>
                <a:ext cx="1434879" cy="55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নটোকর্ড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61278" y="2068591"/>
                <a:ext cx="921390" cy="55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4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লেজ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84526" y="4532522"/>
                <a:ext cx="2361743" cy="703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লার্ভা দশা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07651" y="4918823"/>
                <a:ext cx="2615797" cy="703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পরিণত দশা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680713" y="1472625"/>
            <a:ext cx="7472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(Gr. </a:t>
            </a:r>
            <a:r>
              <a:rPr lang="en-US" sz="32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Oura</a:t>
            </a:r>
            <a:r>
              <a:rPr lang="en-US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= tail 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chorda = 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cord/</a:t>
            </a:r>
            <a:r>
              <a:rPr lang="en-US" sz="32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রজ্জু</a:t>
            </a:r>
            <a:r>
              <a:rPr lang="en-US" sz="32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) </a:t>
            </a:r>
            <a:endParaRPr lang="en-US" sz="32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0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1371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পরিণত </a:t>
            </a: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প্রাণী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নিশ্চল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এবং </a:t>
            </a: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স্থায়ীভাবে কোনো বস্তুর সাথে সংযুক্ত </a:t>
            </a:r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মাঝে </a:t>
            </a: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মধ্যে টিউনিক দ্বারা আবৃত থাকে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এদের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টিউনিকেটা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BD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3" descr="E:\Animal diversity\Urochoradat\sea-squi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49" y="2537848"/>
            <a:ext cx="4702302" cy="4122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0351" y="457200"/>
            <a:ext cx="6718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solidFill>
                  <a:srgbClr val="FF0000"/>
                </a:solidFill>
              </a:rPr>
              <a:t>Urochordata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2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279737"/>
            <a:ext cx="6718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solidFill>
                  <a:srgbClr val="FF0000"/>
                </a:solidFill>
              </a:rPr>
              <a:t>Urochordata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430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</a:t>
            </a:r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সামুদ্রিক এবং সমুদ্রের তলদেশে এককভাবে বা কলোনী 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করে বাস করে।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9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31203"/>
            <a:ext cx="2008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8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Animal diversity\Urochoradat\ascidia-mentul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 b="7020"/>
          <a:stretch/>
        </p:blipFill>
        <p:spPr bwMode="auto">
          <a:xfrm>
            <a:off x="2493748" y="2115344"/>
            <a:ext cx="4630866" cy="39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2528" y="6010870"/>
            <a:ext cx="339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Ascidia </a:t>
            </a:r>
            <a:r>
              <a:rPr lang="en-US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mentula</a:t>
            </a:r>
            <a:r>
              <a:rPr lang="en-US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C43-D47F-4276-B6F9-5489898E5FE2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8951" y="584537"/>
            <a:ext cx="6718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solidFill>
                  <a:srgbClr val="FF0000"/>
                </a:solidFill>
              </a:rPr>
              <a:t>Urochordata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6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12338"/>
            <a:ext cx="780053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Cephalochordata</a:t>
            </a:r>
            <a:endParaRPr lang="en-US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872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(Gr.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Kephalo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=head/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L.chorda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=cord/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রজ্জু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C9E-74EC-4DBC-9827-1B7B83DAC47B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14378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দেহের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সামনে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অঙ্ক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ীয়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ভাগে </a:t>
            </a:r>
            <a:r>
              <a:rPr lang="bn-BD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ওরাল হুড </a:t>
            </a:r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থাকে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তাতে</a:t>
            </a:r>
            <a:r>
              <a:rPr lang="en-US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ওরালসিরি </a:t>
            </a:r>
            <a:r>
              <a:rPr lang="bn-BD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থাকে।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28543" y="2839399"/>
            <a:ext cx="5696257" cy="3637601"/>
            <a:chOff x="1440739" y="1676400"/>
            <a:chExt cx="7539961" cy="426720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18" r="28481"/>
            <a:stretch/>
          </p:blipFill>
          <p:spPr bwMode="auto">
            <a:xfrm>
              <a:off x="1440739" y="1676400"/>
              <a:ext cx="6021174" cy="4267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060743" y="3886200"/>
              <a:ext cx="762000" cy="609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758703" y="4198135"/>
              <a:ext cx="2221997" cy="685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ওরাল </a:t>
              </a:r>
              <a:r>
                <a:rPr lang="bn-BD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সিরি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66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Animal diversity\cephalochordata\amphioxus_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67" l="0" r="99762">
                        <a14:backgroundMark x1="1667" y1="93773" x2="9048" y2="91575"/>
                        <a14:backgroundMark x1="9524" y1="89377" x2="23333" y2="73626"/>
                        <a14:backgroundMark x1="22619" y1="72527" x2="25238" y2="55311"/>
                        <a14:backgroundMark x1="25000" y1="53114" x2="27857" y2="41758"/>
                        <a14:backgroundMark x1="23810" y1="19780" x2="30476" y2="366"/>
                        <a14:backgroundMark x1="1429" y1="82051" x2="6667" y2="77656"/>
                        <a14:backgroundMark x1="6190" y1="76190" x2="10238" y2="70330"/>
                        <a14:backgroundMark x1="10238" y1="68498" x2="20000" y2="56777"/>
                        <a14:backgroundMark x1="15238" y1="51282" x2="15714" y2="36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62300"/>
            <a:ext cx="5334000" cy="346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229" y="1828562"/>
            <a:ext cx="86461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দেহ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লম্বা, পার্শ্বীয়ভাবে চাপা, মাছ আকৃতি ও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স্বচ্ছ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উভয়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প্রান্ত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সূচালো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BD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1D14-A87D-4B86-B668-6C9F3B20AC2A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10067" y="508337"/>
            <a:ext cx="780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Cephalochordata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2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298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৩।দেহের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দুপাশে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“&gt;”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মায়োটোম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60" y="2603499"/>
            <a:ext cx="6303812" cy="3979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8381-14ED-4140-826A-2AB8B53B1DCB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660737"/>
            <a:ext cx="780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Cephalochordata</a:t>
            </a:r>
            <a:endParaRPr lang="en-US" sz="6000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600" y="3505200"/>
            <a:ext cx="0" cy="9906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9241" y="3058180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মায়োটোম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24561"/>
            <a:ext cx="17043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86904" y="5827693"/>
            <a:ext cx="4471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Branchiostoma</a:t>
            </a:r>
            <a:r>
              <a:rPr lang="en-US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lanceolatum</a:t>
            </a:r>
            <a:r>
              <a:rPr lang="en-US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EAE6-43C4-409A-9097-9FF9E8C99DEE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2" descr="E:\Animal diversity\cephalochordata\022%20%23%23%23%20l%E1ndzsahal%20(Branchiostoma%20lanceolatum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3" b="96667" l="2703" r="98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7" y="2209800"/>
            <a:ext cx="4755751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838200" y="660737"/>
            <a:ext cx="780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Cephalochordata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6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8119"/>
            <a:ext cx="441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ভ্রুণ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অবস্থায়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নটোকর্ড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উপস্থিত , পরিণত অবস্থায়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তা মেরুদন্ডে পরিণত হয়।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30602" y="1524000"/>
            <a:ext cx="2589398" cy="4482508"/>
            <a:chOff x="4572000" y="380095"/>
            <a:chExt cx="3877216" cy="6477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80095"/>
              <a:ext cx="3877216" cy="647790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909645" y="6019800"/>
              <a:ext cx="238914" cy="499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0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0" y="3581400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মেরুদন্ড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366717" y="3505200"/>
            <a:ext cx="1329483" cy="3539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794" y="3811395"/>
            <a:ext cx="4343406" cy="2741805"/>
            <a:chOff x="1066800" y="1792406"/>
            <a:chExt cx="7171593" cy="4527123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92406"/>
              <a:ext cx="7171593" cy="45271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352800" y="2667000"/>
              <a:ext cx="305018" cy="609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89688" y="2167555"/>
              <a:ext cx="1257756" cy="609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নটোকর্ড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V="1">
            <a:off x="2843035" y="3505200"/>
            <a:ext cx="3523682" cy="8501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819270" y="4311680"/>
            <a:ext cx="130" cy="4889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3D7B-C491-4749-884B-2B062F2F49D5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685800"/>
            <a:ext cx="59288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>
                <a:solidFill>
                  <a:srgbClr val="00FF00"/>
                </a:solidFill>
              </a:rPr>
              <a:t>Vertebrata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349514"/>
            <a:ext cx="5829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L.Vertebratus</a:t>
            </a:r>
            <a:r>
              <a:rPr lang="bn-IN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>
                <a:solidFill>
                  <a:srgbClr val="00B0F0"/>
                </a:solidFill>
              </a:rPr>
              <a:t>=</a:t>
            </a:r>
            <a:r>
              <a:rPr lang="bn-IN" sz="4000" b="1" dirty="0">
                <a:solidFill>
                  <a:srgbClr val="00B0F0"/>
                </a:solidFill>
              </a:rPr>
              <a:t> </a:t>
            </a:r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মেরুদণ্ড )</a:t>
            </a:r>
            <a:r>
              <a:rPr lang="bn-BD" sz="4000" b="1" dirty="0">
                <a:latin typeface="Nikosh" pitchFamily="2" charset="0"/>
                <a:cs typeface="Nikosh" pitchFamily="2" charset="0"/>
              </a:rPr>
              <a:t> </a:t>
            </a:r>
            <a:endParaRPr lang="bn-IN" sz="4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0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26" b="14880"/>
          <a:stretch/>
        </p:blipFill>
        <p:spPr bwMode="auto">
          <a:xfrm>
            <a:off x="2209800" y="2718318"/>
            <a:ext cx="5257800" cy="3987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" y="1703963"/>
            <a:ext cx="944842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পৃষ্ঠীয় ফাঁপা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স্নায়ুরজ্জু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রুপান্তরিত হয়ে মস্তিষ্ক ও সুষুম্নাকান্ড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গঠন করে।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290578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মস্তিষ্ক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51538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সুষুম্নাকান্ড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C731-42E4-4363-A0F2-2A8BE115A4AD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660737"/>
            <a:ext cx="59288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>
                <a:solidFill>
                  <a:srgbClr val="00FF00"/>
                </a:solidFill>
              </a:rPr>
              <a:t>Vertebrata</a:t>
            </a:r>
          </a:p>
        </p:txBody>
      </p:sp>
    </p:spTree>
    <p:extLst>
      <p:ext uri="{BB962C8B-B14F-4D97-AF65-F5344CB8AC3E}">
        <p14:creationId xmlns:p14="http://schemas.microsoft.com/office/powerpoint/2010/main" val="224407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"/>
            <a:ext cx="20574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200" y="2286000"/>
            <a:ext cx="452720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সঞ্জয় ভৌমিক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প্রাণিবিদ্যা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গৃদকালিন্দিয়া হাজেরা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হাসমত ডিগ্রি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কলেজ 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ফরি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, চাঁদপুর। 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2DF-F339-450D-9D8D-B04F27A22210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1229" y="2057400"/>
            <a:ext cx="43589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8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8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বিভিন্নতা </a:t>
            </a:r>
            <a:endParaRPr lang="en-US" sz="4800" b="1" dirty="0" smtClean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8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4000" b="1" dirty="0"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  <a:p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সময়-৪৫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1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12783"/>
            <a:ext cx="8915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ভ্রুণাবস্থায়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গলবিলের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উভয় পার্শ্বে ৫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১৫ জোড়া ফুলকা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ছিদ্র থাকে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যা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পরবর্তীতে ফুলকা বা ফুসফুসে পরিণত হয়।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r="35304" b="31499"/>
          <a:stretch/>
        </p:blipFill>
        <p:spPr bwMode="auto">
          <a:xfrm>
            <a:off x="685799" y="3623146"/>
            <a:ext cx="2525253" cy="300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453825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ফুলকারন্ধ্র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99603" y="5094982"/>
            <a:ext cx="681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লেজ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1" t="-1" r="7658" b="40738"/>
          <a:stretch/>
        </p:blipFill>
        <p:spPr>
          <a:xfrm>
            <a:off x="2895600" y="2276327"/>
            <a:ext cx="3158836" cy="260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:\respiration\respiratorydiagram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r="13521" b="3572"/>
          <a:stretch/>
        </p:blipFill>
        <p:spPr bwMode="auto">
          <a:xfrm>
            <a:off x="5963580" y="2311689"/>
            <a:ext cx="3180420" cy="40891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286000" y="3657600"/>
            <a:ext cx="2438400" cy="100896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0" y="4724400"/>
            <a:ext cx="4648200" cy="4018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7BB9-30B9-4204-A02A-1F639953FC15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584537"/>
            <a:ext cx="59288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>
                <a:solidFill>
                  <a:srgbClr val="00FF00"/>
                </a:solidFill>
              </a:rPr>
              <a:t>Vertebrata</a:t>
            </a:r>
          </a:p>
        </p:txBody>
      </p:sp>
    </p:spTree>
    <p:extLst>
      <p:ext uri="{BB962C8B-B14F-4D97-AF65-F5344CB8AC3E}">
        <p14:creationId xmlns:p14="http://schemas.microsoft.com/office/powerpoint/2010/main" val="87765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1197" y="813137"/>
            <a:ext cx="59288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b="1" dirty="0">
                <a:solidFill>
                  <a:srgbClr val="00FF00"/>
                </a:solidFill>
              </a:rPr>
              <a:t>Vertebrata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0" b="17644"/>
          <a:stretch/>
        </p:blipFill>
        <p:spPr>
          <a:xfrm>
            <a:off x="2057400" y="2175969"/>
            <a:ext cx="5704999" cy="330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1578114"/>
            <a:ext cx="1726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7960" y="5715000"/>
            <a:ext cx="216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7030A0"/>
                </a:solidFill>
              </a:rPr>
              <a:t>Bos</a:t>
            </a:r>
            <a:r>
              <a:rPr lang="en-US" sz="3200" i="1" dirty="0" smtClean="0">
                <a:solidFill>
                  <a:srgbClr val="7030A0"/>
                </a:solidFill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</a:rPr>
              <a:t>indicus</a:t>
            </a:r>
            <a:endParaRPr lang="en-US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3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32472"/>
            <a:ext cx="3310522" cy="147732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7459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Ascidia</a:t>
            </a:r>
            <a:r>
              <a:rPr lang="bn-IN" sz="4000" i="1" dirty="0"/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i="1" dirty="0" smtClean="0"/>
              <a:t> </a:t>
            </a:r>
            <a:r>
              <a:rPr lang="bn-IN" sz="4000" i="1" dirty="0" smtClean="0"/>
              <a:t> </a:t>
            </a:r>
            <a:r>
              <a:rPr lang="en-US" sz="4000" i="1" dirty="0" err="1" smtClean="0"/>
              <a:t>Branchiostoma</a:t>
            </a:r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এর মধ্যে </a:t>
            </a:r>
          </a:p>
          <a:p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৩টি পার্থক্য লিখ। 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D738-DA2B-4267-BD9F-7F7E82CE79B2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4800600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৩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5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New folder\eye\Man-With-Question-0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48073"/>
            <a:ext cx="2413175" cy="24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1370" y="609600"/>
            <a:ext cx="2621230" cy="1323439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00961"/>
            <a:ext cx="83567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১।কোন প্রাণীদের সাগর ফোয়ারা বলা হয়?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বল্লমাকার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ভার্টিব্রেটদের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2C7-14FB-4412-A8DA-58D9B09115C0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3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9332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713" y="3276600"/>
            <a:ext cx="8202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মেরুদণ্ডীই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কর্ডেট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কর্ডেট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E3E-8EAF-47AD-B6DB-796090E9F8F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8382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3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4517" y="259140"/>
            <a:ext cx="29690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25BE-1936-4E67-ADD5-30FA91EFF5E1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6741" r="19500" b="10297"/>
          <a:stretch/>
        </p:blipFill>
        <p:spPr>
          <a:xfrm>
            <a:off x="1417320" y="1600200"/>
            <a:ext cx="683949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5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nimal diversity\Urochoradat\sea-squi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5" y="1838397"/>
            <a:ext cx="4849091" cy="3820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ephalochord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20" y="1816744"/>
            <a:ext cx="5264391" cy="397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65230"/>
            <a:ext cx="5415868" cy="556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0CCD-0C4E-43CB-AF9D-DEEB6D35D6B3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6858000" y="1695194"/>
            <a:ext cx="2073625" cy="29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1" y="628471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72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9" t="30071" r="29148" b="34965"/>
          <a:stretch/>
        </p:blipFill>
        <p:spPr bwMode="auto">
          <a:xfrm>
            <a:off x="1820445" y="1880433"/>
            <a:ext cx="6028155" cy="467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6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279" y="1828800"/>
            <a:ext cx="8648521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১। কর্ডাটা পর্বের বৈশিষ্ট্য সমূহ বলতে পারবে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।উপপর্ব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গুলির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2727" y="533400"/>
            <a:ext cx="33169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0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2343" y="762000"/>
            <a:ext cx="818685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কর্ডাটা পর্বের প্রধান বৈশিষ্ট্য সমূহ-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2" y="2834386"/>
            <a:ext cx="7437628" cy="3718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526571"/>
            <a:ext cx="1981200" cy="74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93" y="1982450"/>
            <a:ext cx="80602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দশায়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76400" y="4267200"/>
            <a:ext cx="685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9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0" y="1960907"/>
            <a:ext cx="7981459" cy="4117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5181600"/>
            <a:ext cx="574332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1" y="4343400"/>
            <a:ext cx="277152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23622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3670" y="1960907"/>
            <a:ext cx="1933330" cy="108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স্নায়ুরজ্জু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28800" y="2819400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081" y="1167825"/>
            <a:ext cx="896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স্নায়ুরজ্জু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পৌষ্টিক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নালির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পৃষ্ঠদেশে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067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৩।জীবনে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দশায়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গলবিলীয়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রন্ধ্র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48" y="1945295"/>
            <a:ext cx="4684105" cy="4684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4419600"/>
            <a:ext cx="1447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5715000"/>
            <a:ext cx="1143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133600"/>
            <a:ext cx="1524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গলবিলীয়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রন্ধ্র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81400" y="6134100"/>
            <a:ext cx="914400" cy="1143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2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F90-B668-42B5-9BBB-59D927246F74}" type="datetime8">
              <a:rPr lang="en-US" smtClean="0"/>
              <a:t>11/4/2019 8:17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2BD-87F7-429E-8294-EA1AA0332B8C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6200" y="685800"/>
            <a:ext cx="944098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cap="all" dirty="0">
                <a:ln w="900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</a:rPr>
              <a:t>Chordata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উপপর্ব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7200" b="1" dirty="0">
              <a:ln>
                <a:solidFill>
                  <a:srgbClr val="00B0F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285" y="2362200"/>
            <a:ext cx="77004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6600" b="1" dirty="0" smtClean="0">
                <a:solidFill>
                  <a:srgbClr val="FF0000"/>
                </a:solidFill>
              </a:rPr>
              <a:t>Urochordata</a:t>
            </a:r>
            <a:endParaRPr lang="en-US" sz="6600" b="1" dirty="0">
              <a:solidFill>
                <a:srgbClr val="FF0000"/>
              </a:solidFill>
            </a:endParaRPr>
          </a:p>
          <a:p>
            <a:r>
              <a:rPr lang="en-US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6600" b="1" dirty="0" smtClean="0">
                <a:solidFill>
                  <a:srgbClr val="00B0F0"/>
                </a:solidFill>
              </a:rPr>
              <a:t>Cephalochordata</a:t>
            </a:r>
            <a:endParaRPr lang="en-US" sz="6600" b="1" dirty="0">
              <a:solidFill>
                <a:srgbClr val="00B0F0"/>
              </a:solidFill>
            </a:endParaRPr>
          </a:p>
          <a:p>
            <a:r>
              <a:rPr lang="en-US" sz="66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6600" b="1" dirty="0" smtClean="0">
                <a:solidFill>
                  <a:srgbClr val="00FF00"/>
                </a:solidFill>
              </a:rPr>
              <a:t>Vertebrata</a:t>
            </a:r>
            <a:endParaRPr lang="en-US" sz="6600" b="1" dirty="0">
              <a:solidFill>
                <a:srgbClr val="00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9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1099</TotalTime>
  <Words>464</Words>
  <Application>Microsoft Office PowerPoint</Application>
  <PresentationFormat>On-screen Show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246</cp:revision>
  <dcterms:created xsi:type="dcterms:W3CDTF">2017-08-14T10:23:06Z</dcterms:created>
  <dcterms:modified xsi:type="dcterms:W3CDTF">2019-11-04T16:09:55Z</dcterms:modified>
</cp:coreProperties>
</file>