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6" r:id="rId3"/>
    <p:sldId id="276" r:id="rId4"/>
    <p:sldId id="257" r:id="rId5"/>
    <p:sldId id="258" r:id="rId6"/>
    <p:sldId id="267" r:id="rId7"/>
    <p:sldId id="259" r:id="rId8"/>
    <p:sldId id="263" r:id="rId9"/>
    <p:sldId id="264" r:id="rId10"/>
    <p:sldId id="260" r:id="rId11"/>
    <p:sldId id="261" r:id="rId12"/>
    <p:sldId id="262" r:id="rId13"/>
    <p:sldId id="270" r:id="rId14"/>
    <p:sldId id="265" r:id="rId15"/>
    <p:sldId id="269" r:id="rId16"/>
    <p:sldId id="271" r:id="rId17"/>
    <p:sldId id="274" r:id="rId18"/>
    <p:sldId id="272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DC808"/>
    <a:srgbClr val="0DD53D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F8D13F-D349-4726-AD92-98F708187E7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1E278-2329-4B3E-AE80-C72E8C1362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784"/>
            <a:ext cx="9144000" cy="6299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0684" y="1245037"/>
            <a:ext cx="656171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5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5136342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 ব্যবহারের উদ্দেশ্য-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31700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কোন ধরনের যে কোনো সংখ্যক উপাত্ত অল্প সময়ে সম্পাদন করা ,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করা, বিশ্লেষণ করা এবং প্রতিবেদন তৈরি করার কাজ স্প্রেডশিট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 হয়।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0"/>
            <a:ext cx="852829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 ব্যবহারের নানাবিধ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1"/>
            <a:ext cx="851719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just"/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2"/>
              </a:rPr>
              <a:t>১ স্প্রেডশিট সফটওয়্যার ব্যবহারের মাধ্যমে হিসাবের কাজ দ্রুত ও নির্ভূলভাবে</a:t>
            </a:r>
          </a:p>
          <a:p>
            <a:pPr algn="just"/>
            <a:r>
              <a:rPr lang="bn-BD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  <a:sym typeface="Wingdings 2"/>
              </a:rPr>
              <a:t>   করা যায়। </a:t>
            </a:r>
          </a:p>
          <a:p>
            <a:pPr algn="just"/>
            <a:r>
              <a:rPr lang="bn-BD" sz="28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২। এর মাধ্যমে সহজ, কঠিন ও জটিল সকল ধরনের হিসবা করা যায়।</a:t>
            </a:r>
          </a:p>
          <a:p>
            <a:pPr algn="just"/>
            <a:r>
              <a:rPr lang="bn-BD" sz="28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   এতে বিপুল পরিমান উপাত্ত নিয়ে কাজ করা যায়।</a:t>
            </a:r>
          </a:p>
          <a:p>
            <a:pPr algn="just"/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৩। সূত্র ব্যবহারের ফলে হিসাবের কাজ স্বয়ংক্রিয়ভাবে করা যায়।</a:t>
            </a:r>
          </a:p>
          <a:p>
            <a:pPr algn="just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Wingdings 2"/>
              </a:rPr>
              <a:t>৪। এর সাহায্যে পরীক্ষার ফলাফল খুব সহজেই তৈরি করা সম্ভব।</a:t>
            </a:r>
          </a:p>
          <a:p>
            <a:pPr algn="just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 2"/>
              </a:rPr>
              <a:t>৫। একটি ওয়ার্কবুকে কলামের সংখ্যা ২৫৬টি এবং সারির সংখ্যা ৬৫৫৩৬টি।</a:t>
            </a:r>
          </a:p>
          <a:p>
            <a:pPr algn="just"/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"/>
            <a:ext cx="87630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ফর্মুলা ব্যবহার করে হিসাব করা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5490" b="57875"/>
          <a:stretch>
            <a:fillRect/>
          </a:stretch>
        </p:blipFill>
        <p:spPr bwMode="auto">
          <a:xfrm>
            <a:off x="381000" y="1676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15854" y="6000690"/>
            <a:ext cx="538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সংখ্যা যোগ করার নিয়ম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9048" b="37500"/>
          <a:stretch>
            <a:fillRect/>
          </a:stretch>
        </p:blipFill>
        <p:spPr bwMode="auto">
          <a:xfrm>
            <a:off x="152400" y="1447800"/>
            <a:ext cx="88392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1" y="533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ফর্মূলা ব্যবহার করে পরীক্ষার রেজাল্ট তৈরি করা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495800" y="28956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41148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ফর্মূলার ব্যবহার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534400" cy="47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762000"/>
            <a:ext cx="8763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ফর্মুলা ব্যবহার করে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পরীক্ষার রেজাল্ট তৈরি করা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07" y="2286000"/>
            <a:ext cx="88392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স্প্রেডশিট ওয়ার্ড প্রোসেসিং এর মধ্যে ৩টি 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লেখ। 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কোন ধরনের কাজের জন্য স্প্রেডশিট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 হয়?</a:t>
            </a:r>
          </a:p>
          <a:p>
            <a:r>
              <a:rPr lang="bn-BD" sz="48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৩। স্প্রেডশিট প্রোগ্রামের প্রধান বৈশিষ্ট্য লেখ।</a:t>
            </a:r>
            <a:endParaRPr lang="en-US" sz="3600" dirty="0">
              <a:solidFill>
                <a:srgbClr val="0DD53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838200"/>
            <a:ext cx="35052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56388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ফলাফল তৈরীতে আমরা স্প্রেডশিট ব্যবহার করব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48590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Group </a:t>
            </a:r>
            <a:r>
              <a:rPr lang="bn-BD" sz="40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Key Board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7686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স্প্রেডশিট ব্যবহারের ক্ষেত্র সমূহ লেখ।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404790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Group </a:t>
            </a:r>
            <a:r>
              <a:rPr lang="bn-BD" sz="4000" dirty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Printer</a:t>
            </a:r>
            <a:endParaRPr lang="en-US" sz="4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স্প্রেডশিট-এ ফর্মূলা ব্যবহার করে ৫টি সেল এর যোগ করার নিয়ম  লেখ।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343400"/>
            <a:ext cx="577594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Group </a:t>
            </a:r>
            <a:r>
              <a:rPr lang="bn-BD" sz="4000" dirty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Mother Board</a:t>
            </a:r>
            <a:endParaRPr lang="en-US" sz="4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4953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872386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স্প্রেডশিট এ সারি ও কলামের সংখ্যা কত?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স্প্রেডশিট বলতে কী বুঝ?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3</a:t>
            </a:r>
            <a:r>
              <a:rPr lang="bn-BD" sz="4800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 এবং 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D3 </a:t>
            </a:r>
            <a:r>
              <a:rPr lang="bn-BD" sz="4800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সেল এর যোগের ফর্মূলা কী?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99782"/>
            <a:ext cx="889881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</a:t>
            </a:r>
            <a:r>
              <a:rPr lang="bn-BD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36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সুবিধাজনক? তোমার যুক্তি দাও।</a:t>
            </a:r>
            <a:endParaRPr lang="en-US" sz="32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33400"/>
            <a:ext cx="6019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9342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50444">
            <a:off x="152400" y="1447800"/>
            <a:ext cx="8839200" cy="4508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DD53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287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572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0125"/>
            <a:ext cx="9144000" cy="34778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সহকারী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4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আর.কে.নুরুল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আমিন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চৌধুরী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উচ্চ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বিদ্যালয়</a:t>
            </a:r>
            <a:endParaRPr lang="en-US" sz="1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চকরিয়া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কক্সবাজার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  <a:p>
            <a:r>
              <a:rPr lang="en-US" sz="3200" dirty="0" err="1" smtClean="0"/>
              <a:t>মোবাইল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AdarshaLipiExp" pitchFamily="2" charset="0"/>
              </a:rPr>
              <a:t>01618921724</a:t>
            </a:r>
          </a:p>
          <a:p>
            <a:r>
              <a:rPr lang="en-US" sz="3200" dirty="0" smtClean="0">
                <a:latin typeface="+mj-lt"/>
              </a:rPr>
              <a:t>Email: akabirbabul@gmail.com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603250"/>
            <a:ext cx="2425890" cy="3234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02359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আহমদ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কবির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পাঠ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2"/>
            <a:ext cx="7086600" cy="480059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প্রযুক্তি।</a:t>
            </a:r>
          </a:p>
          <a:p>
            <a:pPr>
              <a:buBlip>
                <a:blip r:embed="rId2"/>
              </a:buBlip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2"/>
              </a:buBlip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৪র্থ</a:t>
            </a:r>
          </a:p>
          <a:p>
            <a:pPr>
              <a:buBlip>
                <a:blip r:embed="rId2"/>
              </a:buBlip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610600" cy="3448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5562600"/>
            <a:ext cx="3352800" cy="6096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endParaRPr lang="en-US" sz="4000" dirty="0">
              <a:solidFill>
                <a:srgbClr val="0DD53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990600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09800"/>
            <a:ext cx="8686800" cy="2123658"/>
          </a:xfrm>
          <a:prstGeom prst="rect">
            <a:avLst/>
          </a:prstGeom>
          <a:solidFill>
            <a:srgbClr val="0DD53D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 ও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সফটওয়্যার ব্যবহারের কৌশল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914400"/>
            <a:ext cx="39624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2342308" cy="1015663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8915400" cy="41549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400" dirty="0" smtClean="0">
                <a:solidFill>
                  <a:srgbClr val="0DD53D"/>
                </a:solidFill>
                <a:latin typeface="Berlin Sans FB Demi" panose="020E0802020502020306" pitchFamily="34" charset="0"/>
                <a:cs typeface="NikoshBAN" pitchFamily="2" charset="0"/>
              </a:rPr>
              <a:t>√</a:t>
            </a:r>
            <a:r>
              <a:rPr lang="en-US" sz="4400" dirty="0" smtClean="0">
                <a:solidFill>
                  <a:srgbClr val="0DD53D"/>
                </a:solidFill>
                <a:latin typeface="Berlin Sans FB Demi" panose="020E0802020502020306" pitchFamily="34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স্প্রেডশিট ব্যবহারের ক্ষেত্র চিহ্নত করতে পারবে।</a:t>
            </a:r>
          </a:p>
          <a:p>
            <a:r>
              <a:rPr lang="bn-BD" sz="4400" dirty="0">
                <a:solidFill>
                  <a:schemeClr val="bg2">
                    <a:lumMod val="75000"/>
                  </a:schemeClr>
                </a:solidFill>
                <a:latin typeface="Berlin Sans FB Demi" panose="020E0802020502020306" pitchFamily="34" charset="0"/>
                <a:cs typeface="NikoshBAN" pitchFamily="2" charset="0"/>
              </a:rPr>
              <a:t>√ </a:t>
            </a:r>
            <a:r>
              <a:rPr lang="bn-BD" sz="4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সফটওয়্যারের ব্যবহারের উদ্দেশ্য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r>
              <a:rPr lang="bn-BD" sz="4400" dirty="0">
                <a:solidFill>
                  <a:srgbClr val="0070C0"/>
                </a:solidFill>
                <a:latin typeface="Berlin Sans FB Demi" panose="020E0802020502020306" pitchFamily="34" charset="0"/>
                <a:cs typeface="NikoshBAN" pitchFamily="2" charset="0"/>
              </a:rPr>
              <a:t>√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সফটওয়্যারে ফর্মূলা ব্যবহার করে 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 করতে পারবে।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0"/>
            <a:ext cx="5072281" cy="132343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স্প্রেডশিট কী?</a:t>
            </a:r>
            <a:endParaRPr lang="en-US" sz="8000" dirty="0">
              <a:solidFill>
                <a:srgbClr val="0DD53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স্প্রেডশিট হলো এক ধরনের কম্পিউটার প্রোগ্রাম।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  প্রোগ্রামে টেবিল বা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আকারে তথ্য সন্নিবেশ ও উপস্থাপন এবং এগুলোর গাণিতিক বিভিন্ন অপারেশন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বিশ্লেষণ করা হয়।  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4400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কে কখনো কখনো ওয়ার্কবুক বলা হয়। </a:t>
            </a:r>
            <a:endParaRPr lang="en-US" sz="4400" dirty="0">
              <a:solidFill>
                <a:srgbClr val="0DD53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7750968" cy="43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304800"/>
            <a:ext cx="357662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4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66701" y="2857499"/>
            <a:ext cx="83820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380" y="33644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 পয়েন্টার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733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371600" y="2209800"/>
            <a:ext cx="228600" cy="3124200"/>
            <a:chOff x="228600" y="2210594"/>
            <a:chExt cx="228600" cy="31242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-1332706" y="3771900"/>
              <a:ext cx="31242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28600" y="2362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28600" y="2514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28600" y="2667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28600" y="2819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8600" y="2971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28600" y="3124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28600" y="3276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28600" y="3429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8600" y="3581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8600" y="3733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28600" y="3886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8600" y="4038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286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28600" y="4343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28600" y="4495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8600" y="4648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8600" y="4800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28600" y="4953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8600" y="5105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28600" y="5257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5400000">
            <a:off x="4686300" y="-266700"/>
            <a:ext cx="228600" cy="5943600"/>
            <a:chOff x="3581400" y="2362994"/>
            <a:chExt cx="228600" cy="31242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2020094" y="3924300"/>
              <a:ext cx="31242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581400" y="2514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81400" y="2667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581400" y="2819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581400" y="2971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581400" y="3124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581400" y="3276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581400" y="3429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581400" y="3581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581400" y="3733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581400" y="3886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81400" y="4038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5814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581400" y="4343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581400" y="4495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581400" y="4648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581400" y="4800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581400" y="4953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581400" y="5105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581400" y="5257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581400" y="5410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4343400" y="22860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</a:t>
            </a:r>
            <a:endParaRPr lang="en-US" sz="2000" b="1" dirty="0" smtClean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কলামের ঠিকানা </a:t>
            </a:r>
            <a:r>
              <a:rPr lang="en-US" sz="2000" b="1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A,B,C </a:t>
            </a:r>
            <a:r>
              <a:rPr lang="bn-BD" sz="2000" b="1" dirty="0" smtClean="0">
                <a:solidFill>
                  <a:srgbClr val="0DD53D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sz="2000" b="1" dirty="0">
              <a:solidFill>
                <a:srgbClr val="0DD53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দিক ডানে যে সারি তাকে রো বা সারি বলে। রো এর ঠিকানা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1.2.3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7" grpId="0"/>
      <p:bldP spid="64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read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848600" cy="5253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04800"/>
            <a:ext cx="343876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462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AdarshaLipiExp</vt:lpstr>
      <vt:lpstr>Berlin Sans FB Demi</vt:lpstr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  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Arena</dc:creator>
  <cp:lastModifiedBy>HP</cp:lastModifiedBy>
  <cp:revision>161</cp:revision>
  <dcterms:created xsi:type="dcterms:W3CDTF">2015-04-06T11:57:28Z</dcterms:created>
  <dcterms:modified xsi:type="dcterms:W3CDTF">2019-11-06T05:46:05Z</dcterms:modified>
</cp:coreProperties>
</file>