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2" r:id="rId3"/>
    <p:sldId id="265" r:id="rId4"/>
    <p:sldId id="295" r:id="rId5"/>
    <p:sldId id="267" r:id="rId6"/>
    <p:sldId id="268" r:id="rId7"/>
    <p:sldId id="269" r:id="rId8"/>
    <p:sldId id="271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3124200"/>
            <a:ext cx="7086600" cy="31623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সবাইকে</a:t>
            </a:r>
            <a:r>
              <a:rPr kumimoji="0" lang="bn-BD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শুভেচ্ছা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24-Point Star 3"/>
          <p:cNvSpPr/>
          <p:nvPr/>
        </p:nvSpPr>
        <p:spPr>
          <a:xfrm>
            <a:off x="7620000" y="533400"/>
            <a:ext cx="914400" cy="914400"/>
          </a:xfrm>
          <a:prstGeom prst="star24">
            <a:avLst>
              <a:gd name="adj" fmla="val 1814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24-Point Star 4"/>
          <p:cNvSpPr/>
          <p:nvPr/>
        </p:nvSpPr>
        <p:spPr>
          <a:xfrm>
            <a:off x="533400" y="5410200"/>
            <a:ext cx="914400" cy="914400"/>
          </a:xfrm>
          <a:prstGeom prst="star24">
            <a:avLst>
              <a:gd name="adj" fmla="val 1814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24-Point Star 5"/>
          <p:cNvSpPr/>
          <p:nvPr/>
        </p:nvSpPr>
        <p:spPr>
          <a:xfrm>
            <a:off x="533400" y="533400"/>
            <a:ext cx="914400" cy="914400"/>
          </a:xfrm>
          <a:prstGeom prst="star24">
            <a:avLst>
              <a:gd name="adj" fmla="val 1814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24-Point Star 6"/>
          <p:cNvSpPr/>
          <p:nvPr/>
        </p:nvSpPr>
        <p:spPr>
          <a:xfrm>
            <a:off x="7620000" y="5410200"/>
            <a:ext cx="914400" cy="914400"/>
          </a:xfrm>
          <a:prstGeom prst="star24">
            <a:avLst>
              <a:gd name="adj" fmla="val 1814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6477000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/>
              <a:t> </a:t>
            </a:r>
            <a:r>
              <a:rPr lang="bn-BD" sz="6000" b="1" u="sng" dirty="0" smtClean="0">
                <a:solidFill>
                  <a:srgbClr val="FFFF00"/>
                </a:solidFill>
              </a:rPr>
              <a:t>শুভ </a:t>
            </a:r>
            <a:r>
              <a:rPr lang="bn-BD" sz="6000" b="1" u="sng" dirty="0" smtClean="0">
                <a:solidFill>
                  <a:srgbClr val="FFFF00"/>
                </a:solidFill>
              </a:rPr>
              <a:t>সকাল 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Flowers\970122_528611510536813_3213001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6477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55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ডান দিক থেকে প্রাণীদের অবস্থান বল।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350288"/>
            <a:ext cx="8763000" cy="535531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en-US" dirty="0"/>
          </a:p>
        </p:txBody>
      </p:sp>
      <p:pic>
        <p:nvPicPr>
          <p:cNvPr id="12" name="Picture 11" descr="0-glitter7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381625"/>
            <a:ext cx="4114800" cy="1019175"/>
          </a:xfrm>
          <a:prstGeom prst="rect">
            <a:avLst/>
          </a:prstGeom>
        </p:spPr>
      </p:pic>
      <p:pic>
        <p:nvPicPr>
          <p:cNvPr id="1026" name="Picture 2" descr="D:\Contant Pic\Image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429000"/>
            <a:ext cx="16002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Contant Pic\Picture\elephant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8999"/>
            <a:ext cx="17526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Contant Pic\Image\cat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7" y="3428999"/>
            <a:ext cx="1700213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Contant Pic\Image\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428999"/>
            <a:ext cx="16256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ontant Pic\Doel-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8999"/>
            <a:ext cx="1643063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2514600"/>
            <a:ext cx="8382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</a:rPr>
              <a:t>পঞ্চম    চতুর্থ     তৃতীয়    দ্বিতীয়    প্রথম 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1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FF00"/>
                </a:solidFill>
              </a:rPr>
              <a:t>বাম থেকে এবং ডান থেকে ১ম ৫টি ক্রমবাচক সংখ্যা বল।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839200" cy="563231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</p:txBody>
      </p:sp>
      <p:sp>
        <p:nvSpPr>
          <p:cNvPr id="4" name="Rectangle 3"/>
          <p:cNvSpPr/>
          <p:nvPr/>
        </p:nvSpPr>
        <p:spPr>
          <a:xfrm>
            <a:off x="152400" y="1295400"/>
            <a:ext cx="1143000" cy="1447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বাম থেকে </a:t>
            </a:r>
            <a:endParaRPr lang="en-US" sz="3200" b="1" dirty="0"/>
          </a:p>
        </p:txBody>
      </p:sp>
      <p:sp>
        <p:nvSpPr>
          <p:cNvPr id="5" name="Right Arrow 4"/>
          <p:cNvSpPr/>
          <p:nvPr/>
        </p:nvSpPr>
        <p:spPr>
          <a:xfrm>
            <a:off x="1295400" y="1295400"/>
            <a:ext cx="7543800" cy="14478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72400" y="4419600"/>
            <a:ext cx="1219200" cy="1447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ডান থেকে </a:t>
            </a:r>
            <a:endParaRPr lang="en-US" sz="3200" b="1" dirty="0"/>
          </a:p>
        </p:txBody>
      </p:sp>
      <p:sp>
        <p:nvSpPr>
          <p:cNvPr id="13" name="Right Arrow 12"/>
          <p:cNvSpPr/>
          <p:nvPr/>
        </p:nvSpPr>
        <p:spPr>
          <a:xfrm rot="10800000">
            <a:off x="152400" y="4419599"/>
            <a:ext cx="7620000" cy="1447800"/>
          </a:xfrm>
          <a:prstGeom prst="rightArrow">
            <a:avLst>
              <a:gd name="adj1" fmla="val 50000"/>
              <a:gd name="adj2" fmla="val 576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1371600" y="4419600"/>
            <a:ext cx="1295400" cy="15240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/>
              <a:t>পঞ্চম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0" name="Left Arrow 19"/>
          <p:cNvSpPr/>
          <p:nvPr/>
        </p:nvSpPr>
        <p:spPr>
          <a:xfrm>
            <a:off x="2667000" y="4343400"/>
            <a:ext cx="1219200" cy="16002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চতুর্থ</a:t>
            </a:r>
            <a:endParaRPr lang="en-US" sz="2400" b="1" dirty="0"/>
          </a:p>
        </p:txBody>
      </p:sp>
      <p:sp>
        <p:nvSpPr>
          <p:cNvPr id="22" name="Left Arrow 21"/>
          <p:cNvSpPr/>
          <p:nvPr/>
        </p:nvSpPr>
        <p:spPr>
          <a:xfrm>
            <a:off x="3886199" y="4419600"/>
            <a:ext cx="1295401" cy="15240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তৃতীয়</a:t>
            </a:r>
            <a:endParaRPr lang="en-US" sz="2400" b="1" dirty="0"/>
          </a:p>
        </p:txBody>
      </p:sp>
      <p:sp>
        <p:nvSpPr>
          <p:cNvPr id="23" name="Left Arrow 22"/>
          <p:cNvSpPr/>
          <p:nvPr/>
        </p:nvSpPr>
        <p:spPr>
          <a:xfrm>
            <a:off x="5181601" y="4419600"/>
            <a:ext cx="1371599" cy="15240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দ্বিতীয়</a:t>
            </a:r>
            <a:endParaRPr lang="en-US" sz="2400" b="1" dirty="0"/>
          </a:p>
        </p:txBody>
      </p:sp>
      <p:sp>
        <p:nvSpPr>
          <p:cNvPr id="24" name="Left Arrow 23"/>
          <p:cNvSpPr/>
          <p:nvPr/>
        </p:nvSpPr>
        <p:spPr>
          <a:xfrm>
            <a:off x="6553200" y="4343400"/>
            <a:ext cx="1219200" cy="16002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প্রথম</a:t>
            </a:r>
            <a:endParaRPr lang="en-US" sz="2400" b="1" dirty="0"/>
          </a:p>
        </p:txBody>
      </p:sp>
      <p:sp>
        <p:nvSpPr>
          <p:cNvPr id="25" name="Right Arrow 24"/>
          <p:cNvSpPr/>
          <p:nvPr/>
        </p:nvSpPr>
        <p:spPr>
          <a:xfrm>
            <a:off x="1295400" y="1295400"/>
            <a:ext cx="1143000" cy="1447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/>
              <a:t>প্রথম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2438400" y="1295400"/>
            <a:ext cx="1524000" cy="1447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দ্বিতীয়</a:t>
            </a:r>
            <a:endParaRPr lang="en-US" sz="2400" b="1" dirty="0"/>
          </a:p>
        </p:txBody>
      </p:sp>
      <p:sp>
        <p:nvSpPr>
          <p:cNvPr id="28" name="Right Arrow 27"/>
          <p:cNvSpPr/>
          <p:nvPr/>
        </p:nvSpPr>
        <p:spPr>
          <a:xfrm>
            <a:off x="3924300" y="1295400"/>
            <a:ext cx="1333500" cy="1447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তৃতীয়</a:t>
            </a:r>
            <a:endParaRPr lang="en-US" sz="2400" b="1" dirty="0"/>
          </a:p>
        </p:txBody>
      </p:sp>
      <p:sp>
        <p:nvSpPr>
          <p:cNvPr id="29" name="Right Arrow 28"/>
          <p:cNvSpPr/>
          <p:nvPr/>
        </p:nvSpPr>
        <p:spPr>
          <a:xfrm>
            <a:off x="5181600" y="1295400"/>
            <a:ext cx="1143000" cy="1447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চতুর্থ</a:t>
            </a:r>
            <a:endParaRPr lang="en-US" sz="2400" b="1" dirty="0"/>
          </a:p>
        </p:txBody>
      </p:sp>
      <p:sp>
        <p:nvSpPr>
          <p:cNvPr id="30" name="Right Arrow 29"/>
          <p:cNvSpPr/>
          <p:nvPr/>
        </p:nvSpPr>
        <p:spPr>
          <a:xfrm>
            <a:off x="6324600" y="1295400"/>
            <a:ext cx="1295400" cy="1447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পঞ্চম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61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 animBg="1"/>
      <p:bldP spid="13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PE\Pictures\Dulal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6868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/>
              <a:t>ক্রমবাচক সংখ্যা ব্যবহার করে প্রাণীদের অবস্থান বল।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4778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PE\Pictures\Dulal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59436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</a:rPr>
              <a:t>বা থেকে কে দ্বিতীয়?</a:t>
            </a:r>
            <a:r>
              <a:rPr lang="bn-BD" sz="5400" b="1" dirty="0" smtClean="0"/>
              <a:t>  </a:t>
            </a:r>
            <a:endParaRPr lang="en-US" sz="5400" b="1" dirty="0"/>
          </a:p>
        </p:txBody>
      </p:sp>
      <p:sp>
        <p:nvSpPr>
          <p:cNvPr id="4" name="Down Arrow 3"/>
          <p:cNvSpPr/>
          <p:nvPr/>
        </p:nvSpPr>
        <p:spPr>
          <a:xfrm>
            <a:off x="3810000" y="1371600"/>
            <a:ext cx="533400" cy="3200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0" y="228600"/>
            <a:ext cx="27432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/>
              <a:t> -বিড়াল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98946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PE\Pictures\Dulal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63246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</a:rPr>
              <a:t>ডান থেকে কে প্রথম?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924800" y="1219200"/>
            <a:ext cx="533400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53200" y="228600"/>
            <a:ext cx="23622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</a:rPr>
              <a:t>-মোরগ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8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PE\Pictures\Dulal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63246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</a:rPr>
              <a:t>ডান থেকে কে পঞ্চম?</a:t>
            </a:r>
            <a:r>
              <a:rPr lang="bn-BD" sz="5400" b="1" dirty="0" smtClean="0"/>
              <a:t> </a:t>
            </a:r>
            <a:endParaRPr lang="en-US" sz="5400" b="1" dirty="0"/>
          </a:p>
        </p:txBody>
      </p:sp>
      <p:sp>
        <p:nvSpPr>
          <p:cNvPr id="4" name="Down Arrow 3"/>
          <p:cNvSpPr/>
          <p:nvPr/>
        </p:nvSpPr>
        <p:spPr>
          <a:xfrm>
            <a:off x="1295400" y="1219200"/>
            <a:ext cx="533400" cy="182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53200" y="228600"/>
            <a:ext cx="23622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</a:rPr>
              <a:t>-কুকুর 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1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PE\Pictures\Dulal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60198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</a:rPr>
              <a:t>বাম থেকে কে চতুর্থ?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781800" y="1295400"/>
            <a:ext cx="457200" cy="2286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48400" y="228600"/>
            <a:ext cx="26670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</a:rPr>
              <a:t>-ইঁদুর 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PE\Pictures\Dulal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57912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</a:rPr>
              <a:t>ডান থেকে কে তৃতীয়?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486400" y="1143000"/>
            <a:ext cx="533400" cy="2209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9800" y="228600"/>
            <a:ext cx="28956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</a:rPr>
              <a:t>-খরগোশ 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1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464742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তুমি তুমার শ্রেণীতে কোথায় বস</a:t>
            </a:r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7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==================</a:t>
            </a:r>
            <a:endParaRPr lang="bn-BD" sz="9600" b="1" dirty="0"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PE\Pictures\Dulal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839200" cy="443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64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PE\Pictures\Dulal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73288"/>
            <a:ext cx="4343400" cy="57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162580"/>
            <a:ext cx="8915400" cy="58477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/>
              <a:t>ক্রমবাচক সংখ্যা ব্যবহার করে প্রাণীদের অবস্থান বল। 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073289"/>
            <a:ext cx="4419600" cy="5632311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</a:rPr>
              <a:t>বাম থেকে কে দ্বিতীয়?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bn-BD" sz="3600" b="1" dirty="0" smtClean="0">
                <a:solidFill>
                  <a:srgbClr val="FF0000"/>
                </a:solidFill>
              </a:rPr>
              <a:t>-বিড়াল</a:t>
            </a:r>
            <a:r>
              <a:rPr lang="bn-BD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          </a:t>
            </a:r>
            <a:r>
              <a:rPr lang="bn-BD" sz="36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bn-BD" sz="3600" b="1" dirty="0" smtClean="0">
                <a:solidFill>
                  <a:srgbClr val="FFFF00"/>
                </a:solidFill>
              </a:rPr>
              <a:t>ডান থেকে কে প্রথম?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bn-BD" sz="3600" b="1" dirty="0" smtClean="0">
                <a:solidFill>
                  <a:srgbClr val="FF0000"/>
                </a:solidFill>
              </a:rPr>
              <a:t>-মোরগ                </a:t>
            </a:r>
          </a:p>
          <a:p>
            <a:r>
              <a:rPr lang="bn-BD" sz="3600" b="1" dirty="0" smtClean="0">
                <a:solidFill>
                  <a:srgbClr val="FFFF00"/>
                </a:solidFill>
              </a:rPr>
              <a:t>ডান থেকে কে পঞ্চম? 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bn-BD" sz="3600" b="1" dirty="0" smtClean="0">
                <a:solidFill>
                  <a:srgbClr val="FF0000"/>
                </a:solidFill>
              </a:rPr>
              <a:t>-কুকুর                </a:t>
            </a:r>
          </a:p>
          <a:p>
            <a:r>
              <a:rPr lang="bn-BD" sz="3600" b="1" dirty="0" smtClean="0">
                <a:solidFill>
                  <a:srgbClr val="FFFF00"/>
                </a:solidFill>
              </a:rPr>
              <a:t>বাম থেকে কে চতুর্থ?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bn-BD" sz="3600" b="1" dirty="0" smtClean="0">
                <a:solidFill>
                  <a:srgbClr val="FF0000"/>
                </a:solidFill>
              </a:rPr>
              <a:t>-ইঁদুর                 </a:t>
            </a:r>
          </a:p>
          <a:p>
            <a:r>
              <a:rPr lang="bn-BD" sz="3600" b="1" dirty="0" smtClean="0">
                <a:solidFill>
                  <a:srgbClr val="FFFF00"/>
                </a:solidFill>
              </a:rPr>
              <a:t>ডান থেকে কে তৃতীয়?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bn-BD" sz="3600" b="1" dirty="0" smtClean="0">
                <a:solidFill>
                  <a:srgbClr val="FF0000"/>
                </a:solidFill>
              </a:rPr>
              <a:t>-খরগোস                        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2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6477000"/>
          </a:xfr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88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দুলাল হালদার</a:t>
            </a:r>
            <a:r>
              <a:rPr lang="bn-BD" sz="8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/>
            </a:r>
            <a:br>
              <a:rPr lang="bn-BD" sz="88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সহকারি শিক্ষক</a:t>
            </a:r>
            <a:br>
              <a:rPr lang="bn-BD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</a:br>
            <a:r>
              <a:rPr lang="bn-BD" sz="4400" b="1" dirty="0" smtClean="0">
                <a:solidFill>
                  <a:schemeClr val="tx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কুমনা সরকারী প্রাথমিক বিদ্যালয়</a:t>
            </a:r>
            <a:r>
              <a:rPr lang="en-US" sz="3600" b="1" dirty="0" smtClean="0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/>
            </a:r>
            <a:br>
              <a:rPr lang="en-US" sz="3600" b="1" dirty="0" smtClean="0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</a:br>
            <a:r>
              <a:rPr lang="bn-BD" sz="36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ছাতক, সুনামগঞ্জ। </a:t>
            </a:r>
            <a:endParaRPr lang="en-US" b="1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26" name="Picture 2" descr="D:\Contant Pic\Image\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11906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Contant Pic\Image\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657600"/>
            <a:ext cx="11906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"/>
            <a:ext cx="1905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9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PE\Pictures\Clap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4495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4114800" cy="44935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        </a:t>
            </a:r>
            <a:r>
              <a:rPr lang="bn-BD" sz="4400" b="1" dirty="0" smtClean="0">
                <a:solidFill>
                  <a:srgbClr val="FFC000"/>
                </a:solidFill>
              </a:rPr>
              <a:t>সবাইকে ধন্যবাদ</a:t>
            </a:r>
          </a:p>
          <a:p>
            <a:endParaRPr lang="bn-BD" sz="8800" b="1" dirty="0"/>
          </a:p>
          <a:p>
            <a:endParaRPr lang="bn-BD" sz="2400" b="1" dirty="0" smtClean="0"/>
          </a:p>
          <a:p>
            <a:r>
              <a:rPr lang="bn-BD" sz="2400" b="1" dirty="0" smtClean="0"/>
              <a:t> </a:t>
            </a:r>
          </a:p>
          <a:p>
            <a:r>
              <a:rPr lang="bn-BD" sz="8800" b="1" dirty="0" smtClean="0"/>
              <a:t> </a:t>
            </a:r>
            <a:endParaRPr lang="en-US" sz="8800" b="1" dirty="0"/>
          </a:p>
        </p:txBody>
      </p:sp>
      <p:pic>
        <p:nvPicPr>
          <p:cNvPr id="2" name="Picture 2" descr="D:\Contant Pic\Image\10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4114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0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ntant Pic\Image\Math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8839200" cy="6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6858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92D050"/>
                </a:solidFill>
              </a:rPr>
              <a:t>আবার দেখা হবে </a:t>
            </a:r>
          </a:p>
        </p:txBody>
      </p:sp>
      <p:sp>
        <p:nvSpPr>
          <p:cNvPr id="4" name="Smiley Face 3"/>
          <p:cNvSpPr/>
          <p:nvPr/>
        </p:nvSpPr>
        <p:spPr>
          <a:xfrm>
            <a:off x="7924800" y="762000"/>
            <a:ext cx="762000" cy="75405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457200" y="762000"/>
            <a:ext cx="762000" cy="75405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46156" y="5540514"/>
            <a:ext cx="2651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শুভ বিদায় </a:t>
            </a:r>
            <a:endParaRPr lang="en-US" sz="4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2" descr="D:\Contant Pic\Image\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11906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Contant Pic\Image\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11906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ontant Pic\Image\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4419600"/>
            <a:ext cx="11906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Contant Pic\Image\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4495800"/>
            <a:ext cx="11906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39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15400" cy="64633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un 2"/>
          <p:cNvSpPr/>
          <p:nvPr/>
        </p:nvSpPr>
        <p:spPr>
          <a:xfrm>
            <a:off x="5029200" y="4572000"/>
            <a:ext cx="609600" cy="644769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1981200" y="4520376"/>
            <a:ext cx="646235" cy="672405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772256" y="1801320"/>
            <a:ext cx="685800" cy="713279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3905856" y="1828800"/>
            <a:ext cx="660400" cy="656983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052" y="533400"/>
            <a:ext cx="986204" cy="1600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456" y="60960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0102" y="994354"/>
            <a:ext cx="214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75456" y="1558679"/>
            <a:ext cx="1701800" cy="6511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96156" y="1930063"/>
            <a:ext cx="1333500" cy="50833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90600" y="3276600"/>
            <a:ext cx="792285" cy="1600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590800" y="4191000"/>
            <a:ext cx="2209800" cy="762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0116" y="4445950"/>
            <a:ext cx="2523884" cy="8880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3429000"/>
            <a:ext cx="1016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36576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ষয়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4572000"/>
            <a:ext cx="185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4876800"/>
            <a:ext cx="203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থমিক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08700" y="5486400"/>
            <a:ext cx="1130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4800" y="5638800"/>
            <a:ext cx="172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ণিত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170" y="381000"/>
            <a:ext cx="1246030" cy="4013835"/>
          </a:xfrm>
          <a:prstGeom prst="rect">
            <a:avLst/>
          </a:prstGeom>
        </p:spPr>
      </p:pic>
      <p:pic>
        <p:nvPicPr>
          <p:cNvPr id="22" name="Picture 21" descr="0-glitter8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11095" y="4984456"/>
            <a:ext cx="1614072" cy="142510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29656" y="2616517"/>
            <a:ext cx="1885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6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/>
      <p:bldP spid="9" grpId="0"/>
      <p:bldP spid="12" grpId="0" animBg="1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51472"/>
            <a:ext cx="82296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Times New Roman" pitchFamily="18" charset="0"/>
              </a:rPr>
              <a:t>চল আমরা একটি গান শুনি।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d Morning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4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1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Image\Mat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172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Rectangle 1"/>
          <p:cNvSpPr/>
          <p:nvPr/>
        </p:nvSpPr>
        <p:spPr>
          <a:xfrm>
            <a:off x="1848480" y="381000"/>
            <a:ext cx="539052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 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8480" y="1573164"/>
            <a:ext cx="496284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en-US" sz="72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3801070"/>
            <a:ext cx="37273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পৃষ্ঠা নং- ৭৮ ) 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6" name="Sun 5"/>
          <p:cNvSpPr/>
          <p:nvPr/>
        </p:nvSpPr>
        <p:spPr>
          <a:xfrm>
            <a:off x="685800" y="609600"/>
            <a:ext cx="990600" cy="914400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7467600" y="609600"/>
            <a:ext cx="990600" cy="914400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09600" y="5181600"/>
            <a:ext cx="990600" cy="914400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543800" y="5181600"/>
            <a:ext cx="990600" cy="914400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48480" y="1524000"/>
            <a:ext cx="5695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FF00"/>
                </a:solidFill>
              </a:rPr>
              <a:t>অধ্যায় -১৫</a:t>
            </a:r>
          </a:p>
          <a:p>
            <a:pPr algn="ctr"/>
            <a:r>
              <a:rPr lang="bn-BD" sz="4000" b="1" dirty="0" smtClean="0">
                <a:solidFill>
                  <a:srgbClr val="FFFF00"/>
                </a:solidFill>
              </a:rPr>
              <a:t>ক্রমবাচক সংখ্যা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12" name="Picture 11" descr="0-glitter7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638425"/>
            <a:ext cx="35814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646330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845403"/>
            <a:ext cx="4953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/>
              <a:t>     </a:t>
            </a:r>
            <a:r>
              <a:rPr lang="bn-BD" sz="4800" b="1" dirty="0" smtClean="0">
                <a:solidFill>
                  <a:srgbClr val="FFFF00"/>
                </a:solidFill>
              </a:rPr>
              <a:t>শিখনফল</a:t>
            </a:r>
            <a:r>
              <a:rPr lang="bn-BD" sz="4800" b="1" dirty="0" smtClean="0"/>
              <a:t> </a:t>
            </a:r>
            <a:endParaRPr lang="en-US" sz="4800" b="1" dirty="0"/>
          </a:p>
        </p:txBody>
      </p:sp>
      <p:sp>
        <p:nvSpPr>
          <p:cNvPr id="4" name="Sun 3"/>
          <p:cNvSpPr/>
          <p:nvPr/>
        </p:nvSpPr>
        <p:spPr>
          <a:xfrm>
            <a:off x="2209800" y="914400"/>
            <a:ext cx="609600" cy="7620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6248400" y="914400"/>
            <a:ext cx="609600" cy="7620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28194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000" b="1" dirty="0" smtClean="0"/>
              <a:t>     </a:t>
            </a:r>
            <a:r>
              <a:rPr lang="bn-BD" sz="4000" b="1" dirty="0" smtClean="0">
                <a:solidFill>
                  <a:srgbClr val="002060"/>
                </a:solidFill>
              </a:rPr>
              <a:t>ক্রমবাচক সংখ্যার মাধ্যমে যে কোনো জিনিসের অবস্তান বলতে পারবে। 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7200" y="2895600"/>
            <a:ext cx="1600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2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738" y="152400"/>
            <a:ext cx="8597462" cy="70788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</a:rPr>
              <a:t>গণনাকারী সংখ্যা ও ক্রমবাচক সংখ্যাঃ</a:t>
            </a:r>
            <a:endParaRPr lang="en-US" sz="4000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378232"/>
              </p:ext>
            </p:extLst>
          </p:nvPr>
        </p:nvGraphicFramePr>
        <p:xfrm>
          <a:off x="210207" y="1143000"/>
          <a:ext cx="8597460" cy="5357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910"/>
                <a:gridCol w="1432910"/>
                <a:gridCol w="1432910"/>
                <a:gridCol w="1432910"/>
                <a:gridCol w="1432910"/>
                <a:gridCol w="1432910"/>
              </a:tblGrid>
              <a:tr h="2118360"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solidFill>
                            <a:srgbClr val="002060"/>
                          </a:solidFill>
                        </a:rPr>
                        <a:t>গণনাকারী</a:t>
                      </a:r>
                      <a:r>
                        <a:rPr lang="bn-BD" sz="2000" b="1" baseline="0" dirty="0" smtClean="0">
                          <a:solidFill>
                            <a:srgbClr val="002060"/>
                          </a:solidFill>
                        </a:rPr>
                        <a:t> সংখ্যা 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b="1" dirty="0" smtClean="0"/>
                        <a:t>এক</a:t>
                      </a:r>
                      <a:r>
                        <a:rPr lang="bn-BD" dirty="0" smtClean="0"/>
                        <a:t> </a:t>
                      </a:r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b="1" dirty="0" smtClean="0"/>
                        <a:t>দুই </a:t>
                      </a:r>
                    </a:p>
                    <a:p>
                      <a:endParaRPr lang="bn-BD" sz="4000" b="1" dirty="0" smtClean="0"/>
                    </a:p>
                    <a:p>
                      <a:endParaRPr lang="bn-BD" sz="4000" b="1" dirty="0" smtClean="0"/>
                    </a:p>
                    <a:p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/>
                        <a:t>তিন</a:t>
                      </a:r>
                      <a:r>
                        <a:rPr lang="bn-BD" sz="4000" baseline="0" dirty="0" smtClean="0"/>
                        <a:t>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/>
                        <a:t>চার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/>
                        <a:t>পাঁচ </a:t>
                      </a:r>
                      <a:endParaRPr lang="en-US" sz="4000" dirty="0"/>
                    </a:p>
                  </a:txBody>
                  <a:tcPr/>
                </a:tc>
              </a:tr>
              <a:tr h="2827184">
                <a:tc>
                  <a:txBody>
                    <a:bodyPr/>
                    <a:lstStyle/>
                    <a:p>
                      <a:r>
                        <a:rPr lang="bn-BD" b="1" dirty="0" smtClean="0">
                          <a:solidFill>
                            <a:srgbClr val="002060"/>
                          </a:solidFill>
                        </a:rPr>
                        <a:t>ক্রমবাচক সংখ্যা</a:t>
                      </a:r>
                      <a:r>
                        <a:rPr lang="bn-BD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b="1" dirty="0" smtClean="0">
                          <a:solidFill>
                            <a:srgbClr val="FF0000"/>
                          </a:solidFill>
                        </a:rPr>
                        <a:t>প্রথম</a:t>
                      </a:r>
                    </a:p>
                    <a:p>
                      <a:endParaRPr lang="bn-BD" sz="4000" b="1" dirty="0" smtClean="0"/>
                    </a:p>
                    <a:p>
                      <a:endParaRPr lang="bn-BD" sz="4000" b="1" dirty="0" smtClean="0"/>
                    </a:p>
                    <a:p>
                      <a:endParaRPr lang="bn-BD" sz="4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solidFill>
                            <a:srgbClr val="002060"/>
                          </a:solidFill>
                        </a:rPr>
                        <a:t>দ্বিতীয়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solidFill>
                            <a:srgbClr val="FF0000"/>
                          </a:solidFill>
                        </a:rPr>
                        <a:t>তৃ</a:t>
                      </a:r>
                      <a:r>
                        <a:rPr lang="bn-BD" sz="3600" b="1" baseline="0" dirty="0" smtClean="0">
                          <a:solidFill>
                            <a:srgbClr val="FF0000"/>
                          </a:solidFill>
                        </a:rPr>
                        <a:t>তীয়</a:t>
                      </a:r>
                      <a:r>
                        <a:rPr lang="bn-BD" sz="3600" b="1" baseline="0" dirty="0" smtClean="0"/>
                        <a:t> 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solidFill>
                            <a:srgbClr val="002060"/>
                          </a:solidFill>
                        </a:rPr>
                        <a:t>চতুর্থ</a:t>
                      </a:r>
                    </a:p>
                    <a:p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solidFill>
                            <a:srgbClr val="FF0000"/>
                          </a:solidFill>
                        </a:rPr>
                        <a:t>পঞ্চম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D:\Contant Pic\images 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833437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Contant Pic\images 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2362200"/>
            <a:ext cx="833437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Contant Pic\images 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14587"/>
            <a:ext cx="833437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ontant Pic\images 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2414587"/>
            <a:ext cx="833437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Contant Pic\images 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414587"/>
            <a:ext cx="833437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Contant Pic\Image\Math\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472152"/>
            <a:ext cx="7086600" cy="1981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6318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PE\Pictures\Dulal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00561"/>
            <a:ext cx="86868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</a:rPr>
              <a:t>ছবিটির দিকে তাকাও।</a:t>
            </a:r>
          </a:p>
          <a:p>
            <a:r>
              <a:rPr lang="bn-BD" sz="4000" b="1" dirty="0" smtClean="0">
                <a:solidFill>
                  <a:srgbClr val="FFFF00"/>
                </a:solidFill>
              </a:rPr>
              <a:t>বিভিন্ন প্রাণী এক লাইনে দাঁড়িয়ে আছে। 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7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বাম দিক থেকে প্রাণীদের অবস্থান বল</a:t>
            </a:r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8763000" cy="53553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en-US" dirty="0"/>
          </a:p>
        </p:txBody>
      </p:sp>
      <p:pic>
        <p:nvPicPr>
          <p:cNvPr id="1026" name="Picture 2" descr="D:\Contant Pic\images 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8450"/>
            <a:ext cx="16002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Contant Pic\Image\ant 2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38449"/>
            <a:ext cx="16002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Contant Pic\Image\dog 1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38450"/>
            <a:ext cx="1614488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Contant Pic\Image\Gif 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38450"/>
            <a:ext cx="16287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ontant Pic\Picture\cat 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2838448"/>
            <a:ext cx="1600200" cy="165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1981200"/>
            <a:ext cx="861060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/>
              <a:t> প্রথম   দ্বিতীয়   তৃতীয়   চতুর্থ   পঞ্চম </a:t>
            </a:r>
            <a:endParaRPr lang="en-US" sz="4000" b="1" dirty="0"/>
          </a:p>
        </p:txBody>
      </p:sp>
      <p:pic>
        <p:nvPicPr>
          <p:cNvPr id="10" name="Picture 9" descr="0-glitter7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5153025"/>
            <a:ext cx="41148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9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234</Words>
  <Application>Microsoft Office PowerPoint</Application>
  <PresentationFormat>On-screen Show (4:3)</PresentationFormat>
  <Paragraphs>184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দুলাল হালদার সহকারি শিক্ষক কুমনা সরকারী প্রাথমিক বিদ্যালয় ছাতক, সুনামগঞ্জ।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BC</cp:lastModifiedBy>
  <cp:revision>95</cp:revision>
  <dcterms:created xsi:type="dcterms:W3CDTF">2006-08-16T00:00:00Z</dcterms:created>
  <dcterms:modified xsi:type="dcterms:W3CDTF">2019-11-06T17:33:29Z</dcterms:modified>
</cp:coreProperties>
</file>