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72" r:id="rId3"/>
    <p:sldId id="281" r:id="rId4"/>
    <p:sldId id="273" r:id="rId5"/>
    <p:sldId id="292" r:id="rId6"/>
    <p:sldId id="283" r:id="rId7"/>
    <p:sldId id="274" r:id="rId8"/>
    <p:sldId id="275" r:id="rId9"/>
    <p:sldId id="277" r:id="rId10"/>
    <p:sldId id="287" r:id="rId11"/>
    <p:sldId id="288" r:id="rId12"/>
    <p:sldId id="289" r:id="rId13"/>
    <p:sldId id="290" r:id="rId14"/>
    <p:sldId id="291" r:id="rId15"/>
    <p:sldId id="278" r:id="rId16"/>
    <p:sldId id="279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2BCF-27D9-486A-9D02-441597E6E0D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D1CA-B421-426F-8598-EEA700210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2D1CA-B421-426F-8598-EEA7002105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6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4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53200"/>
            <a:ext cx="9144000" cy="304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ইলেকট্রিসিটির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.....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পরিবাহীর</a:t>
            </a:r>
            <a:r>
              <a:rPr lang="en-US" dirty="0" smtClean="0"/>
              <a:t> </a:t>
            </a:r>
            <a:r>
              <a:rPr lang="en-US" dirty="0" err="1" smtClean="0"/>
              <a:t>মধ্য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প্রবাহিত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তিন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 </a:t>
            </a:r>
            <a:r>
              <a:rPr lang="en-US" dirty="0" err="1" smtClean="0"/>
              <a:t>যথাঃ</a:t>
            </a:r>
            <a:r>
              <a:rPr lang="en-US" dirty="0" smtClean="0"/>
              <a:t>  (ক) </a:t>
            </a:r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(খ) </a:t>
            </a:r>
            <a:r>
              <a:rPr lang="en-US" dirty="0" err="1" smtClean="0"/>
              <a:t>তাপীয়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 (গ) </a:t>
            </a:r>
            <a:r>
              <a:rPr lang="en-US" dirty="0" err="1" smtClean="0"/>
              <a:t>রাসায়নিক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" y="2514600"/>
            <a:ext cx="5066453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28575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3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(ক) </a:t>
            </a:r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ক্রিয়াঃ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পরিবাহীর</a:t>
            </a:r>
            <a:r>
              <a:rPr lang="en-US" dirty="0" smtClean="0"/>
              <a:t> </a:t>
            </a:r>
            <a:r>
              <a:rPr lang="en-US" dirty="0" err="1" smtClean="0"/>
              <a:t>মধ্য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প্রবাহিত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চারদিকে</a:t>
            </a:r>
            <a:r>
              <a:rPr lang="en-US" dirty="0" smtClean="0"/>
              <a:t> </a:t>
            </a:r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একে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প্রবাহের</a:t>
            </a:r>
            <a:r>
              <a:rPr lang="en-US" dirty="0" smtClean="0"/>
              <a:t> </a:t>
            </a:r>
            <a:r>
              <a:rPr lang="en-US" dirty="0" err="1" smtClean="0"/>
              <a:t>চৌম্বক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419600" cy="2694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447800"/>
            <a:ext cx="4188087" cy="2920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ইলেকট্রিসিটির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.....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(খ) </a:t>
            </a:r>
            <a:r>
              <a:rPr lang="en-US" dirty="0" err="1" smtClean="0"/>
              <a:t>তাপীয়</a:t>
            </a:r>
            <a:r>
              <a:rPr lang="en-US" dirty="0" smtClean="0"/>
              <a:t> </a:t>
            </a:r>
            <a:r>
              <a:rPr lang="en-US" dirty="0" err="1" smtClean="0"/>
              <a:t>ক্রিয়াঃ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পরিবাহীর</a:t>
            </a:r>
            <a:r>
              <a:rPr lang="en-US" dirty="0" smtClean="0"/>
              <a:t> </a:t>
            </a:r>
            <a:r>
              <a:rPr lang="en-US" dirty="0" err="1" smtClean="0"/>
              <a:t>মধ্য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তড়ি</a:t>
            </a:r>
            <a:r>
              <a:rPr lang="en-US" dirty="0" smtClean="0"/>
              <a:t>ৎ </a:t>
            </a:r>
            <a:r>
              <a:rPr lang="en-US" dirty="0" err="1" smtClean="0"/>
              <a:t>প্রবাহিত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তাপ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একে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প্রবাহের</a:t>
            </a:r>
            <a:r>
              <a:rPr lang="en-US" dirty="0" smtClean="0"/>
              <a:t> </a:t>
            </a:r>
            <a:r>
              <a:rPr lang="en-US" dirty="0" err="1" smtClean="0"/>
              <a:t>তাপীয়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799"/>
            <a:ext cx="3184624" cy="2844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01759"/>
            <a:ext cx="4188087" cy="241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ইলেকট্রিসিটির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.....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(খ) </a:t>
            </a:r>
            <a:r>
              <a:rPr lang="en-US" dirty="0" err="1" smtClean="0"/>
              <a:t>রাসায়নিক</a:t>
            </a:r>
            <a:r>
              <a:rPr lang="en-US" dirty="0" smtClean="0"/>
              <a:t> </a:t>
            </a:r>
            <a:r>
              <a:rPr lang="en-US" dirty="0" err="1" smtClean="0"/>
              <a:t>ক্রিয়াঃ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তরল</a:t>
            </a:r>
            <a:r>
              <a:rPr lang="en-US" dirty="0" smtClean="0"/>
              <a:t> 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মধ্য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প্রবাহিত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তরলে</a:t>
            </a:r>
            <a:r>
              <a:rPr lang="en-US" dirty="0" smtClean="0"/>
              <a:t> </a:t>
            </a:r>
            <a:r>
              <a:rPr lang="en-US" dirty="0" err="1" smtClean="0"/>
              <a:t>রাসায়নিক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একে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প্রবাহের</a:t>
            </a:r>
            <a:r>
              <a:rPr lang="en-US" dirty="0" smtClean="0"/>
              <a:t> </a:t>
            </a:r>
            <a:r>
              <a:rPr lang="en-US" dirty="0" err="1" smtClean="0"/>
              <a:t>রাসায়নিক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41400"/>
            <a:ext cx="3681155" cy="19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1047"/>
            <a:ext cx="4188087" cy="2193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?.....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ভোল্টেজঃ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সার্কিটে</a:t>
            </a:r>
            <a:r>
              <a:rPr lang="en-US" dirty="0" smtClean="0"/>
              <a:t> </a:t>
            </a:r>
            <a:r>
              <a:rPr lang="en-US" dirty="0" err="1" smtClean="0"/>
              <a:t>কারেন্ট</a:t>
            </a:r>
            <a:r>
              <a:rPr lang="en-US" dirty="0" smtClean="0"/>
              <a:t> </a:t>
            </a:r>
            <a:r>
              <a:rPr lang="en-US" dirty="0" err="1" smtClean="0"/>
              <a:t>প্রবাহের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চাপের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ইলেকট্রোমোটিভ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ভোল্টেজ</a:t>
            </a:r>
            <a:r>
              <a:rPr lang="en-US" dirty="0" smtClean="0"/>
              <a:t> 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একে</a:t>
            </a:r>
            <a:r>
              <a:rPr lang="en-US" dirty="0" smtClean="0"/>
              <a:t> V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ভোল্ট</a:t>
            </a:r>
            <a:r>
              <a:rPr lang="en-US" dirty="0" smtClean="0"/>
              <a:t> (Volt)।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2" y="1596914"/>
            <a:ext cx="3727139" cy="2898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209925" cy="29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.....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কারেন্টঃ</a:t>
            </a:r>
            <a:r>
              <a:rPr lang="en-US" dirty="0" smtClean="0"/>
              <a:t> </a:t>
            </a:r>
            <a:r>
              <a:rPr lang="en-US" dirty="0" err="1" smtClean="0"/>
              <a:t>কারেন্ট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সার্কিটে</a:t>
            </a:r>
            <a:r>
              <a:rPr lang="en-US" dirty="0" smtClean="0"/>
              <a:t> </a:t>
            </a:r>
            <a:r>
              <a:rPr lang="en-US" dirty="0" err="1" smtClean="0"/>
              <a:t>ইলেকট্রিক</a:t>
            </a:r>
            <a:r>
              <a:rPr lang="en-US" dirty="0" smtClean="0"/>
              <a:t> </a:t>
            </a:r>
            <a:r>
              <a:rPr lang="en-US" dirty="0" err="1" smtClean="0"/>
              <a:t>চার্জ</a:t>
            </a:r>
            <a:r>
              <a:rPr lang="en-US" dirty="0" smtClean="0"/>
              <a:t> </a:t>
            </a:r>
            <a:r>
              <a:rPr lang="en-US" dirty="0" err="1" smtClean="0"/>
              <a:t>প্রবাহের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। </a:t>
            </a:r>
            <a:r>
              <a:rPr lang="en-US" dirty="0" err="1" smtClean="0"/>
              <a:t>একে</a:t>
            </a:r>
            <a:r>
              <a:rPr lang="en-US" dirty="0" smtClean="0"/>
              <a:t> I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অ্যাম্পিয়ার</a:t>
            </a:r>
            <a:r>
              <a:rPr lang="en-US" dirty="0" smtClean="0"/>
              <a:t>(Amp)।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55529"/>
            <a:ext cx="7391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এসি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n-BD" sz="2000" dirty="0" smtClean="0">
                <a:latin typeface="SutonnyMJ" pitchFamily="2" charset="0"/>
              </a:rPr>
              <a:t> </a:t>
            </a:r>
            <a:r>
              <a:rPr lang="en-US" dirty="0"/>
              <a:t>(</a:t>
            </a:r>
            <a:r>
              <a:rPr lang="bn-BD" dirty="0"/>
              <a:t>ক) এসি : যে কারেন্ট প্রবাহিত হওয়ার সময় নিদিষ্ট নিয়ম মতো </a:t>
            </a:r>
            <a:r>
              <a:rPr lang="bn-BD" dirty="0" smtClean="0"/>
              <a:t>দিক</a:t>
            </a:r>
            <a:r>
              <a:rPr lang="en-US" dirty="0" smtClean="0"/>
              <a:t> </a:t>
            </a:r>
            <a:r>
              <a:rPr lang="bn-BD" dirty="0" smtClean="0"/>
              <a:t>পরির্বতন </a:t>
            </a:r>
            <a:r>
              <a:rPr lang="bn-BD" dirty="0"/>
              <a:t>করে এবং যার মান প্রতি </a:t>
            </a:r>
            <a:r>
              <a:rPr lang="bn-BD" dirty="0" smtClean="0"/>
              <a:t>মুহ</a:t>
            </a:r>
            <a:r>
              <a:rPr lang="en-US" dirty="0" err="1" smtClean="0"/>
              <a:t>ুর্তে</a:t>
            </a:r>
            <a:r>
              <a:rPr lang="bn-BD" dirty="0" smtClean="0"/>
              <a:t> </a:t>
            </a:r>
            <a:r>
              <a:rPr lang="bn-BD" dirty="0"/>
              <a:t>পরিবর্তনশীল থাকে তাকে অল্টারনেটিং বা এসি</a:t>
            </a:r>
            <a:r>
              <a:rPr lang="en-US" dirty="0"/>
              <a:t>  </a:t>
            </a:r>
            <a:r>
              <a:rPr lang="bn-BD" dirty="0"/>
              <a:t>কারেন্ট বলে।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2"/>
          <a:stretch/>
        </p:blipFill>
        <p:spPr>
          <a:xfrm>
            <a:off x="381000" y="1524000"/>
            <a:ext cx="4462462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00" y="1898155"/>
            <a:ext cx="4076170" cy="22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55529"/>
            <a:ext cx="7391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ডিসি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4876800"/>
            <a:ext cx="82677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en-US" dirty="0"/>
              <a:t>(</a:t>
            </a:r>
            <a:r>
              <a:rPr lang="bn-BD" dirty="0"/>
              <a:t>খ) ডিসি : যে কারেন্ট সব সময় একই দিকে প্রবাহিত হয় এবং যার মান নিদিষ্ট </a:t>
            </a:r>
            <a:r>
              <a:rPr lang="bn-BD" dirty="0" smtClean="0"/>
              <a:t>থাকে</a:t>
            </a:r>
            <a:r>
              <a:rPr lang="en-US" dirty="0"/>
              <a:t> </a:t>
            </a:r>
            <a:r>
              <a:rPr lang="bn-BD" dirty="0" smtClean="0"/>
              <a:t>তাকে</a:t>
            </a:r>
            <a:r>
              <a:rPr lang="en-US" dirty="0"/>
              <a:t>  </a:t>
            </a:r>
            <a:r>
              <a:rPr lang="bn-BD" dirty="0"/>
              <a:t>ডাইরেক্ট বা ডিসি কারেন্ট বলে।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6"/>
          <a:stretch/>
        </p:blipFill>
        <p:spPr>
          <a:xfrm>
            <a:off x="485123" y="1447800"/>
            <a:ext cx="3858277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4142006" cy="13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24384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ইলেকট্রিসিটি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ইলেকট্রিসিটি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এসি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ডিসি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?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0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3820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ইলেকট্রিসিটির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ইলেকট্রিসিটির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1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56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22" y="467638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622" y="1763038"/>
            <a:ext cx="4038600" cy="4525963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822" y="1763038"/>
            <a:ext cx="4038600" cy="4525963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নবম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শ্রেণি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জেনারেল</a:t>
            </a:r>
            <a:r>
              <a:rPr lang="en-US" sz="2000" dirty="0" smtClean="0">
                <a:cs typeface="NikoshBAN" pitchFamily="2" charset="0"/>
              </a:rPr>
              <a:t> ইলেকট্রনিক্স-২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smtClean="0">
                <a:cs typeface="NikoshBAN" pitchFamily="2" charset="0"/>
              </a:rPr>
              <a:t>১ম </a:t>
            </a:r>
            <a:r>
              <a:rPr lang="en-US" sz="2000" dirty="0" err="1" smtClean="0">
                <a:cs typeface="NikoshBAN" pitchFamily="2" charset="0"/>
              </a:rPr>
              <a:t>পত্র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প্রথম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অধ্যায়</a:t>
            </a:r>
            <a:endParaRPr lang="en-US" sz="20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8014"/>
            <a:ext cx="48768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548014"/>
            <a:ext cx="3505200" cy="430463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514600" y="2133600"/>
            <a:ext cx="0" cy="358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2133600"/>
            <a:ext cx="3352800" cy="358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6019800"/>
            <a:ext cx="18288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ইলেকট্রিসিটি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44" y="635696"/>
            <a:ext cx="8991600" cy="5221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ইলেকট্রিসিটি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প্রথম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ইলেকট্রিসিটির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96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315200" cy="21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ইলেকট্রিসিটি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ইলেকট্রিসিটির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ইলেকট্রিসিটির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কারেন্ট</a:t>
            </a:r>
            <a:r>
              <a:rPr lang="en-US" dirty="0" smtClean="0"/>
              <a:t> ও </a:t>
            </a:r>
            <a:r>
              <a:rPr lang="en-US" dirty="0" err="1" smtClean="0"/>
              <a:t>ভোল্টেজ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এসি</a:t>
            </a:r>
            <a:r>
              <a:rPr lang="en-US" dirty="0" smtClean="0"/>
              <a:t> ও </a:t>
            </a:r>
            <a:r>
              <a:rPr lang="en-US" dirty="0" err="1" smtClean="0"/>
              <a:t>ডিসি</a:t>
            </a:r>
            <a:r>
              <a:rPr lang="en-US" dirty="0" smtClean="0"/>
              <a:t> </a:t>
            </a:r>
            <a:r>
              <a:rPr lang="en-US" dirty="0" err="1" smtClean="0"/>
              <a:t>কারেন্ট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ইলেকট্রিসিটি</a:t>
            </a:r>
            <a:r>
              <a:rPr lang="bn-BD" sz="2400" b="1" dirty="0" smtClean="0"/>
              <a:t> </a:t>
            </a:r>
            <a:r>
              <a:rPr lang="bn-BD" sz="2400" b="1" dirty="0"/>
              <a:t>বা বিদুৎ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/>
              <a:t>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8001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ইলেকট্রিসিটি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bn-BD" dirty="0" smtClean="0"/>
              <a:t>বা </a:t>
            </a:r>
            <a:r>
              <a:rPr lang="bn-BD" dirty="0"/>
              <a:t>বিদ্যুৎ হচ্ছে এক প্রকার শক্তি</a:t>
            </a:r>
            <a:r>
              <a:rPr lang="en-US" dirty="0">
                <a:cs typeface="SutonnyMJ" pitchFamily="2" charset="0"/>
              </a:rPr>
              <a:t>, </a:t>
            </a:r>
            <a:r>
              <a:rPr lang="bn-BD" dirty="0"/>
              <a:t>যা আমরা চোখে দেখতে পাই না কিন্তু এর প্রভাব</a:t>
            </a:r>
            <a:r>
              <a:rPr lang="en-US" dirty="0">
                <a:cs typeface="SutonnyMJ" pitchFamily="2" charset="0"/>
              </a:rPr>
              <a:t>  </a:t>
            </a:r>
            <a:r>
              <a:rPr lang="bn-BD" dirty="0"/>
              <a:t>অনুভব করতে পারি।পরিবাহির </a:t>
            </a:r>
            <a:r>
              <a:rPr lang="en-US" dirty="0" err="1" smtClean="0">
                <a:cs typeface="SutonnyMJ" pitchFamily="2" charset="0"/>
              </a:rPr>
              <a:t>মধ্যে</a:t>
            </a:r>
            <a:r>
              <a:rPr lang="bn-BD" dirty="0" smtClean="0"/>
              <a:t> </a:t>
            </a:r>
            <a:r>
              <a:rPr lang="bn-BD" dirty="0"/>
              <a:t>ইলেকট্রনের প্রবাহকে </a:t>
            </a:r>
            <a:r>
              <a:rPr lang="en-US" dirty="0" err="1">
                <a:cs typeface="SutonnyMJ" pitchFamily="2" charset="0"/>
              </a:rPr>
              <a:t>ইলেকট্রিসিটি</a:t>
            </a:r>
            <a:r>
              <a:rPr lang="bn-BD" dirty="0" smtClean="0"/>
              <a:t> </a:t>
            </a:r>
            <a:r>
              <a:rPr lang="bn-BD" dirty="0"/>
              <a:t>বা বিদ্যুৎ বলে</a:t>
            </a:r>
            <a:r>
              <a:rPr lang="bn-BD" dirty="0">
                <a:latin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276600" cy="328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47" y="1468656"/>
            <a:ext cx="4118628" cy="27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860" y="609600"/>
            <a:ext cx="77995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ইলেকট্রিসিটি</a:t>
            </a:r>
            <a:r>
              <a:rPr lang="bn-BD" sz="2400" b="1" dirty="0" smtClean="0"/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bn-BD" sz="2400" b="1" dirty="0" smtClean="0"/>
              <a:t> কি</a:t>
            </a:r>
            <a:r>
              <a:rPr lang="en-US" sz="2400" b="1" dirty="0" smtClean="0"/>
              <a:t> 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43628" y="515028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n-BD" sz="2000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ইলেকট্রিসিটি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যথা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     ১।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স্থির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বিদ্যু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ৎ</a:t>
            </a: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     ২।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বিদ্যু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ৎ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/>
          <a:stretch/>
        </p:blipFill>
        <p:spPr>
          <a:xfrm>
            <a:off x="592898" y="1143000"/>
            <a:ext cx="3674301" cy="3337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75" y="1451385"/>
            <a:ext cx="3020380" cy="2892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52444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5554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চল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55529"/>
            <a:ext cx="7620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স্থির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বিদ্যু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ৎ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3923" y="5257800"/>
            <a:ext cx="8534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en-US" dirty="0"/>
              <a:t>(</a:t>
            </a:r>
            <a:r>
              <a:rPr lang="bn-BD" dirty="0"/>
              <a:t>১) স্থির বিদ্যুৎ : যে বিদ্যুৎ উৎপত্তি স্থানে অবস্থান করে কোন স্থান পরিবর্তন করে না তাকে স্থির বিদ্যুৎ বলে। যেমন - দুইটি </a:t>
            </a:r>
            <a:r>
              <a:rPr lang="bn-BD" dirty="0" smtClean="0"/>
              <a:t>বস্তুর</a:t>
            </a:r>
            <a:r>
              <a:rPr lang="en-US" dirty="0" smtClean="0"/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dirty="0"/>
              <a:t>  </a:t>
            </a:r>
            <a:r>
              <a:rPr lang="bn-BD" dirty="0"/>
              <a:t>ঘর্ষণের ফলে যে বিদ্যুৎ উৎপন্ন হয়</a:t>
            </a:r>
            <a:r>
              <a:rPr lang="en-US" dirty="0"/>
              <a:t>, </a:t>
            </a:r>
            <a:r>
              <a:rPr lang="bn-BD" dirty="0"/>
              <a:t>তাই স্থির বিদ্যুৎ।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5" y="1452953"/>
            <a:ext cx="32004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3" y="1371600"/>
            <a:ext cx="3487887" cy="1833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5" y="3248025"/>
            <a:ext cx="320040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5553"/>
            <a:ext cx="2819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55529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চল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বিদ্যু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ৎ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4800600"/>
            <a:ext cx="83439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dirty="0" smtClean="0">
                <a:latin typeface="SutonnyMJ" pitchFamily="2" charset="0"/>
              </a:rPr>
              <a:t> </a:t>
            </a:r>
            <a:r>
              <a:rPr lang="en-US" sz="2000" dirty="0"/>
              <a:t>(</a:t>
            </a:r>
            <a:r>
              <a:rPr lang="bn-BD" sz="2000" dirty="0"/>
              <a:t>২</a:t>
            </a:r>
            <a:r>
              <a:rPr lang="bn-BD" dirty="0"/>
              <a:t>) চল বিদ্যুৎ :যে বিদ্যুৎ এক স্থান হতে অন্য স্থানে </a:t>
            </a:r>
            <a:r>
              <a:rPr lang="en-US" dirty="0" smtClean="0"/>
              <a:t>  </a:t>
            </a:r>
            <a:r>
              <a:rPr lang="bn-BD" dirty="0" smtClean="0"/>
              <a:t>প্রবাহিত হয়</a:t>
            </a:r>
            <a:r>
              <a:rPr lang="en-US" dirty="0"/>
              <a:t> </a:t>
            </a:r>
            <a:r>
              <a:rPr lang="bn-BD" dirty="0" smtClean="0"/>
              <a:t>তাকে চল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bn-BD" dirty="0" smtClean="0"/>
              <a:t> বিদ্যুৎ বলে।</a:t>
            </a:r>
            <a:r>
              <a:rPr lang="en-US" dirty="0" smtClean="0"/>
              <a:t> 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       </a:t>
            </a:r>
            <a:r>
              <a:rPr lang="bn-BD" dirty="0" smtClean="0"/>
              <a:t>চল </a:t>
            </a:r>
            <a:r>
              <a:rPr lang="bn-BD" dirty="0"/>
              <a:t>বিদ্যুৎ আবার দুই প্রকার</a:t>
            </a:r>
            <a:r>
              <a:rPr lang="bn-BD" dirty="0" smtClean="0"/>
              <a:t>।</a:t>
            </a:r>
            <a:r>
              <a:rPr lang="en-US" dirty="0"/>
              <a:t> </a:t>
            </a:r>
            <a:r>
              <a:rPr lang="bn-BD" dirty="0" smtClean="0"/>
              <a:t>যথা </a:t>
            </a:r>
            <a:r>
              <a:rPr lang="bn-BD" dirty="0"/>
              <a:t>: </a:t>
            </a:r>
            <a:r>
              <a:rPr lang="bn-BD" dirty="0" smtClean="0"/>
              <a:t>(</a:t>
            </a:r>
            <a:r>
              <a:rPr lang="bn-BD" dirty="0"/>
              <a:t>ক)</a:t>
            </a:r>
            <a:r>
              <a:rPr lang="en-US" dirty="0"/>
              <a:t>  </a:t>
            </a:r>
            <a:r>
              <a:rPr lang="bn-BD" dirty="0" smtClean="0"/>
              <a:t>এসি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 (</a:t>
            </a:r>
            <a:r>
              <a:rPr lang="bn-BD" dirty="0"/>
              <a:t>খ)</a:t>
            </a:r>
            <a:r>
              <a:rPr lang="en-US" dirty="0"/>
              <a:t>  </a:t>
            </a:r>
            <a:r>
              <a:rPr lang="bn-BD" dirty="0"/>
              <a:t>ডিসি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029200" cy="3090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14" y="1466404"/>
            <a:ext cx="2487458" cy="29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455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320</cp:revision>
  <dcterms:created xsi:type="dcterms:W3CDTF">2006-08-16T00:00:00Z</dcterms:created>
  <dcterms:modified xsi:type="dcterms:W3CDTF">2019-11-06T15:32:13Z</dcterms:modified>
</cp:coreProperties>
</file>